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heme/themeOverride12.xml" ContentType="application/vnd.openxmlformats-officedocument.themeOverr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charts/chart13.xml" ContentType="application/vnd.openxmlformats-officedocument.drawingml.chart+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theme/themeOverride17.xml" ContentType="application/vnd.openxmlformats-officedocument.themeOverride+xml"/>
  <Override PartName="/ppt/slides/slide99.xml" ContentType="application/vnd.openxmlformats-officedocument.presentationml.slide+xml"/>
  <Override PartName="/ppt/notesSlides/notesSlide7.xml" ContentType="application/vnd.openxmlformats-officedocument.presentationml.notesSlide+xml"/>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theme/themeOverride6.xml" ContentType="application/vnd.openxmlformats-officedocument.themeOverride+xml"/>
  <Override PartName="/ppt/notesSlides/notesSlide102.xml" ContentType="application/vnd.openxmlformats-officedocument.presentationml.notesSlide+xml"/>
  <Override PartName="/ppt/charts/chart18.xml" ContentType="application/vnd.openxmlformats-officedocument.drawingml.char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charts/chart8.xml" ContentType="application/vnd.openxmlformats-officedocument.drawingml.chart+xml"/>
  <Override PartName="/ppt/slides/slide119.xml" ContentType="application/vnd.openxmlformats-officedocument.presentationml.slide+xml"/>
  <Override PartName="/ppt/slideLayouts/slideLayout10.xml" ContentType="application/vnd.openxmlformats-officedocument.presentationml.slideLayout+xml"/>
  <Override PartName="/ppt/charts/chart10.xml" ContentType="application/vnd.openxmlformats-officedocument.drawingml.chart+xml"/>
  <Override PartName="/ppt/slides/slide108.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theme/themeOverride14.xml" ContentType="application/vnd.openxmlformats-officedocument.themeOverr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65.xml" ContentType="application/vnd.openxmlformats-officedocument.presentationml.notesSlide+xml"/>
  <Override PartName="/ppt/tags/tag2.xml" ContentType="application/vnd.openxmlformats-officedocument.presentationml.tags+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charts/chart15.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theme/themeOverride19.xml" ContentType="application/vnd.openxmlformats-officedocument.themeOverr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theme/themeOverride15.xml" ContentType="application/vnd.openxmlformats-officedocument.themeOverride+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theme/themeOverride8.xml" ContentType="application/vnd.openxmlformats-officedocument.themeOverride+xml"/>
  <Override PartName="/ppt/theme/themeOverride11.xml" ContentType="application/vnd.openxmlformats-officedocument.themeOverr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drawings/drawing1.xml" ContentType="application/vnd.openxmlformats-officedocument.drawingml.chartshapes+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theme/themeOverride4.xml" ContentType="application/vnd.openxmlformats-officedocument.themeOverride+xml"/>
  <Override PartName="/ppt/tags/tag3.xml" ContentType="application/vnd.openxmlformats-officedocument.presentationml.tags+xml"/>
  <Override PartName="/ppt/notesSlides/notesSlide84.xml" ContentType="application/vnd.openxmlformats-officedocument.presentationml.notesSlide+xml"/>
  <Override PartName="/ppt/charts/chart16.xml" ContentType="application/vnd.openxmlformats-officedocument.drawingml.chart+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charts/chart12.xml" ContentType="application/vnd.openxmlformats-officedocument.drawingml.chart+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charts/chart6.xml" ContentType="application/vnd.openxmlformats-officedocument.drawingml.chart+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theme/themeOverride16.xml" ContentType="application/vnd.openxmlformats-officedocument.themeOverr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charts/chart2.xml" ContentType="application/vnd.openxmlformats-officedocument.drawingml.chart+xml"/>
  <Override PartName="/ppt/notesSlides/notesSlide89.xml" ContentType="application/vnd.openxmlformats-officedocument.presentationml.notesSlide+xml"/>
  <Override PartName="/ppt/theme/themeOverride9.xml" ContentType="application/vnd.openxmlformats-officedocument.themeOverr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theme/themeOverride5.xml" ContentType="application/vnd.openxmlformats-officedocument.themeOverr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charts/chart17.xml" ContentType="application/vnd.openxmlformats-officedocument.drawingml.chart+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Override13.xml" ContentType="application/vnd.openxmlformats-officedocument.themeOverride+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theme/themeOverride2.xml" ContentType="application/vnd.openxmlformats-officedocument.themeOverride+xml"/>
  <Override PartName="/ppt/tags/tag1.xml" ContentType="application/vnd.openxmlformats-officedocument.presentationml.tags+xml"/>
  <Override PartName="/ppt/charts/chart14.xml" ContentType="application/vnd.openxmlformats-officedocument.drawingml.chart+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theme/themeOverride18.xml" ContentType="application/vnd.openxmlformats-officedocument.themeOverride+xml"/>
  <Override PartName="/ppt/slides/slide89.xml" ContentType="application/vnd.openxmlformats-officedocument.presentationml.slide+xml"/>
  <Override PartName="/ppt/slides/slide126.xml" ContentType="application/vnd.openxmlformats-officedocument.presentationml.slide+xml"/>
  <Override PartName="/ppt/charts/chart4.xml" ContentType="application/vnd.openxmlformats-officedocument.drawingml.chart+xml"/>
  <Override PartName="/ppt/slides/slide78.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theme/themeOverride7.xml" ContentType="application/vnd.openxmlformats-officedocument.themeOverr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theme/themeOverride10.xml" ContentType="application/vnd.openxmlformats-officedocument.themeOverr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charts/chart19.xml" ContentType="application/vnd.openxmlformats-officedocument.drawingml.chart+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9"/>
  </p:notesMasterIdLst>
  <p:sldIdLst>
    <p:sldId id="392" r:id="rId2"/>
    <p:sldId id="393" r:id="rId3"/>
    <p:sldId id="456" r:id="rId4"/>
    <p:sldId id="454" r:id="rId5"/>
    <p:sldId id="559" r:id="rId6"/>
    <p:sldId id="558" r:id="rId7"/>
    <p:sldId id="562" r:id="rId8"/>
    <p:sldId id="570" r:id="rId9"/>
    <p:sldId id="824" r:id="rId10"/>
    <p:sldId id="571" r:id="rId11"/>
    <p:sldId id="694" r:id="rId12"/>
    <p:sldId id="572" r:id="rId13"/>
    <p:sldId id="577" r:id="rId14"/>
    <p:sldId id="578" r:id="rId15"/>
    <p:sldId id="698" r:id="rId16"/>
    <p:sldId id="711" r:id="rId17"/>
    <p:sldId id="712" r:id="rId18"/>
    <p:sldId id="713" r:id="rId19"/>
    <p:sldId id="581" r:id="rId20"/>
    <p:sldId id="580" r:id="rId21"/>
    <p:sldId id="436" r:id="rId22"/>
    <p:sldId id="437" r:id="rId23"/>
    <p:sldId id="759" r:id="rId24"/>
    <p:sldId id="460" r:id="rId25"/>
    <p:sldId id="828" r:id="rId26"/>
    <p:sldId id="829" r:id="rId27"/>
    <p:sldId id="833" r:id="rId28"/>
    <p:sldId id="830" r:id="rId29"/>
    <p:sldId id="831" r:id="rId30"/>
    <p:sldId id="444" r:id="rId31"/>
    <p:sldId id="832" r:id="rId32"/>
    <p:sldId id="446" r:id="rId33"/>
    <p:sldId id="794" r:id="rId34"/>
    <p:sldId id="784" r:id="rId35"/>
    <p:sldId id="839" r:id="rId36"/>
    <p:sldId id="835" r:id="rId37"/>
    <p:sldId id="837" r:id="rId38"/>
    <p:sldId id="838" r:id="rId39"/>
    <p:sldId id="834" r:id="rId40"/>
    <p:sldId id="732" r:id="rId41"/>
    <p:sldId id="827" r:id="rId42"/>
    <p:sldId id="783" r:id="rId43"/>
    <p:sldId id="793" r:id="rId44"/>
    <p:sldId id="755" r:id="rId45"/>
    <p:sldId id="772" r:id="rId46"/>
    <p:sldId id="676" r:id="rId47"/>
    <p:sldId id="679" r:id="rId48"/>
    <p:sldId id="771" r:id="rId49"/>
    <p:sldId id="795" r:id="rId50"/>
    <p:sldId id="816" r:id="rId51"/>
    <p:sldId id="817" r:id="rId52"/>
    <p:sldId id="818" r:id="rId53"/>
    <p:sldId id="820" r:id="rId54"/>
    <p:sldId id="826" r:id="rId55"/>
    <p:sldId id="821" r:id="rId56"/>
    <p:sldId id="822" r:id="rId57"/>
    <p:sldId id="767" r:id="rId58"/>
    <p:sldId id="768" r:id="rId59"/>
    <p:sldId id="769" r:id="rId60"/>
    <p:sldId id="770" r:id="rId61"/>
    <p:sldId id="690" r:id="rId62"/>
    <p:sldId id="683" r:id="rId63"/>
    <p:sldId id="675" r:id="rId64"/>
    <p:sldId id="682" r:id="rId65"/>
    <p:sldId id="548" r:id="rId66"/>
    <p:sldId id="662" r:id="rId67"/>
    <p:sldId id="663" r:id="rId68"/>
    <p:sldId id="665" r:id="rId69"/>
    <p:sldId id="666" r:id="rId70"/>
    <p:sldId id="667" r:id="rId71"/>
    <p:sldId id="670" r:id="rId72"/>
    <p:sldId id="672" r:id="rId73"/>
    <p:sldId id="687" r:id="rId74"/>
    <p:sldId id="688" r:id="rId75"/>
    <p:sldId id="689" r:id="rId76"/>
    <p:sldId id="695" r:id="rId77"/>
    <p:sldId id="696" r:id="rId78"/>
    <p:sldId id="697" r:id="rId79"/>
    <p:sldId id="709" r:id="rId80"/>
    <p:sldId id="716" r:id="rId81"/>
    <p:sldId id="717" r:id="rId82"/>
    <p:sldId id="718" r:id="rId83"/>
    <p:sldId id="719" r:id="rId84"/>
    <p:sldId id="720" r:id="rId85"/>
    <p:sldId id="721" r:id="rId86"/>
    <p:sldId id="722" r:id="rId87"/>
    <p:sldId id="723" r:id="rId88"/>
    <p:sldId id="724" r:id="rId89"/>
    <p:sldId id="725" r:id="rId90"/>
    <p:sldId id="726" r:id="rId91"/>
    <p:sldId id="727" r:id="rId92"/>
    <p:sldId id="728" r:id="rId93"/>
    <p:sldId id="729" r:id="rId94"/>
    <p:sldId id="730" r:id="rId95"/>
    <p:sldId id="731" r:id="rId96"/>
    <p:sldId id="733" r:id="rId97"/>
    <p:sldId id="734" r:id="rId98"/>
    <p:sldId id="735" r:id="rId99"/>
    <p:sldId id="736" r:id="rId100"/>
    <p:sldId id="775" r:id="rId101"/>
    <p:sldId id="776" r:id="rId102"/>
    <p:sldId id="777" r:id="rId103"/>
    <p:sldId id="785" r:id="rId104"/>
    <p:sldId id="786" r:id="rId105"/>
    <p:sldId id="787" r:id="rId106"/>
    <p:sldId id="789" r:id="rId107"/>
    <p:sldId id="792" r:id="rId108"/>
    <p:sldId id="797" r:id="rId109"/>
    <p:sldId id="798" r:id="rId110"/>
    <p:sldId id="799" r:id="rId111"/>
    <p:sldId id="800" r:id="rId112"/>
    <p:sldId id="801" r:id="rId113"/>
    <p:sldId id="802" r:id="rId114"/>
    <p:sldId id="803" r:id="rId115"/>
    <p:sldId id="804" r:id="rId116"/>
    <p:sldId id="805" r:id="rId117"/>
    <p:sldId id="806" r:id="rId118"/>
    <p:sldId id="807" r:id="rId119"/>
    <p:sldId id="808" r:id="rId120"/>
    <p:sldId id="809" r:id="rId121"/>
    <p:sldId id="810" r:id="rId122"/>
    <p:sldId id="812" r:id="rId123"/>
    <p:sldId id="813" r:id="rId124"/>
    <p:sldId id="814" r:id="rId125"/>
    <p:sldId id="815" r:id="rId126"/>
    <p:sldId id="825" r:id="rId127"/>
    <p:sldId id="840" r:id="rId12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onymous" initials="Reviewe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2F7FE"/>
    <a:srgbClr val="CFF2FD"/>
    <a:srgbClr val="FBFBAF"/>
    <a:srgbClr val="F5F0CB"/>
    <a:srgbClr val="EEE5A4"/>
    <a:srgbClr val="E8DC84"/>
    <a:srgbClr val="FEF8D2"/>
    <a:srgbClr val="FF0000"/>
    <a:srgbClr val="FFFFCC"/>
    <a:srgbClr val="EE8E00"/>
  </p:clrMru>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436" autoAdjust="0"/>
    <p:restoredTop sz="83146" autoAdjust="0"/>
  </p:normalViewPr>
  <p:slideViewPr>
    <p:cSldViewPr>
      <p:cViewPr>
        <p:scale>
          <a:sx n="40" d="100"/>
          <a:sy n="40" d="100"/>
        </p:scale>
        <p:origin x="-1603" y="-125"/>
      </p:cViewPr>
      <p:guideLst>
        <p:guide orient="horz" pos="2160"/>
        <p:guide pos="2880"/>
      </p:guideLst>
    </p:cSldViewPr>
  </p:slideViewPr>
  <p:outlineViewPr>
    <p:cViewPr>
      <p:scale>
        <a:sx n="33" d="100"/>
        <a:sy n="33" d="100"/>
      </p:scale>
      <p:origin x="48" y="18082"/>
    </p:cViewPr>
  </p:outlineViewPr>
  <p:notesTextViewPr>
    <p:cViewPr>
      <p:scale>
        <a:sx n="100" d="100"/>
        <a:sy n="100" d="100"/>
      </p:scale>
      <p:origin x="14" y="758"/>
    </p:cViewPr>
  </p:notesTextViewPr>
  <p:sorterViewPr>
    <p:cViewPr>
      <p:scale>
        <a:sx n="30" d="100"/>
        <a:sy n="30" d="100"/>
      </p:scale>
      <p:origin x="0" y="274"/>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abigailrogers:Desktop:UMD%20Research:Dissertation%20seminar%20figures%20old%20version.xls"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Macintosh%20HD:Users:abigailrogers:Desktop:UMD%20Research:DISSERTATION%20CHAPTERS:1c%20Synchrony:Synchrony%20analyses%20-%20moved%20from%20USB%2029Sept:eggs%20larvae%20flowers-marked%20DAY%20figure%200809%207Jan.xlsx"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oleObject" Target="Macintosh%20HD:Users:abigailrogers:Desktop:UMD%20Research:DISSERTATION%20CHAPTERS:1c%20Synchrony:Synchrony%20analyses%20-%20moved%20from%20USB%2029Sept:eggs%20larvae%20flowers-marked%20DAY%20figure%200809%207Jan.xlsx" TargetMode="External"/><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oleObject" Target="Macintosh%20HD:Users:abigailrogers:Desktop:UMD%20Research:DISSERTATION%20CHAPTERS:1c%20Synchrony:Synchrony%20analyses%20-%20moved%20from%20USB%2029Sept:eggs%20larvae%20flowers-marked%20DAY%20figure%200809%207Jan.xlsx" TargetMode="External"/><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oleObject" Target="Macintosh%20HD:Users:abigailrogers:Desktop:UMD%20Research:DISSERTATION%20CHAPTERS:1c%20Synchrony:Synchrony%20analyses%20-%20moved%20from%20USB%2029Sept:Synchrony%2008%2009%20for%20analyses%204Oct%2028Oct%202Nov%206Jan.xlsx" TargetMode="External"/><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2" Type="http://schemas.openxmlformats.org/officeDocument/2006/relationships/oleObject" Target="Macintosh%20HD:Users:abigailrogers:Desktop:UMD%20Research:DISSERTATION%20CHAPTERS:1c%20Synchrony:Synchrony%20analyses%20-%20moved%20from%20USB%2029Sept:Synchrony%2008%2009%20for%20analyses%204Oct%2028Oct%202Nov%206Jan.xlsx" TargetMode="External"/><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6.xml"/></Relationships>
</file>

<file path=ppt/charts/_rels/chart17.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7.xml"/></Relationships>
</file>

<file path=ppt/charts/_rels/chart18.xml.rels><?xml version="1.0" encoding="UTF-8" standalone="yes"?>
<Relationships xmlns="http://schemas.openxmlformats.org/package/2006/relationships"><Relationship Id="rId2" Type="http://schemas.openxmlformats.org/officeDocument/2006/relationships/oleObject" Target="Macintosh%20HD:Users:abigailrogers:Desktop:UMD%20Research:DISSERTATION%20CHAPTERS:1c%20Synchrony:Synchrony%20analyses%20-%20moved%20from%20USB%2029Sept:Synchrony%2008%2009%20for%20analyses%204Oct%2028Oct%202Nov%206Jan.xlsx" TargetMode="External"/><Relationship Id="rId1" Type="http://schemas.openxmlformats.org/officeDocument/2006/relationships/themeOverride" Target="../theme/themeOverride18.xml"/></Relationships>
</file>

<file path=ppt/charts/_rels/chart19.xml.rels><?xml version="1.0" encoding="UTF-8" standalone="yes"?>
<Relationships xmlns="http://schemas.openxmlformats.org/package/2006/relationships"><Relationship Id="rId2" Type="http://schemas.openxmlformats.org/officeDocument/2006/relationships/oleObject" Target="Macintosh%20HD:Users:abigailrogers:Desktop:UMD%20Research:DISSERTATION%20CHAPTERS:1c%20Synchrony:Synchrony%20analyses%20-%20moved%20from%20USB%2029Sept:Synchrony%2008%2009%20for%20analyses%204Oct%2028Oct%202Nov%206Jan.xlsx" TargetMode="External"/><Relationship Id="rId1" Type="http://schemas.openxmlformats.org/officeDocument/2006/relationships/themeOverride" Target="../theme/themeOverride19.xm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abigailrogers:Desktop:UMD%20Research:Dissertation%20seminar%20figures%20old%20version.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abigailrogers:Desktop:UMD%20Research:Dissertation%20seminar%20figures%20old%20version.xls"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Macintosh%20HD:Users:abigailrogers:Desktop:UMD%20Research:Dissertation%20seminar%20figures%20old%20version.xls"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Macintosh%20HD:Users:abigailrogers:Desktop:UMD%20Research:DISSERTATION%20CHAPTERS:1c%20Synchrony:Synchrony%20analyses%20-%20moved%20from%20USB%2029Sept:Synchrony%2008%2009%20for%20analyses%204Oct%2028Oct%202Nov%206Jan.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Macintosh%20HD:Users:abigailrogers:Desktop:UMD%20Research:DISSERTATION%20CHAPTERS:1c%20Synchrony:Synchrony%20analyses%20-%20moved%20from%20USB%2029Sept:Synchrony%2008%2009%20for%20analyses%204Oct%2028Oct%202Nov%206Jan.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abigailrogers:Desktop:UMD%20Research:DISSERTATION%20CHAPTERS:1c%20Synchrony:Synchrony%20analyses%20-%20moved%20from%20USB%2029Sept:eggs%20larvae%20flowers-marked%20DAY%20figure%200809%207Jan.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Macintosh%20HD:Users:abigailrogers:Desktop:UMD%20Research:DISSERTATION%20CHAPTERS:1c%20Synchrony:Synchrony%20analyses%20-%20moved%20from%20USB%2029Sept:Synchrony%2008%2009%20for%20analyses%204Oct%2028Oct%202Nov%206Jan.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Macintosh%20HD:Users:abigailrogers:Desktop:UMD%20Research:DISSERTATION%20CHAPTERS:1c%20Synchrony:Synchrony%20analyses%20-%20moved%20from%20USB%2029Sept:Synchrony%2008%2009%20for%20analyses%204Oct%2028Oct%202Nov%206Jan.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barChart>
        <c:barDir val="col"/>
        <c:grouping val="clustered"/>
        <c:ser>
          <c:idx val="0"/>
          <c:order val="0"/>
          <c:tx>
            <c:v>Visited</c:v>
          </c:tx>
          <c:spPr>
            <a:solidFill>
              <a:srgbClr val="FF6600"/>
            </a:solidFill>
            <a:ln w="19050">
              <a:solidFill>
                <a:schemeClr val="tx1"/>
              </a:solidFill>
            </a:ln>
          </c:spPr>
          <c:errBars>
            <c:errBarType val="both"/>
            <c:errValType val="cust"/>
            <c:plus>
              <c:numRef>
                <c:f>(Sheet1!$D$73,Sheet1!$D$75)</c:f>
                <c:numCache>
                  <c:formatCode>General</c:formatCode>
                  <c:ptCount val="2"/>
                  <c:pt idx="0">
                    <c:v>5.6060686521709622</c:v>
                  </c:pt>
                  <c:pt idx="1">
                    <c:v>6.5608888999810606</c:v>
                  </c:pt>
                </c:numCache>
              </c:numRef>
            </c:plus>
            <c:minus>
              <c:numRef>
                <c:f>(Sheet1!$D$74,Sheet1!$D$76)</c:f>
                <c:numCache>
                  <c:formatCode>General</c:formatCode>
                  <c:ptCount val="2"/>
                  <c:pt idx="0">
                    <c:v>3.2503270374441002</c:v>
                  </c:pt>
                  <c:pt idx="1">
                    <c:v>6.3122455944334463</c:v>
                  </c:pt>
                </c:numCache>
              </c:numRef>
            </c:minus>
          </c:errBars>
          <c:val>
            <c:numRef>
              <c:f>(Sheet1!$C$73,Sheet1!$C$75)</c:f>
              <c:numCache>
                <c:formatCode>0.00</c:formatCode>
                <c:ptCount val="2"/>
                <c:pt idx="0">
                  <c:v>52.289855072463773</c:v>
                </c:pt>
                <c:pt idx="1">
                  <c:v>17.2</c:v>
                </c:pt>
              </c:numCache>
            </c:numRef>
          </c:val>
        </c:ser>
        <c:ser>
          <c:idx val="1"/>
          <c:order val="1"/>
          <c:tx>
            <c:v>Unvisited</c:v>
          </c:tx>
          <c:spPr>
            <a:solidFill>
              <a:schemeClr val="bg1"/>
            </a:solidFill>
            <a:ln w="19050">
              <a:solidFill>
                <a:schemeClr val="tx1"/>
              </a:solidFill>
            </a:ln>
          </c:spPr>
          <c:errBars>
            <c:errBarType val="both"/>
            <c:errValType val="cust"/>
            <c:plus>
              <c:numRef>
                <c:f>(Sheet1!$D$74,Sheet1!$D$76)</c:f>
                <c:numCache>
                  <c:formatCode>General</c:formatCode>
                  <c:ptCount val="2"/>
                  <c:pt idx="0">
                    <c:v>3.2503270374441002</c:v>
                  </c:pt>
                  <c:pt idx="1">
                    <c:v>6.3122455944334463</c:v>
                  </c:pt>
                </c:numCache>
              </c:numRef>
            </c:plus>
            <c:minus>
              <c:numRef>
                <c:f>Sheet1!$D$74:$D$76</c:f>
                <c:numCache>
                  <c:formatCode>General</c:formatCode>
                  <c:ptCount val="3"/>
                  <c:pt idx="0">
                    <c:v>3.2503270374441002</c:v>
                  </c:pt>
                  <c:pt idx="1">
                    <c:v>6.5608888999810606</c:v>
                  </c:pt>
                  <c:pt idx="2">
                    <c:v>6.3122455944334463</c:v>
                  </c:pt>
                </c:numCache>
              </c:numRef>
            </c:minus>
          </c:errBars>
          <c:val>
            <c:numRef>
              <c:f>(Sheet1!$C$74,Sheet1!$C$76)</c:f>
              <c:numCache>
                <c:formatCode>0.00</c:formatCode>
                <c:ptCount val="2"/>
                <c:pt idx="0">
                  <c:v>6.5714285714285712</c:v>
                </c:pt>
                <c:pt idx="1">
                  <c:v>19.666666666666671</c:v>
                </c:pt>
              </c:numCache>
            </c:numRef>
          </c:val>
        </c:ser>
        <c:axId val="75453568"/>
        <c:axId val="76621312"/>
      </c:barChart>
      <c:catAx>
        <c:axId val="75453568"/>
        <c:scaling>
          <c:orientation val="minMax"/>
        </c:scaling>
        <c:axPos val="b"/>
        <c:majorTickMark val="in"/>
        <c:tickLblPos val="nextTo"/>
        <c:crossAx val="76621312"/>
        <c:crosses val="autoZero"/>
        <c:auto val="1"/>
        <c:lblAlgn val="ctr"/>
        <c:lblOffset val="100"/>
      </c:catAx>
      <c:valAx>
        <c:axId val="76621312"/>
        <c:scaling>
          <c:orientation val="minMax"/>
          <c:max val="60"/>
          <c:min val="0"/>
        </c:scaling>
        <c:axPos val="l"/>
        <c:title>
          <c:tx>
            <c:rich>
              <a:bodyPr rot="-5400000" vert="horz"/>
              <a:lstStyle/>
              <a:p>
                <a:pPr>
                  <a:defRPr/>
                </a:pPr>
                <a:r>
                  <a:rPr lang="en-US" dirty="0" smtClean="0"/>
                  <a:t>Pollination</a:t>
                </a:r>
                <a:endParaRPr lang="en-US" dirty="0"/>
              </a:p>
            </c:rich>
          </c:tx>
          <c:layout>
            <c:manualLayout>
              <c:xMode val="edge"/>
              <c:yMode val="edge"/>
              <c:x val="1.737451631809108E-3"/>
              <c:y val="0.39093148717936377"/>
            </c:manualLayout>
          </c:layout>
        </c:title>
        <c:numFmt formatCode="0" sourceLinked="0"/>
        <c:majorTickMark val="in"/>
        <c:minorTickMark val="in"/>
        <c:tickLblPos val="nextTo"/>
        <c:crossAx val="75453568"/>
        <c:crosses val="autoZero"/>
        <c:crossBetween val="between"/>
      </c:valAx>
    </c:plotArea>
    <c:legend>
      <c:legendPos val="tr"/>
      <c:layout>
        <c:manualLayout>
          <c:xMode val="edge"/>
          <c:yMode val="edge"/>
          <c:x val="0.83529122699108338"/>
          <c:y val="2.0979022422982278E-2"/>
          <c:w val="0.15080915995444921"/>
          <c:h val="0.10400226474328797"/>
        </c:manualLayout>
      </c:layout>
      <c:overlay val="1"/>
    </c:legend>
    <c:plotVisOnly val="1"/>
    <c:dispBlanksAs val="gap"/>
  </c:chart>
  <c:txPr>
    <a:bodyPr/>
    <a:lstStyle/>
    <a:p>
      <a:pPr>
        <a:defRPr sz="1600">
          <a:latin typeface="Calibri"/>
          <a:cs typeface="Calibri"/>
        </a:defRPr>
      </a:pPr>
      <a:endParaRPr lang="en-US"/>
    </a:p>
  </c:txPr>
  <c:externalData r:id="rId2"/>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scatterChart>
        <c:scatterStyle val="lineMarker"/>
        <c:ser>
          <c:idx val="2"/>
          <c:order val="0"/>
          <c:tx>
            <c:v>2008 flowers</c:v>
          </c:tx>
          <c:spPr>
            <a:ln w="47625">
              <a:noFill/>
            </a:ln>
            <a:effectLst/>
          </c:spPr>
          <c:marker>
            <c:symbol val="circle"/>
            <c:size val="8"/>
            <c:spPr>
              <a:solidFill>
                <a:srgbClr val="008000"/>
              </a:solidFill>
              <a:ln>
                <a:solidFill>
                  <a:srgbClr val="008000"/>
                </a:solidFill>
              </a:ln>
              <a:effectLst/>
            </c:spPr>
          </c:marker>
          <c:xVal>
            <c:numRef>
              <c:f>Sheet1!$Q$4:$Q$42</c:f>
              <c:numCache>
                <c:formatCode>General</c:formatCode>
                <c:ptCount val="39"/>
                <c:pt idx="0">
                  <c:v>196</c:v>
                </c:pt>
                <c:pt idx="1">
                  <c:v>200</c:v>
                </c:pt>
                <c:pt idx="2">
                  <c:v>201</c:v>
                </c:pt>
                <c:pt idx="3">
                  <c:v>203</c:v>
                </c:pt>
                <c:pt idx="4">
                  <c:v>204</c:v>
                </c:pt>
                <c:pt idx="5">
                  <c:v>205</c:v>
                </c:pt>
                <c:pt idx="6">
                  <c:v>206</c:v>
                </c:pt>
                <c:pt idx="7">
                  <c:v>207</c:v>
                </c:pt>
                <c:pt idx="8">
                  <c:v>208</c:v>
                </c:pt>
                <c:pt idx="9">
                  <c:v>209</c:v>
                </c:pt>
                <c:pt idx="10">
                  <c:v>210</c:v>
                </c:pt>
                <c:pt idx="11">
                  <c:v>211</c:v>
                </c:pt>
                <c:pt idx="12">
                  <c:v>212</c:v>
                </c:pt>
                <c:pt idx="13">
                  <c:v>213</c:v>
                </c:pt>
                <c:pt idx="14">
                  <c:v>214</c:v>
                </c:pt>
                <c:pt idx="15">
                  <c:v>215</c:v>
                </c:pt>
                <c:pt idx="16">
                  <c:v>216</c:v>
                </c:pt>
                <c:pt idx="17">
                  <c:v>217</c:v>
                </c:pt>
                <c:pt idx="18">
                  <c:v>218</c:v>
                </c:pt>
                <c:pt idx="19">
                  <c:v>219</c:v>
                </c:pt>
                <c:pt idx="20">
                  <c:v>220</c:v>
                </c:pt>
                <c:pt idx="21">
                  <c:v>221</c:v>
                </c:pt>
                <c:pt idx="22">
                  <c:v>222</c:v>
                </c:pt>
                <c:pt idx="23">
                  <c:v>223</c:v>
                </c:pt>
                <c:pt idx="24">
                  <c:v>224</c:v>
                </c:pt>
                <c:pt idx="25">
                  <c:v>225</c:v>
                </c:pt>
                <c:pt idx="26">
                  <c:v>226</c:v>
                </c:pt>
                <c:pt idx="27">
                  <c:v>227</c:v>
                </c:pt>
                <c:pt idx="28">
                  <c:v>228</c:v>
                </c:pt>
                <c:pt idx="29">
                  <c:v>229</c:v>
                </c:pt>
                <c:pt idx="30">
                  <c:v>232</c:v>
                </c:pt>
                <c:pt idx="31">
                  <c:v>233</c:v>
                </c:pt>
                <c:pt idx="32">
                  <c:v>235</c:v>
                </c:pt>
                <c:pt idx="33">
                  <c:v>236</c:v>
                </c:pt>
                <c:pt idx="34">
                  <c:v>237</c:v>
                </c:pt>
                <c:pt idx="35">
                  <c:v>239</c:v>
                </c:pt>
                <c:pt idx="36">
                  <c:v>244</c:v>
                </c:pt>
                <c:pt idx="37">
                  <c:v>245</c:v>
                </c:pt>
                <c:pt idx="38">
                  <c:v>250</c:v>
                </c:pt>
              </c:numCache>
            </c:numRef>
          </c:xVal>
          <c:yVal>
            <c:numRef>
              <c:f>Sheet1!$R$4:$R$42</c:f>
              <c:numCache>
                <c:formatCode>General</c:formatCode>
                <c:ptCount val="39"/>
                <c:pt idx="0">
                  <c:v>0</c:v>
                </c:pt>
                <c:pt idx="1">
                  <c:v>16.053000000000001</c:v>
                </c:pt>
                <c:pt idx="2">
                  <c:v>22.002099999999889</c:v>
                </c:pt>
                <c:pt idx="3">
                  <c:v>34.266700000000213</c:v>
                </c:pt>
                <c:pt idx="4">
                  <c:v>40.555300000000003</c:v>
                </c:pt>
                <c:pt idx="5">
                  <c:v>46.883799999999994</c:v>
                </c:pt>
                <c:pt idx="6">
                  <c:v>53.124500000000012</c:v>
                </c:pt>
                <c:pt idx="7">
                  <c:v>59.174700000000001</c:v>
                </c:pt>
                <c:pt idx="8">
                  <c:v>64.949000000000026</c:v>
                </c:pt>
                <c:pt idx="9">
                  <c:v>70.459600000000023</c:v>
                </c:pt>
                <c:pt idx="10">
                  <c:v>75.694600000000023</c:v>
                </c:pt>
                <c:pt idx="11">
                  <c:v>80.461600000000587</c:v>
                </c:pt>
                <c:pt idx="12">
                  <c:v>84.449200000000602</c:v>
                </c:pt>
                <c:pt idx="13">
                  <c:v>87.600799999999978</c:v>
                </c:pt>
                <c:pt idx="14">
                  <c:v>90.0381</c:v>
                </c:pt>
                <c:pt idx="15">
                  <c:v>91.886600000000001</c:v>
                </c:pt>
                <c:pt idx="16">
                  <c:v>93.169200000000004</c:v>
                </c:pt>
                <c:pt idx="17">
                  <c:v>93.817100000000025</c:v>
                </c:pt>
                <c:pt idx="18">
                  <c:v>93.783100000000005</c:v>
                </c:pt>
                <c:pt idx="19">
                  <c:v>93.171399999999949</c:v>
                </c:pt>
                <c:pt idx="20">
                  <c:v>92.0154</c:v>
                </c:pt>
                <c:pt idx="21">
                  <c:v>90.232399999999998</c:v>
                </c:pt>
                <c:pt idx="22">
                  <c:v>87.8536</c:v>
                </c:pt>
                <c:pt idx="23">
                  <c:v>85.000699999999995</c:v>
                </c:pt>
                <c:pt idx="24">
                  <c:v>81.928100000000001</c:v>
                </c:pt>
                <c:pt idx="25">
                  <c:v>78.766400000000004</c:v>
                </c:pt>
                <c:pt idx="26">
                  <c:v>75.611600000000024</c:v>
                </c:pt>
                <c:pt idx="27">
                  <c:v>72.564700000000002</c:v>
                </c:pt>
                <c:pt idx="28">
                  <c:v>69.609799999999979</c:v>
                </c:pt>
                <c:pt idx="29">
                  <c:v>66.577500000000001</c:v>
                </c:pt>
                <c:pt idx="30">
                  <c:v>55.973300000000002</c:v>
                </c:pt>
                <c:pt idx="31">
                  <c:v>51.984899999999996</c:v>
                </c:pt>
                <c:pt idx="32">
                  <c:v>43.588700000000003</c:v>
                </c:pt>
                <c:pt idx="33">
                  <c:v>39.458400000000005</c:v>
                </c:pt>
                <c:pt idx="34">
                  <c:v>35.517099999999999</c:v>
                </c:pt>
                <c:pt idx="35">
                  <c:v>28.325299999999871</c:v>
                </c:pt>
                <c:pt idx="36">
                  <c:v>13.232200000000001</c:v>
                </c:pt>
                <c:pt idx="37">
                  <c:v>10.5932</c:v>
                </c:pt>
                <c:pt idx="38">
                  <c:v>0</c:v>
                </c:pt>
              </c:numCache>
            </c:numRef>
          </c:yVal>
        </c:ser>
        <c:ser>
          <c:idx val="3"/>
          <c:order val="1"/>
          <c:tx>
            <c:v>2009 flowers</c:v>
          </c:tx>
          <c:spPr>
            <a:ln w="47625">
              <a:noFill/>
            </a:ln>
            <a:effectLst/>
          </c:spPr>
          <c:marker>
            <c:symbol val="circle"/>
            <c:size val="8"/>
            <c:spPr>
              <a:solidFill>
                <a:schemeClr val="bg1"/>
              </a:solidFill>
              <a:ln>
                <a:solidFill>
                  <a:srgbClr val="008000"/>
                </a:solidFill>
              </a:ln>
              <a:effectLst/>
            </c:spPr>
          </c:marker>
          <c:xVal>
            <c:numRef>
              <c:f>Sheet1!$U$4:$U$40</c:f>
              <c:numCache>
                <c:formatCode>General</c:formatCode>
                <c:ptCount val="37"/>
                <c:pt idx="0">
                  <c:v>187</c:v>
                </c:pt>
                <c:pt idx="1">
                  <c:v>189</c:v>
                </c:pt>
                <c:pt idx="2">
                  <c:v>190</c:v>
                </c:pt>
                <c:pt idx="3">
                  <c:v>192</c:v>
                </c:pt>
                <c:pt idx="4">
                  <c:v>194</c:v>
                </c:pt>
                <c:pt idx="5">
                  <c:v>195</c:v>
                </c:pt>
                <c:pt idx="6">
                  <c:v>196</c:v>
                </c:pt>
                <c:pt idx="7">
                  <c:v>198</c:v>
                </c:pt>
                <c:pt idx="8">
                  <c:v>199</c:v>
                </c:pt>
                <c:pt idx="9">
                  <c:v>200</c:v>
                </c:pt>
                <c:pt idx="10">
                  <c:v>201</c:v>
                </c:pt>
                <c:pt idx="11">
                  <c:v>202</c:v>
                </c:pt>
                <c:pt idx="12">
                  <c:v>203</c:v>
                </c:pt>
                <c:pt idx="13">
                  <c:v>204</c:v>
                </c:pt>
                <c:pt idx="14">
                  <c:v>205</c:v>
                </c:pt>
                <c:pt idx="15">
                  <c:v>206</c:v>
                </c:pt>
                <c:pt idx="16">
                  <c:v>207</c:v>
                </c:pt>
                <c:pt idx="17">
                  <c:v>208</c:v>
                </c:pt>
                <c:pt idx="18">
                  <c:v>209</c:v>
                </c:pt>
                <c:pt idx="19">
                  <c:v>211</c:v>
                </c:pt>
                <c:pt idx="20">
                  <c:v>212</c:v>
                </c:pt>
                <c:pt idx="21">
                  <c:v>213</c:v>
                </c:pt>
                <c:pt idx="22">
                  <c:v>215</c:v>
                </c:pt>
                <c:pt idx="23">
                  <c:v>216</c:v>
                </c:pt>
                <c:pt idx="24">
                  <c:v>217</c:v>
                </c:pt>
                <c:pt idx="25">
                  <c:v>218</c:v>
                </c:pt>
                <c:pt idx="26">
                  <c:v>219</c:v>
                </c:pt>
                <c:pt idx="27">
                  <c:v>220</c:v>
                </c:pt>
                <c:pt idx="28">
                  <c:v>221</c:v>
                </c:pt>
                <c:pt idx="29">
                  <c:v>222</c:v>
                </c:pt>
                <c:pt idx="30">
                  <c:v>223</c:v>
                </c:pt>
                <c:pt idx="31">
                  <c:v>224</c:v>
                </c:pt>
                <c:pt idx="32">
                  <c:v>225</c:v>
                </c:pt>
                <c:pt idx="33">
                  <c:v>226</c:v>
                </c:pt>
                <c:pt idx="34">
                  <c:v>227</c:v>
                </c:pt>
                <c:pt idx="35">
                  <c:v>228</c:v>
                </c:pt>
                <c:pt idx="36">
                  <c:v>229</c:v>
                </c:pt>
              </c:numCache>
            </c:numRef>
          </c:xVal>
          <c:yVal>
            <c:numRef>
              <c:f>Sheet1!$V$4:$V$40</c:f>
              <c:numCache>
                <c:formatCode>General</c:formatCode>
                <c:ptCount val="37"/>
                <c:pt idx="0">
                  <c:v>8.7951000000000015</c:v>
                </c:pt>
                <c:pt idx="1">
                  <c:v>11.524000000000001</c:v>
                </c:pt>
                <c:pt idx="2">
                  <c:v>12.886100000000004</c:v>
                </c:pt>
                <c:pt idx="3">
                  <c:v>15.547500000000001</c:v>
                </c:pt>
                <c:pt idx="4">
                  <c:v>18.1434</c:v>
                </c:pt>
                <c:pt idx="5">
                  <c:v>19.492299999999808</c:v>
                </c:pt>
                <c:pt idx="6">
                  <c:v>20.946699999999808</c:v>
                </c:pt>
                <c:pt idx="7">
                  <c:v>24.216100000000001</c:v>
                </c:pt>
                <c:pt idx="8">
                  <c:v>26.0167</c:v>
                </c:pt>
                <c:pt idx="9">
                  <c:v>28.0197</c:v>
                </c:pt>
                <c:pt idx="10">
                  <c:v>30.288599999999775</c:v>
                </c:pt>
                <c:pt idx="11">
                  <c:v>32.858399999999996</c:v>
                </c:pt>
                <c:pt idx="12">
                  <c:v>35.780700000000003</c:v>
                </c:pt>
                <c:pt idx="13">
                  <c:v>39.070700000000002</c:v>
                </c:pt>
                <c:pt idx="14">
                  <c:v>42.710800000000006</c:v>
                </c:pt>
                <c:pt idx="15">
                  <c:v>46.657199999999996</c:v>
                </c:pt>
                <c:pt idx="16">
                  <c:v>50.806100000000001</c:v>
                </c:pt>
                <c:pt idx="17">
                  <c:v>55.003800000000005</c:v>
                </c:pt>
                <c:pt idx="18">
                  <c:v>59.065900000000013</c:v>
                </c:pt>
                <c:pt idx="19">
                  <c:v>66.15349999999998</c:v>
                </c:pt>
                <c:pt idx="20">
                  <c:v>68.939800000000005</c:v>
                </c:pt>
                <c:pt idx="21">
                  <c:v>71.137</c:v>
                </c:pt>
                <c:pt idx="22">
                  <c:v>73.427300000000002</c:v>
                </c:pt>
                <c:pt idx="23">
                  <c:v>73.155599999999978</c:v>
                </c:pt>
                <c:pt idx="24">
                  <c:v>71.864500000000007</c:v>
                </c:pt>
                <c:pt idx="25">
                  <c:v>69.637200000000007</c:v>
                </c:pt>
                <c:pt idx="26">
                  <c:v>66.561000000000007</c:v>
                </c:pt>
                <c:pt idx="27">
                  <c:v>62.72050000000025</c:v>
                </c:pt>
                <c:pt idx="28">
                  <c:v>58.271900000000002</c:v>
                </c:pt>
                <c:pt idx="29">
                  <c:v>53.324400000000004</c:v>
                </c:pt>
                <c:pt idx="30">
                  <c:v>47.993300000000012</c:v>
                </c:pt>
                <c:pt idx="31">
                  <c:v>42.391799999999996</c:v>
                </c:pt>
                <c:pt idx="32">
                  <c:v>36.569400000000002</c:v>
                </c:pt>
                <c:pt idx="33">
                  <c:v>30.597300000000001</c:v>
                </c:pt>
                <c:pt idx="34">
                  <c:v>24.5489</c:v>
                </c:pt>
                <c:pt idx="35">
                  <c:v>18.478899999999989</c:v>
                </c:pt>
                <c:pt idx="36">
                  <c:v>12.3978</c:v>
                </c:pt>
              </c:numCache>
            </c:numRef>
          </c:yVal>
        </c:ser>
        <c:axId val="81364096"/>
        <c:axId val="81366016"/>
      </c:scatterChart>
      <c:valAx>
        <c:axId val="81364096"/>
        <c:scaling>
          <c:orientation val="minMax"/>
          <c:max val="255"/>
          <c:min val="185"/>
        </c:scaling>
        <c:axPos val="b"/>
        <c:numFmt formatCode="General" sourceLinked="1"/>
        <c:majorTickMark val="in"/>
        <c:minorTickMark val="in"/>
        <c:tickLblPos val="nextTo"/>
        <c:crossAx val="81366016"/>
        <c:crosses val="autoZero"/>
        <c:crossBetween val="midCat"/>
      </c:valAx>
      <c:valAx>
        <c:axId val="81366016"/>
        <c:scaling>
          <c:orientation val="minMax"/>
          <c:max val="100"/>
          <c:min val="0"/>
        </c:scaling>
        <c:axPos val="l"/>
        <c:numFmt formatCode="#,##0" sourceLinked="0"/>
        <c:majorTickMark val="in"/>
        <c:tickLblPos val="nextTo"/>
        <c:crossAx val="81364096"/>
        <c:crosses val="autoZero"/>
        <c:crossBetween val="midCat"/>
        <c:minorUnit val="5"/>
      </c:valAx>
    </c:plotArea>
    <c:plotVisOnly val="1"/>
    <c:dispBlanksAs val="gap"/>
  </c:chart>
  <c:txPr>
    <a:bodyPr/>
    <a:lstStyle/>
    <a:p>
      <a:pPr>
        <a:defRPr sz="1600">
          <a:latin typeface="Calibri"/>
          <a:cs typeface="Calibri"/>
        </a:defRPr>
      </a:pPr>
      <a:endParaRPr lang="en-US"/>
    </a:p>
  </c:txPr>
  <c:externalData r:id="rId2"/>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scatterChart>
        <c:scatterStyle val="lineMarker"/>
        <c:ser>
          <c:idx val="0"/>
          <c:order val="0"/>
          <c:tx>
            <c:v>2008 eggs</c:v>
          </c:tx>
          <c:spPr>
            <a:ln w="47625">
              <a:noFill/>
            </a:ln>
            <a:effectLst/>
          </c:spPr>
          <c:marker>
            <c:symbol val="circle"/>
            <c:size val="8"/>
            <c:spPr>
              <a:solidFill>
                <a:srgbClr val="2D2D8A">
                  <a:lumMod val="60000"/>
                  <a:lumOff val="40000"/>
                </a:srgbClr>
              </a:solidFill>
              <a:ln>
                <a:solidFill>
                  <a:srgbClr val="2D2D8A">
                    <a:lumMod val="60000"/>
                    <a:lumOff val="40000"/>
                  </a:srgbClr>
                </a:solidFill>
              </a:ln>
              <a:effectLst/>
            </c:spPr>
          </c:marker>
          <c:xVal>
            <c:numRef>
              <c:f>Sheet1!$J$4:$J$42</c:f>
              <c:numCache>
                <c:formatCode>General</c:formatCode>
                <c:ptCount val="39"/>
                <c:pt idx="0">
                  <c:v>196</c:v>
                </c:pt>
                <c:pt idx="1">
                  <c:v>200</c:v>
                </c:pt>
                <c:pt idx="2">
                  <c:v>201</c:v>
                </c:pt>
                <c:pt idx="3">
                  <c:v>203</c:v>
                </c:pt>
                <c:pt idx="4">
                  <c:v>204</c:v>
                </c:pt>
                <c:pt idx="5">
                  <c:v>205</c:v>
                </c:pt>
                <c:pt idx="6">
                  <c:v>206</c:v>
                </c:pt>
                <c:pt idx="7">
                  <c:v>207</c:v>
                </c:pt>
                <c:pt idx="8">
                  <c:v>208</c:v>
                </c:pt>
                <c:pt idx="9">
                  <c:v>209</c:v>
                </c:pt>
                <c:pt idx="10">
                  <c:v>210</c:v>
                </c:pt>
                <c:pt idx="11">
                  <c:v>211</c:v>
                </c:pt>
                <c:pt idx="12">
                  <c:v>212</c:v>
                </c:pt>
                <c:pt idx="13">
                  <c:v>213</c:v>
                </c:pt>
                <c:pt idx="14">
                  <c:v>214</c:v>
                </c:pt>
                <c:pt idx="15">
                  <c:v>215</c:v>
                </c:pt>
                <c:pt idx="16">
                  <c:v>216</c:v>
                </c:pt>
                <c:pt idx="17">
                  <c:v>217</c:v>
                </c:pt>
                <c:pt idx="18">
                  <c:v>218</c:v>
                </c:pt>
                <c:pt idx="19">
                  <c:v>219</c:v>
                </c:pt>
                <c:pt idx="20">
                  <c:v>220</c:v>
                </c:pt>
                <c:pt idx="21">
                  <c:v>221</c:v>
                </c:pt>
                <c:pt idx="22">
                  <c:v>222</c:v>
                </c:pt>
                <c:pt idx="23">
                  <c:v>223</c:v>
                </c:pt>
                <c:pt idx="24">
                  <c:v>224</c:v>
                </c:pt>
                <c:pt idx="25">
                  <c:v>225</c:v>
                </c:pt>
                <c:pt idx="26">
                  <c:v>226</c:v>
                </c:pt>
                <c:pt idx="27">
                  <c:v>227</c:v>
                </c:pt>
                <c:pt idx="28">
                  <c:v>228</c:v>
                </c:pt>
                <c:pt idx="29">
                  <c:v>229</c:v>
                </c:pt>
                <c:pt idx="30">
                  <c:v>232</c:v>
                </c:pt>
                <c:pt idx="31">
                  <c:v>233</c:v>
                </c:pt>
                <c:pt idx="32">
                  <c:v>235</c:v>
                </c:pt>
                <c:pt idx="33">
                  <c:v>236</c:v>
                </c:pt>
                <c:pt idx="34">
                  <c:v>237</c:v>
                </c:pt>
                <c:pt idx="35">
                  <c:v>239</c:v>
                </c:pt>
                <c:pt idx="36">
                  <c:v>244</c:v>
                </c:pt>
                <c:pt idx="37">
                  <c:v>245</c:v>
                </c:pt>
                <c:pt idx="38">
                  <c:v>250</c:v>
                </c:pt>
              </c:numCache>
            </c:numRef>
          </c:xVal>
          <c:yVal>
            <c:numRef>
              <c:f>Sheet1!$K$4:$K$42</c:f>
              <c:numCache>
                <c:formatCode>General</c:formatCode>
                <c:ptCount val="39"/>
                <c:pt idx="0">
                  <c:v>0</c:v>
                </c:pt>
                <c:pt idx="1">
                  <c:v>0.39359000000000038</c:v>
                </c:pt>
                <c:pt idx="2">
                  <c:v>0.54576000000000002</c:v>
                </c:pt>
                <c:pt idx="3">
                  <c:v>0.78913</c:v>
                </c:pt>
                <c:pt idx="4">
                  <c:v>0.81557999999999997</c:v>
                </c:pt>
                <c:pt idx="5">
                  <c:v>0.75811000000000062</c:v>
                </c:pt>
                <c:pt idx="6">
                  <c:v>0.6591400000000055</c:v>
                </c:pt>
                <c:pt idx="7">
                  <c:v>0.56250999999999951</c:v>
                </c:pt>
                <c:pt idx="8">
                  <c:v>0.49081000000000241</c:v>
                </c:pt>
                <c:pt idx="9">
                  <c:v>0.44503000000000004</c:v>
                </c:pt>
                <c:pt idx="10">
                  <c:v>0.40455000000000002</c:v>
                </c:pt>
                <c:pt idx="11">
                  <c:v>0.35134000000000032</c:v>
                </c:pt>
                <c:pt idx="12">
                  <c:v>0.30243000000000031</c:v>
                </c:pt>
                <c:pt idx="13">
                  <c:v>0.26682000000000183</c:v>
                </c:pt>
                <c:pt idx="14">
                  <c:v>0.23763000000000001</c:v>
                </c:pt>
                <c:pt idx="15">
                  <c:v>0.20318</c:v>
                </c:pt>
                <c:pt idx="16">
                  <c:v>0.16616</c:v>
                </c:pt>
                <c:pt idx="17">
                  <c:v>0.13208</c:v>
                </c:pt>
                <c:pt idx="18">
                  <c:v>0.10528000000000012</c:v>
                </c:pt>
                <c:pt idx="19">
                  <c:v>8.661000000000002E-2</c:v>
                </c:pt>
                <c:pt idx="20">
                  <c:v>7.5430000000000039E-2</c:v>
                </c:pt>
                <c:pt idx="21">
                  <c:v>6.7510000000000014E-2</c:v>
                </c:pt>
                <c:pt idx="22">
                  <c:v>5.9330000000000466E-2</c:v>
                </c:pt>
                <c:pt idx="23">
                  <c:v>5.3490000000000024E-2</c:v>
                </c:pt>
                <c:pt idx="24">
                  <c:v>5.1450000000000003E-2</c:v>
                </c:pt>
                <c:pt idx="25">
                  <c:v>5.0910000000000032E-2</c:v>
                </c:pt>
                <c:pt idx="26">
                  <c:v>4.9510000000000123E-2</c:v>
                </c:pt>
                <c:pt idx="27">
                  <c:v>4.4330000000000133E-2</c:v>
                </c:pt>
                <c:pt idx="28">
                  <c:v>3.815000000000001E-2</c:v>
                </c:pt>
                <c:pt idx="29">
                  <c:v>3.2450000000000041E-2</c:v>
                </c:pt>
                <c:pt idx="30">
                  <c:v>1.8450000000000005E-2</c:v>
                </c:pt>
                <c:pt idx="31">
                  <c:v>1.3950000000000021E-2</c:v>
                </c:pt>
                <c:pt idx="32">
                  <c:v>5.4200000000000133E-3</c:v>
                </c:pt>
                <c:pt idx="33">
                  <c:v>2.3400000000000005E-3</c:v>
                </c:pt>
                <c:pt idx="34">
                  <c:v>2.8000000000000046E-4</c:v>
                </c:pt>
                <c:pt idx="35">
                  <c:v>0</c:v>
                </c:pt>
                <c:pt idx="36">
                  <c:v>0</c:v>
                </c:pt>
                <c:pt idx="37">
                  <c:v>0</c:v>
                </c:pt>
                <c:pt idx="38">
                  <c:v>0</c:v>
                </c:pt>
              </c:numCache>
            </c:numRef>
          </c:yVal>
        </c:ser>
        <c:ser>
          <c:idx val="1"/>
          <c:order val="1"/>
          <c:tx>
            <c:v>2009 eggs</c:v>
          </c:tx>
          <c:spPr>
            <a:ln w="47625">
              <a:noFill/>
            </a:ln>
            <a:effectLst/>
          </c:spPr>
          <c:marker>
            <c:symbol val="circle"/>
            <c:size val="8"/>
            <c:spPr>
              <a:solidFill>
                <a:schemeClr val="bg1"/>
              </a:solidFill>
              <a:ln>
                <a:solidFill>
                  <a:srgbClr val="2D2D8A">
                    <a:lumMod val="60000"/>
                    <a:lumOff val="40000"/>
                  </a:srgbClr>
                </a:solidFill>
              </a:ln>
              <a:effectLst/>
            </c:spPr>
          </c:marker>
          <c:xVal>
            <c:numRef>
              <c:f>Sheet1!$M$4:$M$46</c:f>
              <c:numCache>
                <c:formatCode>General</c:formatCode>
                <c:ptCount val="43"/>
                <c:pt idx="0">
                  <c:v>187</c:v>
                </c:pt>
                <c:pt idx="1">
                  <c:v>189</c:v>
                </c:pt>
                <c:pt idx="2">
                  <c:v>190</c:v>
                </c:pt>
                <c:pt idx="3">
                  <c:v>192</c:v>
                </c:pt>
                <c:pt idx="4">
                  <c:v>194</c:v>
                </c:pt>
                <c:pt idx="5">
                  <c:v>195</c:v>
                </c:pt>
                <c:pt idx="6">
                  <c:v>196</c:v>
                </c:pt>
                <c:pt idx="7">
                  <c:v>198</c:v>
                </c:pt>
                <c:pt idx="8">
                  <c:v>199</c:v>
                </c:pt>
                <c:pt idx="9">
                  <c:v>200</c:v>
                </c:pt>
                <c:pt idx="10">
                  <c:v>201</c:v>
                </c:pt>
                <c:pt idx="11">
                  <c:v>202</c:v>
                </c:pt>
                <c:pt idx="12">
                  <c:v>203</c:v>
                </c:pt>
                <c:pt idx="13">
                  <c:v>204</c:v>
                </c:pt>
                <c:pt idx="14">
                  <c:v>205</c:v>
                </c:pt>
                <c:pt idx="15">
                  <c:v>206</c:v>
                </c:pt>
                <c:pt idx="16">
                  <c:v>207</c:v>
                </c:pt>
                <c:pt idx="17">
                  <c:v>208</c:v>
                </c:pt>
                <c:pt idx="18">
                  <c:v>209</c:v>
                </c:pt>
                <c:pt idx="19">
                  <c:v>211</c:v>
                </c:pt>
                <c:pt idx="20">
                  <c:v>212</c:v>
                </c:pt>
                <c:pt idx="21">
                  <c:v>213</c:v>
                </c:pt>
                <c:pt idx="22">
                  <c:v>215</c:v>
                </c:pt>
                <c:pt idx="23">
                  <c:v>216</c:v>
                </c:pt>
                <c:pt idx="24">
                  <c:v>217</c:v>
                </c:pt>
                <c:pt idx="25">
                  <c:v>218</c:v>
                </c:pt>
                <c:pt idx="26">
                  <c:v>219</c:v>
                </c:pt>
                <c:pt idx="27">
                  <c:v>220</c:v>
                </c:pt>
                <c:pt idx="28">
                  <c:v>221</c:v>
                </c:pt>
                <c:pt idx="29">
                  <c:v>222</c:v>
                </c:pt>
                <c:pt idx="30">
                  <c:v>223</c:v>
                </c:pt>
                <c:pt idx="31">
                  <c:v>224</c:v>
                </c:pt>
                <c:pt idx="32">
                  <c:v>225</c:v>
                </c:pt>
                <c:pt idx="33">
                  <c:v>226</c:v>
                </c:pt>
                <c:pt idx="34">
                  <c:v>227</c:v>
                </c:pt>
                <c:pt idx="35">
                  <c:v>228</c:v>
                </c:pt>
                <c:pt idx="36">
                  <c:v>229</c:v>
                </c:pt>
                <c:pt idx="37">
                  <c:v>230</c:v>
                </c:pt>
                <c:pt idx="38">
                  <c:v>231</c:v>
                </c:pt>
                <c:pt idx="39">
                  <c:v>232</c:v>
                </c:pt>
                <c:pt idx="40">
                  <c:v>236</c:v>
                </c:pt>
                <c:pt idx="41">
                  <c:v>237</c:v>
                </c:pt>
                <c:pt idx="42">
                  <c:v>243</c:v>
                </c:pt>
              </c:numCache>
            </c:numRef>
          </c:xVal>
          <c:yVal>
            <c:numRef>
              <c:f>Sheet1!$N$4:$N$46</c:f>
              <c:numCache>
                <c:formatCode>General</c:formatCode>
                <c:ptCount val="43"/>
                <c:pt idx="0">
                  <c:v>0.35628000000000032</c:v>
                </c:pt>
                <c:pt idx="1">
                  <c:v>0.54273000000000005</c:v>
                </c:pt>
                <c:pt idx="2">
                  <c:v>0.56701000000000001</c:v>
                </c:pt>
                <c:pt idx="3">
                  <c:v>0.66660000000000641</c:v>
                </c:pt>
                <c:pt idx="4">
                  <c:v>0.98387999999999998</c:v>
                </c:pt>
                <c:pt idx="5">
                  <c:v>1.18259</c:v>
                </c:pt>
                <c:pt idx="6">
                  <c:v>1.3217199999999998</c:v>
                </c:pt>
                <c:pt idx="7">
                  <c:v>1.4261999999999921</c:v>
                </c:pt>
                <c:pt idx="8">
                  <c:v>1.4024699999999919</c:v>
                </c:pt>
                <c:pt idx="9">
                  <c:v>1.2818999999999894</c:v>
                </c:pt>
                <c:pt idx="10">
                  <c:v>1.0967100000000001</c:v>
                </c:pt>
                <c:pt idx="11">
                  <c:v>0.90686</c:v>
                </c:pt>
                <c:pt idx="12">
                  <c:v>0.73920000000000063</c:v>
                </c:pt>
                <c:pt idx="13">
                  <c:v>0.60819000000000412</c:v>
                </c:pt>
                <c:pt idx="14">
                  <c:v>0.50712000000000002</c:v>
                </c:pt>
                <c:pt idx="15">
                  <c:v>0.41825000000000001</c:v>
                </c:pt>
                <c:pt idx="16">
                  <c:v>0.34446000000000032</c:v>
                </c:pt>
                <c:pt idx="17">
                  <c:v>0.29388000000000275</c:v>
                </c:pt>
                <c:pt idx="18">
                  <c:v>0.25580000000000008</c:v>
                </c:pt>
                <c:pt idx="19">
                  <c:v>0.20032</c:v>
                </c:pt>
                <c:pt idx="20">
                  <c:v>0.17963000000000001</c:v>
                </c:pt>
                <c:pt idx="21">
                  <c:v>0.15967000000000001</c:v>
                </c:pt>
                <c:pt idx="22">
                  <c:v>0.12701999999999999</c:v>
                </c:pt>
                <c:pt idx="23">
                  <c:v>0.11875000000000002</c:v>
                </c:pt>
                <c:pt idx="24">
                  <c:v>0.11273000000000002</c:v>
                </c:pt>
                <c:pt idx="25">
                  <c:v>0.10284</c:v>
                </c:pt>
                <c:pt idx="26">
                  <c:v>9.1890000000000027E-2</c:v>
                </c:pt>
                <c:pt idx="27">
                  <c:v>8.2310000000000008E-2</c:v>
                </c:pt>
                <c:pt idx="28">
                  <c:v>7.2430000000000022E-2</c:v>
                </c:pt>
                <c:pt idx="29">
                  <c:v>6.0410000000000123E-2</c:v>
                </c:pt>
                <c:pt idx="30">
                  <c:v>4.6980000000000001E-2</c:v>
                </c:pt>
                <c:pt idx="31">
                  <c:v>3.2390000000000002E-2</c:v>
                </c:pt>
                <c:pt idx="32">
                  <c:v>1.9050000000000025E-2</c:v>
                </c:pt>
                <c:pt idx="33">
                  <c:v>8.9000000000000207E-3</c:v>
                </c:pt>
                <c:pt idx="34">
                  <c:v>2.3000000000000052E-3</c:v>
                </c:pt>
                <c:pt idx="35">
                  <c:v>0</c:v>
                </c:pt>
                <c:pt idx="36">
                  <c:v>0</c:v>
                </c:pt>
                <c:pt idx="37">
                  <c:v>0</c:v>
                </c:pt>
                <c:pt idx="38">
                  <c:v>0</c:v>
                </c:pt>
                <c:pt idx="39">
                  <c:v>0</c:v>
                </c:pt>
                <c:pt idx="40">
                  <c:v>0</c:v>
                </c:pt>
                <c:pt idx="41">
                  <c:v>0</c:v>
                </c:pt>
                <c:pt idx="42">
                  <c:v>0</c:v>
                </c:pt>
              </c:numCache>
            </c:numRef>
          </c:yVal>
        </c:ser>
        <c:axId val="81394304"/>
        <c:axId val="81409536"/>
      </c:scatterChart>
      <c:valAx>
        <c:axId val="81394304"/>
        <c:scaling>
          <c:orientation val="minMax"/>
          <c:max val="255"/>
          <c:min val="185"/>
        </c:scaling>
        <c:axPos val="b"/>
        <c:numFmt formatCode="General" sourceLinked="1"/>
        <c:majorTickMark val="in"/>
        <c:minorTickMark val="in"/>
        <c:tickLblPos val="nextTo"/>
        <c:crossAx val="81409536"/>
        <c:crosses val="autoZero"/>
        <c:crossBetween val="midCat"/>
      </c:valAx>
      <c:valAx>
        <c:axId val="81409536"/>
        <c:scaling>
          <c:orientation val="minMax"/>
          <c:max val="1.5"/>
        </c:scaling>
        <c:axPos val="l"/>
        <c:numFmt formatCode="#,##0.0" sourceLinked="0"/>
        <c:majorTickMark val="in"/>
        <c:tickLblPos val="nextTo"/>
        <c:crossAx val="81394304"/>
        <c:crosses val="autoZero"/>
        <c:crossBetween val="midCat"/>
      </c:valAx>
    </c:plotArea>
    <c:plotVisOnly val="1"/>
    <c:dispBlanksAs val="gap"/>
  </c:chart>
  <c:txPr>
    <a:bodyPr/>
    <a:lstStyle/>
    <a:p>
      <a:pPr>
        <a:defRPr sz="1600">
          <a:latin typeface="Calibri"/>
          <a:cs typeface="Calibri"/>
        </a:defRPr>
      </a:pPr>
      <a:endParaRPr lang="en-US"/>
    </a:p>
  </c:txPr>
  <c:externalData r:id="rId2"/>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scatterChart>
        <c:scatterStyle val="lineMarker"/>
        <c:ser>
          <c:idx val="2"/>
          <c:order val="0"/>
          <c:tx>
            <c:v>2008 larvae per plant</c:v>
          </c:tx>
          <c:spPr>
            <a:ln w="47625">
              <a:noFill/>
            </a:ln>
            <a:effectLst/>
          </c:spPr>
          <c:marker>
            <c:symbol val="dash"/>
            <c:size val="12"/>
            <c:spPr>
              <a:solidFill>
                <a:srgbClr val="BBE0E3">
                  <a:lumMod val="50000"/>
                </a:srgbClr>
              </a:solidFill>
              <a:ln>
                <a:solidFill>
                  <a:srgbClr val="BBE0E3">
                    <a:lumMod val="50000"/>
                  </a:srgbClr>
                </a:solidFill>
              </a:ln>
              <a:effectLst/>
            </c:spPr>
          </c:marker>
          <c:xVal>
            <c:numRef>
              <c:f>Sheet1!$Y$5:$Y$43</c:f>
              <c:numCache>
                <c:formatCode>General</c:formatCode>
                <c:ptCount val="39"/>
                <c:pt idx="0">
                  <c:v>196</c:v>
                </c:pt>
                <c:pt idx="1">
                  <c:v>200</c:v>
                </c:pt>
                <c:pt idx="2">
                  <c:v>201</c:v>
                </c:pt>
                <c:pt idx="3">
                  <c:v>203</c:v>
                </c:pt>
                <c:pt idx="4">
                  <c:v>204</c:v>
                </c:pt>
                <c:pt idx="5">
                  <c:v>205</c:v>
                </c:pt>
                <c:pt idx="6">
                  <c:v>206</c:v>
                </c:pt>
                <c:pt idx="7">
                  <c:v>207</c:v>
                </c:pt>
                <c:pt idx="8">
                  <c:v>208</c:v>
                </c:pt>
                <c:pt idx="9">
                  <c:v>209</c:v>
                </c:pt>
                <c:pt idx="10">
                  <c:v>210</c:v>
                </c:pt>
                <c:pt idx="11">
                  <c:v>211</c:v>
                </c:pt>
                <c:pt idx="12">
                  <c:v>212</c:v>
                </c:pt>
                <c:pt idx="13">
                  <c:v>213</c:v>
                </c:pt>
                <c:pt idx="14">
                  <c:v>214</c:v>
                </c:pt>
                <c:pt idx="15">
                  <c:v>215</c:v>
                </c:pt>
                <c:pt idx="16">
                  <c:v>216</c:v>
                </c:pt>
                <c:pt idx="17">
                  <c:v>217</c:v>
                </c:pt>
                <c:pt idx="18">
                  <c:v>218</c:v>
                </c:pt>
                <c:pt idx="19">
                  <c:v>219</c:v>
                </c:pt>
                <c:pt idx="20">
                  <c:v>220</c:v>
                </c:pt>
                <c:pt idx="21">
                  <c:v>221</c:v>
                </c:pt>
                <c:pt idx="22">
                  <c:v>222</c:v>
                </c:pt>
                <c:pt idx="23">
                  <c:v>223</c:v>
                </c:pt>
                <c:pt idx="24">
                  <c:v>224</c:v>
                </c:pt>
                <c:pt idx="25">
                  <c:v>225</c:v>
                </c:pt>
                <c:pt idx="26">
                  <c:v>226</c:v>
                </c:pt>
                <c:pt idx="27">
                  <c:v>227</c:v>
                </c:pt>
                <c:pt idx="28">
                  <c:v>228</c:v>
                </c:pt>
                <c:pt idx="29">
                  <c:v>229</c:v>
                </c:pt>
                <c:pt idx="30">
                  <c:v>232</c:v>
                </c:pt>
                <c:pt idx="31">
                  <c:v>233</c:v>
                </c:pt>
                <c:pt idx="32">
                  <c:v>235</c:v>
                </c:pt>
                <c:pt idx="33">
                  <c:v>236</c:v>
                </c:pt>
                <c:pt idx="34">
                  <c:v>237</c:v>
                </c:pt>
                <c:pt idx="35">
                  <c:v>239</c:v>
                </c:pt>
                <c:pt idx="36">
                  <c:v>244</c:v>
                </c:pt>
                <c:pt idx="37">
                  <c:v>245</c:v>
                </c:pt>
                <c:pt idx="38">
                  <c:v>250</c:v>
                </c:pt>
              </c:numCache>
            </c:numRef>
          </c:xVal>
          <c:yVal>
            <c:numRef>
              <c:f>Sheet1!$AA$5:$AA$43</c:f>
              <c:numCache>
                <c:formatCode>General</c:formatCode>
                <c:ptCount val="39"/>
                <c:pt idx="0">
                  <c:v>0</c:v>
                </c:pt>
                <c:pt idx="1">
                  <c:v>0</c:v>
                </c:pt>
                <c:pt idx="2">
                  <c:v>0</c:v>
                </c:pt>
                <c:pt idx="3">
                  <c:v>0</c:v>
                </c:pt>
                <c:pt idx="4">
                  <c:v>0</c:v>
                </c:pt>
                <c:pt idx="5">
                  <c:v>0</c:v>
                </c:pt>
                <c:pt idx="6">
                  <c:v>0.3210100000000024</c:v>
                </c:pt>
                <c:pt idx="7">
                  <c:v>0.38112000000000212</c:v>
                </c:pt>
                <c:pt idx="8">
                  <c:v>0.44218000000000002</c:v>
                </c:pt>
                <c:pt idx="9">
                  <c:v>0.50397999999999998</c:v>
                </c:pt>
                <c:pt idx="10">
                  <c:v>0.56705000000000005</c:v>
                </c:pt>
                <c:pt idx="11">
                  <c:v>0.63085000000000413</c:v>
                </c:pt>
                <c:pt idx="12">
                  <c:v>0.69303000000000003</c:v>
                </c:pt>
                <c:pt idx="13">
                  <c:v>0.75033000000000005</c:v>
                </c:pt>
                <c:pt idx="14">
                  <c:v>0.80252999999999997</c:v>
                </c:pt>
                <c:pt idx="15">
                  <c:v>0.85235000000000005</c:v>
                </c:pt>
                <c:pt idx="16">
                  <c:v>0.90100000000000002</c:v>
                </c:pt>
                <c:pt idx="17">
                  <c:v>0.94771000000000005</c:v>
                </c:pt>
                <c:pt idx="18">
                  <c:v>0.99231999999999598</c:v>
                </c:pt>
                <c:pt idx="19">
                  <c:v>1.0350199999999998</c:v>
                </c:pt>
                <c:pt idx="20">
                  <c:v>1.0742800000000001</c:v>
                </c:pt>
                <c:pt idx="21">
                  <c:v>1.1092500000000001</c:v>
                </c:pt>
                <c:pt idx="22">
                  <c:v>1.13991</c:v>
                </c:pt>
                <c:pt idx="23">
                  <c:v>1.1661300000000001</c:v>
                </c:pt>
                <c:pt idx="24">
                  <c:v>1.18733</c:v>
                </c:pt>
                <c:pt idx="25">
                  <c:v>1.20241</c:v>
                </c:pt>
                <c:pt idx="26">
                  <c:v>1.2096899999999926</c:v>
                </c:pt>
                <c:pt idx="27">
                  <c:v>1.2073799999999919</c:v>
                </c:pt>
                <c:pt idx="28">
                  <c:v>1.1953800000000001</c:v>
                </c:pt>
                <c:pt idx="29">
                  <c:v>1.1745400000000001</c:v>
                </c:pt>
                <c:pt idx="30">
                  <c:v>1.0663</c:v>
                </c:pt>
                <c:pt idx="31">
                  <c:v>1.0178199999999926</c:v>
                </c:pt>
                <c:pt idx="32">
                  <c:v>0.90670000000000062</c:v>
                </c:pt>
                <c:pt idx="33">
                  <c:v>0.84535000000000005</c:v>
                </c:pt>
                <c:pt idx="34">
                  <c:v>0.78132000000000001</c:v>
                </c:pt>
                <c:pt idx="35">
                  <c:v>0.64724000000000481</c:v>
                </c:pt>
                <c:pt idx="36">
                  <c:v>0.27691000000000032</c:v>
                </c:pt>
                <c:pt idx="37">
                  <c:v>0.20416999999999999</c:v>
                </c:pt>
                <c:pt idx="38">
                  <c:v>0</c:v>
                </c:pt>
              </c:numCache>
            </c:numRef>
          </c:yVal>
        </c:ser>
        <c:ser>
          <c:idx val="3"/>
          <c:order val="1"/>
          <c:tx>
            <c:v>2009 larvae per plant</c:v>
          </c:tx>
          <c:spPr>
            <a:ln w="47625">
              <a:noFill/>
            </a:ln>
            <a:effectLst/>
          </c:spPr>
          <c:marker>
            <c:symbol val="dash"/>
            <c:size val="13"/>
            <c:spPr>
              <a:solidFill>
                <a:srgbClr val="FFFFFF"/>
              </a:solidFill>
              <a:ln w="3175">
                <a:solidFill>
                  <a:srgbClr val="BBE0E3">
                    <a:lumMod val="50000"/>
                  </a:srgbClr>
                </a:solidFill>
              </a:ln>
              <a:effectLst/>
            </c:spPr>
          </c:marker>
          <c:xVal>
            <c:numRef>
              <c:f>Sheet1!$AE$5:$AE$43</c:f>
              <c:numCache>
                <c:formatCode>General</c:formatCode>
                <c:ptCount val="39"/>
                <c:pt idx="0">
                  <c:v>187</c:v>
                </c:pt>
                <c:pt idx="1">
                  <c:v>189</c:v>
                </c:pt>
                <c:pt idx="2">
                  <c:v>190</c:v>
                </c:pt>
                <c:pt idx="3">
                  <c:v>192</c:v>
                </c:pt>
                <c:pt idx="4">
                  <c:v>194</c:v>
                </c:pt>
                <c:pt idx="5">
                  <c:v>195</c:v>
                </c:pt>
                <c:pt idx="6">
                  <c:v>196</c:v>
                </c:pt>
                <c:pt idx="7">
                  <c:v>198</c:v>
                </c:pt>
                <c:pt idx="8">
                  <c:v>199</c:v>
                </c:pt>
                <c:pt idx="9">
                  <c:v>200</c:v>
                </c:pt>
                <c:pt idx="10">
                  <c:v>201</c:v>
                </c:pt>
                <c:pt idx="11">
                  <c:v>202</c:v>
                </c:pt>
                <c:pt idx="12">
                  <c:v>203</c:v>
                </c:pt>
                <c:pt idx="13">
                  <c:v>204</c:v>
                </c:pt>
                <c:pt idx="14">
                  <c:v>205</c:v>
                </c:pt>
                <c:pt idx="15">
                  <c:v>206</c:v>
                </c:pt>
                <c:pt idx="16">
                  <c:v>207</c:v>
                </c:pt>
                <c:pt idx="17">
                  <c:v>208</c:v>
                </c:pt>
                <c:pt idx="18">
                  <c:v>209</c:v>
                </c:pt>
                <c:pt idx="19">
                  <c:v>211</c:v>
                </c:pt>
                <c:pt idx="20">
                  <c:v>212</c:v>
                </c:pt>
                <c:pt idx="21">
                  <c:v>213</c:v>
                </c:pt>
                <c:pt idx="22">
                  <c:v>215</c:v>
                </c:pt>
                <c:pt idx="23">
                  <c:v>216</c:v>
                </c:pt>
                <c:pt idx="24">
                  <c:v>217</c:v>
                </c:pt>
                <c:pt idx="25">
                  <c:v>218</c:v>
                </c:pt>
                <c:pt idx="26">
                  <c:v>219</c:v>
                </c:pt>
                <c:pt idx="27">
                  <c:v>220</c:v>
                </c:pt>
                <c:pt idx="28">
                  <c:v>221</c:v>
                </c:pt>
                <c:pt idx="29">
                  <c:v>222</c:v>
                </c:pt>
                <c:pt idx="30">
                  <c:v>223</c:v>
                </c:pt>
                <c:pt idx="31">
                  <c:v>224</c:v>
                </c:pt>
                <c:pt idx="32">
                  <c:v>225</c:v>
                </c:pt>
                <c:pt idx="33">
                  <c:v>226</c:v>
                </c:pt>
                <c:pt idx="34">
                  <c:v>227</c:v>
                </c:pt>
                <c:pt idx="35">
                  <c:v>228</c:v>
                </c:pt>
                <c:pt idx="36">
                  <c:v>229</c:v>
                </c:pt>
                <c:pt idx="37">
                  <c:v>232</c:v>
                </c:pt>
                <c:pt idx="38">
                  <c:v>237</c:v>
                </c:pt>
              </c:numCache>
            </c:numRef>
          </c:xVal>
          <c:yVal>
            <c:numRef>
              <c:f>Sheet1!$AG$5:$AG$43</c:f>
              <c:numCache>
                <c:formatCode>General</c:formatCode>
                <c:ptCount val="39"/>
                <c:pt idx="0">
                  <c:v>0</c:v>
                </c:pt>
                <c:pt idx="1">
                  <c:v>0</c:v>
                </c:pt>
                <c:pt idx="2">
                  <c:v>0</c:v>
                </c:pt>
                <c:pt idx="3">
                  <c:v>0</c:v>
                </c:pt>
                <c:pt idx="4">
                  <c:v>0</c:v>
                </c:pt>
                <c:pt idx="5">
                  <c:v>0</c:v>
                </c:pt>
                <c:pt idx="6">
                  <c:v>0</c:v>
                </c:pt>
                <c:pt idx="7">
                  <c:v>0</c:v>
                </c:pt>
                <c:pt idx="8">
                  <c:v>0</c:v>
                </c:pt>
                <c:pt idx="9">
                  <c:v>0</c:v>
                </c:pt>
                <c:pt idx="10">
                  <c:v>0</c:v>
                </c:pt>
                <c:pt idx="11">
                  <c:v>0</c:v>
                </c:pt>
                <c:pt idx="12">
                  <c:v>0</c:v>
                </c:pt>
                <c:pt idx="13">
                  <c:v>0.24077000000000001</c:v>
                </c:pt>
                <c:pt idx="14">
                  <c:v>0.2887300000000001</c:v>
                </c:pt>
                <c:pt idx="15">
                  <c:v>0.33968000000000298</c:v>
                </c:pt>
                <c:pt idx="16">
                  <c:v>0.39361000000000235</c:v>
                </c:pt>
                <c:pt idx="17">
                  <c:v>0.44994000000000001</c:v>
                </c:pt>
                <c:pt idx="18">
                  <c:v>0.50895999999999997</c:v>
                </c:pt>
                <c:pt idx="19">
                  <c:v>0.63132000000000366</c:v>
                </c:pt>
                <c:pt idx="20">
                  <c:v>0.69127000000000005</c:v>
                </c:pt>
                <c:pt idx="21">
                  <c:v>0.7509700000000048</c:v>
                </c:pt>
                <c:pt idx="22">
                  <c:v>0.86735000000000062</c:v>
                </c:pt>
                <c:pt idx="23">
                  <c:v>0.91966000000000003</c:v>
                </c:pt>
                <c:pt idx="24">
                  <c:v>0.96523000000000003</c:v>
                </c:pt>
                <c:pt idx="25">
                  <c:v>1.0023</c:v>
                </c:pt>
                <c:pt idx="26">
                  <c:v>1.02921</c:v>
                </c:pt>
                <c:pt idx="27">
                  <c:v>1.0449299999999921</c:v>
                </c:pt>
                <c:pt idx="28">
                  <c:v>1.05114</c:v>
                </c:pt>
                <c:pt idx="29">
                  <c:v>1.0505500000000001</c:v>
                </c:pt>
                <c:pt idx="30">
                  <c:v>1.0439799999999921</c:v>
                </c:pt>
                <c:pt idx="31">
                  <c:v>1.0323</c:v>
                </c:pt>
                <c:pt idx="32">
                  <c:v>1.0170299999999912</c:v>
                </c:pt>
                <c:pt idx="33">
                  <c:v>0.99980000000000002</c:v>
                </c:pt>
                <c:pt idx="34">
                  <c:v>0.98214999999999997</c:v>
                </c:pt>
                <c:pt idx="35">
                  <c:v>0.96580000000000366</c:v>
                </c:pt>
                <c:pt idx="36">
                  <c:v>0.95247999999999999</c:v>
                </c:pt>
                <c:pt idx="37">
                  <c:v>0.92795000000000005</c:v>
                </c:pt>
                <c:pt idx="38">
                  <c:v>0.91269000000000389</c:v>
                </c:pt>
              </c:numCache>
            </c:numRef>
          </c:yVal>
        </c:ser>
        <c:axId val="81437824"/>
        <c:axId val="81439744"/>
      </c:scatterChart>
      <c:valAx>
        <c:axId val="81437824"/>
        <c:scaling>
          <c:orientation val="minMax"/>
          <c:max val="255"/>
          <c:min val="185"/>
        </c:scaling>
        <c:axPos val="b"/>
        <c:numFmt formatCode="General" sourceLinked="1"/>
        <c:majorTickMark val="in"/>
        <c:minorTickMark val="in"/>
        <c:tickLblPos val="nextTo"/>
        <c:crossAx val="81439744"/>
        <c:crosses val="autoZero"/>
        <c:crossBetween val="midCat"/>
      </c:valAx>
      <c:valAx>
        <c:axId val="81439744"/>
        <c:scaling>
          <c:orientation val="minMax"/>
          <c:max val="1.3"/>
          <c:min val="0"/>
        </c:scaling>
        <c:axPos val="l"/>
        <c:numFmt formatCode="#,##0.0" sourceLinked="0"/>
        <c:majorTickMark val="in"/>
        <c:tickLblPos val="nextTo"/>
        <c:crossAx val="81437824"/>
        <c:crosses val="autoZero"/>
        <c:crossBetween val="midCat"/>
      </c:valAx>
    </c:plotArea>
    <c:plotVisOnly val="1"/>
    <c:dispBlanksAs val="gap"/>
  </c:chart>
  <c:txPr>
    <a:bodyPr/>
    <a:lstStyle/>
    <a:p>
      <a:pPr>
        <a:defRPr sz="1600">
          <a:latin typeface="Calibri"/>
          <a:cs typeface="Calibri"/>
        </a:defRPr>
      </a:pPr>
      <a:endParaRPr lang="en-US"/>
    </a:p>
  </c:txPr>
  <c:externalData r:id="rId2"/>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scatterChart>
        <c:scatterStyle val="lineMarker"/>
        <c:ser>
          <c:idx val="0"/>
          <c:order val="0"/>
          <c:tx>
            <c:v>Hadena ectypa</c:v>
          </c:tx>
          <c:spPr>
            <a:ln w="47625">
              <a:noFill/>
            </a:ln>
            <a:effectLst/>
          </c:spPr>
          <c:marker>
            <c:symbol val="circle"/>
            <c:size val="7"/>
            <c:spPr>
              <a:solidFill>
                <a:srgbClr val="3366FF"/>
              </a:solidFill>
              <a:ln>
                <a:solidFill>
                  <a:srgbClr val="3366FF"/>
                </a:solidFill>
              </a:ln>
              <a:effectLst/>
            </c:spPr>
          </c:marker>
          <c:xVal>
            <c:numRef>
              <c:f>'2008 moths and eggs'!$AE$4:$AE$25</c:f>
              <c:numCache>
                <c:formatCode>General</c:formatCode>
                <c:ptCount val="22"/>
                <c:pt idx="0">
                  <c:v>203</c:v>
                </c:pt>
                <c:pt idx="1">
                  <c:v>205</c:v>
                </c:pt>
                <c:pt idx="2">
                  <c:v>206</c:v>
                </c:pt>
                <c:pt idx="3">
                  <c:v>207</c:v>
                </c:pt>
                <c:pt idx="4">
                  <c:v>209</c:v>
                </c:pt>
                <c:pt idx="5">
                  <c:v>211</c:v>
                </c:pt>
                <c:pt idx="6">
                  <c:v>212</c:v>
                </c:pt>
                <c:pt idx="7">
                  <c:v>213</c:v>
                </c:pt>
                <c:pt idx="8">
                  <c:v>214</c:v>
                </c:pt>
                <c:pt idx="9">
                  <c:v>216</c:v>
                </c:pt>
                <c:pt idx="10">
                  <c:v>217</c:v>
                </c:pt>
                <c:pt idx="11">
                  <c:v>218</c:v>
                </c:pt>
                <c:pt idx="12">
                  <c:v>220</c:v>
                </c:pt>
                <c:pt idx="13">
                  <c:v>221</c:v>
                </c:pt>
                <c:pt idx="14">
                  <c:v>223</c:v>
                </c:pt>
                <c:pt idx="15">
                  <c:v>224</c:v>
                </c:pt>
                <c:pt idx="16">
                  <c:v>225</c:v>
                </c:pt>
                <c:pt idx="17">
                  <c:v>227</c:v>
                </c:pt>
                <c:pt idx="18">
                  <c:v>231</c:v>
                </c:pt>
                <c:pt idx="19">
                  <c:v>232</c:v>
                </c:pt>
                <c:pt idx="20">
                  <c:v>233</c:v>
                </c:pt>
                <c:pt idx="21">
                  <c:v>234</c:v>
                </c:pt>
              </c:numCache>
            </c:numRef>
          </c:xVal>
          <c:yVal>
            <c:numRef>
              <c:f>'2008 moths and eggs'!$AL$4:$AL$25</c:f>
              <c:numCache>
                <c:formatCode>General</c:formatCode>
                <c:ptCount val="22"/>
                <c:pt idx="0">
                  <c:v>23.401800000000001</c:v>
                </c:pt>
                <c:pt idx="1">
                  <c:v>15.166600000000004</c:v>
                </c:pt>
                <c:pt idx="2">
                  <c:v>12.3589</c:v>
                </c:pt>
                <c:pt idx="3">
                  <c:v>10.5151</c:v>
                </c:pt>
                <c:pt idx="4">
                  <c:v>8.9667000000000048</c:v>
                </c:pt>
                <c:pt idx="5">
                  <c:v>8.3817000000000004</c:v>
                </c:pt>
                <c:pt idx="6">
                  <c:v>7.9643999999999986</c:v>
                </c:pt>
                <c:pt idx="7">
                  <c:v>7.5862000000000034</c:v>
                </c:pt>
                <c:pt idx="8">
                  <c:v>7.3742000000000001</c:v>
                </c:pt>
                <c:pt idx="9">
                  <c:v>7.1096000000000004</c:v>
                </c:pt>
                <c:pt idx="10">
                  <c:v>6.6505999999999945</c:v>
                </c:pt>
                <c:pt idx="11">
                  <c:v>5.9961000000000002</c:v>
                </c:pt>
                <c:pt idx="12">
                  <c:v>4.6787999999999998</c:v>
                </c:pt>
                <c:pt idx="13">
                  <c:v>4.2822000000000013</c:v>
                </c:pt>
                <c:pt idx="14">
                  <c:v>3.7446000000000002</c:v>
                </c:pt>
                <c:pt idx="15">
                  <c:v>3.3696999999999977</c:v>
                </c:pt>
                <c:pt idx="16">
                  <c:v>3.0157999999999987</c:v>
                </c:pt>
                <c:pt idx="17">
                  <c:v>2.3069999999999977</c:v>
                </c:pt>
                <c:pt idx="18">
                  <c:v>0.89340000000000053</c:v>
                </c:pt>
                <c:pt idx="19">
                  <c:v>0.51390000000000002</c:v>
                </c:pt>
                <c:pt idx="20">
                  <c:v>0.15010000000000001</c:v>
                </c:pt>
                <c:pt idx="21">
                  <c:v>0</c:v>
                </c:pt>
              </c:numCache>
            </c:numRef>
          </c:yVal>
        </c:ser>
        <c:ser>
          <c:idx val="1"/>
          <c:order val="1"/>
          <c:tx>
            <c:v>Moth co-pollinators</c:v>
          </c:tx>
          <c:spPr>
            <a:ln w="47625">
              <a:noFill/>
            </a:ln>
            <a:effectLst/>
          </c:spPr>
          <c:marker>
            <c:symbol val="circle"/>
            <c:size val="7"/>
            <c:spPr>
              <a:solidFill>
                <a:schemeClr val="bg1"/>
              </a:solidFill>
              <a:ln>
                <a:solidFill>
                  <a:schemeClr val="tx1"/>
                </a:solidFill>
              </a:ln>
              <a:effectLst/>
            </c:spPr>
          </c:marker>
          <c:xVal>
            <c:numRef>
              <c:f>'2008 moths and eggs'!$AE$4:$AE$25</c:f>
              <c:numCache>
                <c:formatCode>General</c:formatCode>
                <c:ptCount val="22"/>
                <c:pt idx="0">
                  <c:v>203</c:v>
                </c:pt>
                <c:pt idx="1">
                  <c:v>205</c:v>
                </c:pt>
                <c:pt idx="2">
                  <c:v>206</c:v>
                </c:pt>
                <c:pt idx="3">
                  <c:v>207</c:v>
                </c:pt>
                <c:pt idx="4">
                  <c:v>209</c:v>
                </c:pt>
                <c:pt idx="5">
                  <c:v>211</c:v>
                </c:pt>
                <c:pt idx="6">
                  <c:v>212</c:v>
                </c:pt>
                <c:pt idx="7">
                  <c:v>213</c:v>
                </c:pt>
                <c:pt idx="8">
                  <c:v>214</c:v>
                </c:pt>
                <c:pt idx="9">
                  <c:v>216</c:v>
                </c:pt>
                <c:pt idx="10">
                  <c:v>217</c:v>
                </c:pt>
                <c:pt idx="11">
                  <c:v>218</c:v>
                </c:pt>
                <c:pt idx="12">
                  <c:v>220</c:v>
                </c:pt>
                <c:pt idx="13">
                  <c:v>221</c:v>
                </c:pt>
                <c:pt idx="14">
                  <c:v>223</c:v>
                </c:pt>
                <c:pt idx="15">
                  <c:v>224</c:v>
                </c:pt>
                <c:pt idx="16">
                  <c:v>225</c:v>
                </c:pt>
                <c:pt idx="17">
                  <c:v>227</c:v>
                </c:pt>
                <c:pt idx="18">
                  <c:v>231</c:v>
                </c:pt>
                <c:pt idx="19">
                  <c:v>232</c:v>
                </c:pt>
                <c:pt idx="20">
                  <c:v>233</c:v>
                </c:pt>
                <c:pt idx="21">
                  <c:v>234</c:v>
                </c:pt>
              </c:numCache>
            </c:numRef>
          </c:xVal>
          <c:yVal>
            <c:numRef>
              <c:f>'2008 moths and eggs'!$AQ$4:$AQ$25</c:f>
              <c:numCache>
                <c:formatCode>General</c:formatCode>
                <c:ptCount val="22"/>
                <c:pt idx="0">
                  <c:v>1.908979999999999</c:v>
                </c:pt>
                <c:pt idx="1">
                  <c:v>2.7485900000000472</c:v>
                </c:pt>
                <c:pt idx="2">
                  <c:v>3.16187</c:v>
                </c:pt>
                <c:pt idx="3">
                  <c:v>3.5601300000000462</c:v>
                </c:pt>
                <c:pt idx="4">
                  <c:v>4.2639199999999855</c:v>
                </c:pt>
                <c:pt idx="5">
                  <c:v>4.7953400000000004</c:v>
                </c:pt>
                <c:pt idx="6">
                  <c:v>5.0107499999999998</c:v>
                </c:pt>
                <c:pt idx="7">
                  <c:v>5.1993400000000003</c:v>
                </c:pt>
                <c:pt idx="8">
                  <c:v>5.3630399999999945</c:v>
                </c:pt>
                <c:pt idx="9">
                  <c:v>5.59633</c:v>
                </c:pt>
                <c:pt idx="10">
                  <c:v>5.65632</c:v>
                </c:pt>
                <c:pt idx="11">
                  <c:v>5.6764299999999999</c:v>
                </c:pt>
                <c:pt idx="12">
                  <c:v>5.6245999999999645</c:v>
                </c:pt>
                <c:pt idx="13">
                  <c:v>5.5797400000000534</c:v>
                </c:pt>
                <c:pt idx="14">
                  <c:v>5.52264</c:v>
                </c:pt>
                <c:pt idx="15">
                  <c:v>5.53573</c:v>
                </c:pt>
                <c:pt idx="16">
                  <c:v>5.5896100000000004</c:v>
                </c:pt>
                <c:pt idx="17">
                  <c:v>5.8154299999999957</c:v>
                </c:pt>
                <c:pt idx="18">
                  <c:v>6.5675999999999846</c:v>
                </c:pt>
                <c:pt idx="19">
                  <c:v>6.7764300000000004</c:v>
                </c:pt>
                <c:pt idx="20">
                  <c:v>6.9840499999999999</c:v>
                </c:pt>
                <c:pt idx="21">
                  <c:v>7.1880999999999986</c:v>
                </c:pt>
              </c:numCache>
            </c:numRef>
          </c:yVal>
        </c:ser>
        <c:ser>
          <c:idx val="2"/>
          <c:order val="2"/>
          <c:tx>
            <c:v>Total moths</c:v>
          </c:tx>
          <c:spPr>
            <a:ln w="47625">
              <a:noFill/>
            </a:ln>
            <a:effectLst/>
          </c:spPr>
          <c:marker>
            <c:symbol val="star"/>
            <c:size val="8"/>
            <c:spPr>
              <a:ln>
                <a:solidFill>
                  <a:srgbClr val="FF6600"/>
                </a:solidFill>
              </a:ln>
              <a:effectLst/>
            </c:spPr>
          </c:marker>
          <c:xVal>
            <c:numRef>
              <c:f>'2008 moths and eggs'!$AE$4:$AE$25</c:f>
              <c:numCache>
                <c:formatCode>General</c:formatCode>
                <c:ptCount val="22"/>
                <c:pt idx="0">
                  <c:v>203</c:v>
                </c:pt>
                <c:pt idx="1">
                  <c:v>205</c:v>
                </c:pt>
                <c:pt idx="2">
                  <c:v>206</c:v>
                </c:pt>
                <c:pt idx="3">
                  <c:v>207</c:v>
                </c:pt>
                <c:pt idx="4">
                  <c:v>209</c:v>
                </c:pt>
                <c:pt idx="5">
                  <c:v>211</c:v>
                </c:pt>
                <c:pt idx="6">
                  <c:v>212</c:v>
                </c:pt>
                <c:pt idx="7">
                  <c:v>213</c:v>
                </c:pt>
                <c:pt idx="8">
                  <c:v>214</c:v>
                </c:pt>
                <c:pt idx="9">
                  <c:v>216</c:v>
                </c:pt>
                <c:pt idx="10">
                  <c:v>217</c:v>
                </c:pt>
                <c:pt idx="11">
                  <c:v>218</c:v>
                </c:pt>
                <c:pt idx="12">
                  <c:v>220</c:v>
                </c:pt>
                <c:pt idx="13">
                  <c:v>221</c:v>
                </c:pt>
                <c:pt idx="14">
                  <c:v>223</c:v>
                </c:pt>
                <c:pt idx="15">
                  <c:v>224</c:v>
                </c:pt>
                <c:pt idx="16">
                  <c:v>225</c:v>
                </c:pt>
                <c:pt idx="17">
                  <c:v>227</c:v>
                </c:pt>
                <c:pt idx="18">
                  <c:v>231</c:v>
                </c:pt>
                <c:pt idx="19">
                  <c:v>232</c:v>
                </c:pt>
                <c:pt idx="20">
                  <c:v>233</c:v>
                </c:pt>
                <c:pt idx="21">
                  <c:v>234</c:v>
                </c:pt>
              </c:numCache>
            </c:numRef>
          </c:xVal>
          <c:yVal>
            <c:numRef>
              <c:f>'2008 moths and eggs'!$AR$4:$AR$25</c:f>
              <c:numCache>
                <c:formatCode>General</c:formatCode>
                <c:ptCount val="22"/>
                <c:pt idx="0">
                  <c:v>19.695699999999889</c:v>
                </c:pt>
                <c:pt idx="1">
                  <c:v>17.987199999999689</c:v>
                </c:pt>
                <c:pt idx="2">
                  <c:v>17.212199999999989</c:v>
                </c:pt>
                <c:pt idx="3">
                  <c:v>16.504800000000031</c:v>
                </c:pt>
                <c:pt idx="4">
                  <c:v>15.262500000000006</c:v>
                </c:pt>
                <c:pt idx="5">
                  <c:v>14.166600000000004</c:v>
                </c:pt>
                <c:pt idx="6">
                  <c:v>13.670400000000004</c:v>
                </c:pt>
                <c:pt idx="7">
                  <c:v>13.2135</c:v>
                </c:pt>
                <c:pt idx="8">
                  <c:v>12.7948</c:v>
                </c:pt>
                <c:pt idx="9">
                  <c:v>12.0078</c:v>
                </c:pt>
                <c:pt idx="10">
                  <c:v>11.5999</c:v>
                </c:pt>
                <c:pt idx="11">
                  <c:v>11.1716</c:v>
                </c:pt>
                <c:pt idx="12">
                  <c:v>10.283200000000001</c:v>
                </c:pt>
                <c:pt idx="13">
                  <c:v>9.8529000000000266</c:v>
                </c:pt>
                <c:pt idx="14">
                  <c:v>9.0685000000000002</c:v>
                </c:pt>
                <c:pt idx="15">
                  <c:v>8.7271000000000001</c:v>
                </c:pt>
                <c:pt idx="16">
                  <c:v>8.4327000000000005</c:v>
                </c:pt>
                <c:pt idx="17">
                  <c:v>7.9728000000000003</c:v>
                </c:pt>
                <c:pt idx="18">
                  <c:v>7.3758999999999997</c:v>
                </c:pt>
                <c:pt idx="19">
                  <c:v>7.2484000000000002</c:v>
                </c:pt>
                <c:pt idx="20">
                  <c:v>7.1202999999999985</c:v>
                </c:pt>
                <c:pt idx="21">
                  <c:v>6.9892000000000962</c:v>
                </c:pt>
              </c:numCache>
            </c:numRef>
          </c:yVal>
        </c:ser>
        <c:axId val="81214848"/>
        <c:axId val="81241600"/>
      </c:scatterChart>
      <c:valAx>
        <c:axId val="81214848"/>
        <c:scaling>
          <c:orientation val="minMax"/>
          <c:max val="255"/>
          <c:min val="185"/>
        </c:scaling>
        <c:axPos val="b"/>
        <c:numFmt formatCode="General" sourceLinked="1"/>
        <c:majorTickMark val="in"/>
        <c:minorTickMark val="in"/>
        <c:tickLblPos val="nextTo"/>
        <c:crossAx val="81241600"/>
        <c:crosses val="autoZero"/>
        <c:crossBetween val="midCat"/>
        <c:majorUnit val="10"/>
      </c:valAx>
      <c:valAx>
        <c:axId val="81241600"/>
        <c:scaling>
          <c:orientation val="minMax"/>
          <c:max val="24"/>
          <c:min val="0"/>
        </c:scaling>
        <c:axPos val="l"/>
        <c:title>
          <c:tx>
            <c:rich>
              <a:bodyPr rot="-5400000" vert="horz"/>
              <a:lstStyle/>
              <a:p>
                <a:pPr>
                  <a:defRPr/>
                </a:pPr>
                <a:r>
                  <a:rPr lang="en-US"/>
                  <a:t>Moth visits per flower</a:t>
                </a:r>
              </a:p>
            </c:rich>
          </c:tx>
          <c:layout/>
        </c:title>
        <c:numFmt formatCode="General" sourceLinked="1"/>
        <c:majorTickMark val="in"/>
        <c:minorTickMark val="in"/>
        <c:tickLblPos val="nextTo"/>
        <c:crossAx val="81214848"/>
        <c:crosses val="autoZero"/>
        <c:crossBetween val="midCat"/>
        <c:majorUnit val="2"/>
        <c:minorUnit val="1"/>
      </c:valAx>
    </c:plotArea>
    <c:plotVisOnly val="1"/>
    <c:dispBlanksAs val="gap"/>
  </c:chart>
  <c:txPr>
    <a:bodyPr/>
    <a:lstStyle/>
    <a:p>
      <a:pPr>
        <a:defRPr sz="1600">
          <a:latin typeface="Calibri"/>
          <a:cs typeface="Calibri"/>
        </a:defRPr>
      </a:pPr>
      <a:endParaRPr lang="en-US"/>
    </a:p>
  </c:txPr>
  <c:externalData r:id="rId2"/>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scatterChart>
        <c:scatterStyle val="lineMarker"/>
        <c:ser>
          <c:idx val="0"/>
          <c:order val="0"/>
          <c:tx>
            <c:v>Hadena ectypa</c:v>
          </c:tx>
          <c:spPr>
            <a:ln w="47625">
              <a:noFill/>
            </a:ln>
            <a:effectLst/>
          </c:spPr>
          <c:marker>
            <c:symbol val="circle"/>
            <c:size val="7"/>
            <c:spPr>
              <a:solidFill>
                <a:srgbClr val="3366FF"/>
              </a:solidFill>
              <a:ln>
                <a:solidFill>
                  <a:srgbClr val="3366FF"/>
                </a:solidFill>
              </a:ln>
              <a:effectLst/>
            </c:spPr>
          </c:marker>
          <c:xVal>
            <c:numRef>
              <c:f>'2009 moths and eggs'!$AE$6:$AE$26</c:f>
              <c:numCache>
                <c:formatCode>0</c:formatCode>
                <c:ptCount val="21"/>
                <c:pt idx="0">
                  <c:v>203</c:v>
                </c:pt>
                <c:pt idx="1">
                  <c:v>204</c:v>
                </c:pt>
                <c:pt idx="2">
                  <c:v>205</c:v>
                </c:pt>
                <c:pt idx="3">
                  <c:v>206</c:v>
                </c:pt>
                <c:pt idx="4">
                  <c:v>208</c:v>
                </c:pt>
                <c:pt idx="5">
                  <c:v>209</c:v>
                </c:pt>
                <c:pt idx="6">
                  <c:v>211</c:v>
                </c:pt>
                <c:pt idx="7">
                  <c:v>212</c:v>
                </c:pt>
                <c:pt idx="8">
                  <c:v>213</c:v>
                </c:pt>
                <c:pt idx="9">
                  <c:v>214</c:v>
                </c:pt>
                <c:pt idx="10">
                  <c:v>215</c:v>
                </c:pt>
                <c:pt idx="11">
                  <c:v>216</c:v>
                </c:pt>
                <c:pt idx="12">
                  <c:v>218</c:v>
                </c:pt>
                <c:pt idx="13">
                  <c:v>220</c:v>
                </c:pt>
                <c:pt idx="14">
                  <c:v>221</c:v>
                </c:pt>
                <c:pt idx="15">
                  <c:v>223</c:v>
                </c:pt>
                <c:pt idx="16">
                  <c:v>224</c:v>
                </c:pt>
                <c:pt idx="17">
                  <c:v>226</c:v>
                </c:pt>
                <c:pt idx="18">
                  <c:v>227</c:v>
                </c:pt>
                <c:pt idx="19">
                  <c:v>228</c:v>
                </c:pt>
                <c:pt idx="20">
                  <c:v>230</c:v>
                </c:pt>
              </c:numCache>
            </c:numRef>
          </c:xVal>
          <c:yVal>
            <c:numRef>
              <c:f>'2009 moths and eggs'!$AL$6:$AL$26</c:f>
              <c:numCache>
                <c:formatCode>General</c:formatCode>
                <c:ptCount val="21"/>
                <c:pt idx="0">
                  <c:v>15.0014</c:v>
                </c:pt>
                <c:pt idx="1">
                  <c:v>13.789100000000001</c:v>
                </c:pt>
                <c:pt idx="2">
                  <c:v>12.5739</c:v>
                </c:pt>
                <c:pt idx="3">
                  <c:v>11.371600000000004</c:v>
                </c:pt>
                <c:pt idx="4">
                  <c:v>9.0456000000000003</c:v>
                </c:pt>
                <c:pt idx="5">
                  <c:v>7.9338000000000024</c:v>
                </c:pt>
                <c:pt idx="6">
                  <c:v>5.8863000000000003</c:v>
                </c:pt>
                <c:pt idx="7">
                  <c:v>4.9820000000000002</c:v>
                </c:pt>
                <c:pt idx="8">
                  <c:v>4.1744999999999965</c:v>
                </c:pt>
                <c:pt idx="9">
                  <c:v>3.4674</c:v>
                </c:pt>
                <c:pt idx="10">
                  <c:v>2.8564999999999499</c:v>
                </c:pt>
                <c:pt idx="11">
                  <c:v>2.3332999999999977</c:v>
                </c:pt>
                <c:pt idx="12">
                  <c:v>1.5105</c:v>
                </c:pt>
                <c:pt idx="13">
                  <c:v>0.92610000000000003</c:v>
                </c:pt>
                <c:pt idx="14">
                  <c:v>0.70800000000000063</c:v>
                </c:pt>
                <c:pt idx="15">
                  <c:v>0.39860000000000512</c:v>
                </c:pt>
                <c:pt idx="16">
                  <c:v>0.29670000000000002</c:v>
                </c:pt>
                <c:pt idx="17">
                  <c:v>0.1686</c:v>
                </c:pt>
                <c:pt idx="18">
                  <c:v>0.13150000000000001</c:v>
                </c:pt>
                <c:pt idx="19">
                  <c:v>0.10650000000000009</c:v>
                </c:pt>
                <c:pt idx="20">
                  <c:v>7.7700000000000533E-2</c:v>
                </c:pt>
              </c:numCache>
            </c:numRef>
          </c:yVal>
        </c:ser>
        <c:ser>
          <c:idx val="1"/>
          <c:order val="1"/>
          <c:tx>
            <c:v>Moth co-pollinators</c:v>
          </c:tx>
          <c:spPr>
            <a:ln w="47625">
              <a:noFill/>
            </a:ln>
            <a:effectLst/>
          </c:spPr>
          <c:marker>
            <c:symbol val="circle"/>
            <c:size val="7"/>
            <c:spPr>
              <a:solidFill>
                <a:schemeClr val="bg1"/>
              </a:solidFill>
              <a:ln>
                <a:solidFill>
                  <a:schemeClr val="tx1"/>
                </a:solidFill>
              </a:ln>
              <a:effectLst/>
            </c:spPr>
          </c:marker>
          <c:xVal>
            <c:numRef>
              <c:f>'2009 moths and eggs'!$AE$6:$AE$26</c:f>
              <c:numCache>
                <c:formatCode>0</c:formatCode>
                <c:ptCount val="21"/>
                <c:pt idx="0">
                  <c:v>203</c:v>
                </c:pt>
                <c:pt idx="1">
                  <c:v>204</c:v>
                </c:pt>
                <c:pt idx="2">
                  <c:v>205</c:v>
                </c:pt>
                <c:pt idx="3">
                  <c:v>206</c:v>
                </c:pt>
                <c:pt idx="4">
                  <c:v>208</c:v>
                </c:pt>
                <c:pt idx="5">
                  <c:v>209</c:v>
                </c:pt>
                <c:pt idx="6">
                  <c:v>211</c:v>
                </c:pt>
                <c:pt idx="7">
                  <c:v>212</c:v>
                </c:pt>
                <c:pt idx="8">
                  <c:v>213</c:v>
                </c:pt>
                <c:pt idx="9">
                  <c:v>214</c:v>
                </c:pt>
                <c:pt idx="10">
                  <c:v>215</c:v>
                </c:pt>
                <c:pt idx="11">
                  <c:v>216</c:v>
                </c:pt>
                <c:pt idx="12">
                  <c:v>218</c:v>
                </c:pt>
                <c:pt idx="13">
                  <c:v>220</c:v>
                </c:pt>
                <c:pt idx="14">
                  <c:v>221</c:v>
                </c:pt>
                <c:pt idx="15">
                  <c:v>223</c:v>
                </c:pt>
                <c:pt idx="16">
                  <c:v>224</c:v>
                </c:pt>
                <c:pt idx="17">
                  <c:v>226</c:v>
                </c:pt>
                <c:pt idx="18">
                  <c:v>227</c:v>
                </c:pt>
                <c:pt idx="19">
                  <c:v>228</c:v>
                </c:pt>
                <c:pt idx="20">
                  <c:v>230</c:v>
                </c:pt>
              </c:numCache>
            </c:numRef>
          </c:xVal>
          <c:yVal>
            <c:numRef>
              <c:f>'2009 moths and eggs'!$AQ$6:$AQ$26</c:f>
              <c:numCache>
                <c:formatCode>General</c:formatCode>
                <c:ptCount val="21"/>
                <c:pt idx="0">
                  <c:v>1.5230999999999797</c:v>
                </c:pt>
                <c:pt idx="1">
                  <c:v>1.77003</c:v>
                </c:pt>
                <c:pt idx="2">
                  <c:v>2.0177499999999977</c:v>
                </c:pt>
                <c:pt idx="3">
                  <c:v>2.2645800000000467</c:v>
                </c:pt>
                <c:pt idx="4">
                  <c:v>2.7621900000000092</c:v>
                </c:pt>
                <c:pt idx="5">
                  <c:v>3.0131900000000011</c:v>
                </c:pt>
                <c:pt idx="6">
                  <c:v>3.4963399999999987</c:v>
                </c:pt>
                <c:pt idx="7">
                  <c:v>3.720530000000049</c:v>
                </c:pt>
                <c:pt idx="8">
                  <c:v>3.9284399999999997</c:v>
                </c:pt>
                <c:pt idx="9">
                  <c:v>4.1138099999999955</c:v>
                </c:pt>
                <c:pt idx="10">
                  <c:v>4.2749699999999997</c:v>
                </c:pt>
                <c:pt idx="11">
                  <c:v>4.4163800000000002</c:v>
                </c:pt>
                <c:pt idx="12">
                  <c:v>4.6699399999999756</c:v>
                </c:pt>
                <c:pt idx="13">
                  <c:v>4.9251699999999996</c:v>
                </c:pt>
                <c:pt idx="14">
                  <c:v>5.0605899999999755</c:v>
                </c:pt>
                <c:pt idx="15">
                  <c:v>5.3715099999999998</c:v>
                </c:pt>
                <c:pt idx="16">
                  <c:v>5.56121</c:v>
                </c:pt>
                <c:pt idx="17">
                  <c:v>6.0160999999999998</c:v>
                </c:pt>
                <c:pt idx="18">
                  <c:v>6.2746500000000003</c:v>
                </c:pt>
                <c:pt idx="19">
                  <c:v>6.5453999999999999</c:v>
                </c:pt>
                <c:pt idx="20">
                  <c:v>7.0911200000000001</c:v>
                </c:pt>
              </c:numCache>
            </c:numRef>
          </c:yVal>
        </c:ser>
        <c:ser>
          <c:idx val="2"/>
          <c:order val="2"/>
          <c:tx>
            <c:v>Total moths</c:v>
          </c:tx>
          <c:spPr>
            <a:ln w="47625">
              <a:noFill/>
            </a:ln>
            <a:effectLst/>
          </c:spPr>
          <c:marker>
            <c:symbol val="star"/>
            <c:size val="8"/>
            <c:spPr>
              <a:ln>
                <a:solidFill>
                  <a:srgbClr val="FF6600"/>
                </a:solidFill>
              </a:ln>
              <a:effectLst/>
            </c:spPr>
          </c:marker>
          <c:xVal>
            <c:numRef>
              <c:f>'2009 moths and eggs'!$AE$6:$AE$26</c:f>
              <c:numCache>
                <c:formatCode>0</c:formatCode>
                <c:ptCount val="21"/>
                <c:pt idx="0">
                  <c:v>203</c:v>
                </c:pt>
                <c:pt idx="1">
                  <c:v>204</c:v>
                </c:pt>
                <c:pt idx="2">
                  <c:v>205</c:v>
                </c:pt>
                <c:pt idx="3">
                  <c:v>206</c:v>
                </c:pt>
                <c:pt idx="4">
                  <c:v>208</c:v>
                </c:pt>
                <c:pt idx="5">
                  <c:v>209</c:v>
                </c:pt>
                <c:pt idx="6">
                  <c:v>211</c:v>
                </c:pt>
                <c:pt idx="7">
                  <c:v>212</c:v>
                </c:pt>
                <c:pt idx="8">
                  <c:v>213</c:v>
                </c:pt>
                <c:pt idx="9">
                  <c:v>214</c:v>
                </c:pt>
                <c:pt idx="10">
                  <c:v>215</c:v>
                </c:pt>
                <c:pt idx="11">
                  <c:v>216</c:v>
                </c:pt>
                <c:pt idx="12">
                  <c:v>218</c:v>
                </c:pt>
                <c:pt idx="13">
                  <c:v>220</c:v>
                </c:pt>
                <c:pt idx="14">
                  <c:v>221</c:v>
                </c:pt>
                <c:pt idx="15">
                  <c:v>223</c:v>
                </c:pt>
                <c:pt idx="16">
                  <c:v>224</c:v>
                </c:pt>
                <c:pt idx="17">
                  <c:v>226</c:v>
                </c:pt>
                <c:pt idx="18">
                  <c:v>227</c:v>
                </c:pt>
                <c:pt idx="19">
                  <c:v>228</c:v>
                </c:pt>
                <c:pt idx="20">
                  <c:v>230</c:v>
                </c:pt>
              </c:numCache>
            </c:numRef>
          </c:xVal>
          <c:yVal>
            <c:numRef>
              <c:f>'2009 moths and eggs'!$AR$6:$AR$26</c:f>
              <c:numCache>
                <c:formatCode>General</c:formatCode>
                <c:ptCount val="21"/>
                <c:pt idx="0">
                  <c:v>16.5246</c:v>
                </c:pt>
                <c:pt idx="1">
                  <c:v>15.5593</c:v>
                </c:pt>
                <c:pt idx="2">
                  <c:v>14.591800000000001</c:v>
                </c:pt>
                <c:pt idx="3">
                  <c:v>13.636200000000001</c:v>
                </c:pt>
                <c:pt idx="4">
                  <c:v>11.8079</c:v>
                </c:pt>
                <c:pt idx="5">
                  <c:v>10.947100000000001</c:v>
                </c:pt>
                <c:pt idx="6">
                  <c:v>9.3828000000000067</c:v>
                </c:pt>
                <c:pt idx="7">
                  <c:v>8.7027000000000001</c:v>
                </c:pt>
                <c:pt idx="8">
                  <c:v>8.1031000000000013</c:v>
                </c:pt>
                <c:pt idx="9">
                  <c:v>7.5814000000000004</c:v>
                </c:pt>
                <c:pt idx="10">
                  <c:v>7.1317000000000004</c:v>
                </c:pt>
                <c:pt idx="11">
                  <c:v>6.75</c:v>
                </c:pt>
                <c:pt idx="12">
                  <c:v>6.1806000000000001</c:v>
                </c:pt>
                <c:pt idx="13">
                  <c:v>5.8514999999999997</c:v>
                </c:pt>
                <c:pt idx="14">
                  <c:v>5.7687999999999997</c:v>
                </c:pt>
                <c:pt idx="15">
                  <c:v>5.7703000000000024</c:v>
                </c:pt>
                <c:pt idx="16">
                  <c:v>5.8580999999999976</c:v>
                </c:pt>
                <c:pt idx="17">
                  <c:v>6.1848999999999865</c:v>
                </c:pt>
                <c:pt idx="18">
                  <c:v>6.4062000000000134</c:v>
                </c:pt>
                <c:pt idx="19">
                  <c:v>6.6520999999999875</c:v>
                </c:pt>
                <c:pt idx="20">
                  <c:v>7.1689999999999845</c:v>
                </c:pt>
              </c:numCache>
            </c:numRef>
          </c:yVal>
        </c:ser>
        <c:axId val="82643200"/>
        <c:axId val="82649856"/>
      </c:scatterChart>
      <c:valAx>
        <c:axId val="82643200"/>
        <c:scaling>
          <c:orientation val="minMax"/>
          <c:max val="255"/>
          <c:min val="185"/>
        </c:scaling>
        <c:axPos val="b"/>
        <c:title>
          <c:tx>
            <c:rich>
              <a:bodyPr/>
              <a:lstStyle/>
              <a:p>
                <a:pPr>
                  <a:defRPr/>
                </a:pPr>
                <a:r>
                  <a:rPr lang="en-US"/>
                  <a:t>Julian Day</a:t>
                </a:r>
              </a:p>
            </c:rich>
          </c:tx>
          <c:layout/>
        </c:title>
        <c:numFmt formatCode="0" sourceLinked="1"/>
        <c:majorTickMark val="in"/>
        <c:minorTickMark val="in"/>
        <c:tickLblPos val="nextTo"/>
        <c:crossAx val="82649856"/>
        <c:crosses val="autoZero"/>
        <c:crossBetween val="midCat"/>
        <c:majorUnit val="10"/>
      </c:valAx>
      <c:valAx>
        <c:axId val="82649856"/>
        <c:scaling>
          <c:orientation val="minMax"/>
          <c:max val="24"/>
        </c:scaling>
        <c:axPos val="l"/>
        <c:title>
          <c:tx>
            <c:rich>
              <a:bodyPr rot="-5400000" vert="horz"/>
              <a:lstStyle/>
              <a:p>
                <a:pPr>
                  <a:defRPr/>
                </a:pPr>
                <a:r>
                  <a:rPr lang="en-US"/>
                  <a:t>Moths visits per flower</a:t>
                </a:r>
              </a:p>
            </c:rich>
          </c:tx>
          <c:layout/>
        </c:title>
        <c:numFmt formatCode="General" sourceLinked="1"/>
        <c:majorTickMark val="in"/>
        <c:minorTickMark val="in"/>
        <c:tickLblPos val="nextTo"/>
        <c:crossAx val="82643200"/>
        <c:crosses val="autoZero"/>
        <c:crossBetween val="midCat"/>
        <c:majorUnit val="2"/>
        <c:minorUnit val="1"/>
      </c:valAx>
    </c:plotArea>
    <c:legend>
      <c:legendPos val="r"/>
      <c:legendEntry>
        <c:idx val="0"/>
        <c:txPr>
          <a:bodyPr/>
          <a:lstStyle/>
          <a:p>
            <a:pPr>
              <a:defRPr i="1"/>
            </a:pPr>
            <a:endParaRPr lang="en-US"/>
          </a:p>
        </c:txPr>
      </c:legendEntry>
      <c:layout>
        <c:manualLayout>
          <c:xMode val="edge"/>
          <c:yMode val="edge"/>
          <c:x val="0.62832680505552563"/>
          <c:y val="5.366100701341401E-2"/>
          <c:w val="0.36728789329369066"/>
          <c:h val="0.21340314859409812"/>
        </c:manualLayout>
      </c:layout>
      <c:overlay val="1"/>
    </c:legend>
    <c:plotVisOnly val="1"/>
    <c:dispBlanksAs val="gap"/>
  </c:chart>
  <c:txPr>
    <a:bodyPr/>
    <a:lstStyle/>
    <a:p>
      <a:pPr>
        <a:defRPr sz="1600">
          <a:latin typeface="Calibri"/>
          <a:cs typeface="Calibri"/>
        </a:defRPr>
      </a:pPr>
      <a:endParaRPr lang="en-US"/>
    </a:p>
  </c:txPr>
  <c:externalData r:id="rId2"/>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barChart>
        <c:barDir val="col"/>
        <c:grouping val="clustered"/>
        <c:ser>
          <c:idx val="0"/>
          <c:order val="0"/>
          <c:cat>
            <c:numRef>
              <c:f>Sheet1!$A$4:$A$9</c:f>
              <c:numCache>
                <c:formatCode>General</c:formatCode>
                <c:ptCount val="6"/>
                <c:pt idx="0">
                  <c:v>0.1</c:v>
                </c:pt>
                <c:pt idx="1">
                  <c:v>1</c:v>
                </c:pt>
                <c:pt idx="2">
                  <c:v>10</c:v>
                </c:pt>
                <c:pt idx="3">
                  <c:v>100</c:v>
                </c:pt>
                <c:pt idx="4">
                  <c:v>1000</c:v>
                </c:pt>
                <c:pt idx="5">
                  <c:v>2000</c:v>
                </c:pt>
              </c:numCache>
            </c:numRef>
          </c:cat>
          <c:val>
            <c:numRef>
              <c:f>Sheet1!$B$4:$B$9</c:f>
              <c:numCache>
                <c:formatCode>General</c:formatCode>
                <c:ptCount val="6"/>
                <c:pt idx="0">
                  <c:v>0</c:v>
                </c:pt>
                <c:pt idx="1">
                  <c:v>-0.8</c:v>
                </c:pt>
                <c:pt idx="2">
                  <c:v>-2</c:v>
                </c:pt>
                <c:pt idx="3">
                  <c:v>-1.5</c:v>
                </c:pt>
                <c:pt idx="4">
                  <c:v>1.1000000000000001</c:v>
                </c:pt>
                <c:pt idx="5">
                  <c:v>1</c:v>
                </c:pt>
              </c:numCache>
            </c:numRef>
          </c:val>
        </c:ser>
        <c:axId val="82658816"/>
        <c:axId val="82660352"/>
      </c:barChart>
      <c:catAx>
        <c:axId val="82658816"/>
        <c:scaling>
          <c:orientation val="minMax"/>
        </c:scaling>
        <c:delete val="1"/>
        <c:axPos val="b"/>
        <c:numFmt formatCode="General" sourceLinked="1"/>
        <c:tickLblPos val="none"/>
        <c:crossAx val="82660352"/>
        <c:crosses val="autoZero"/>
        <c:auto val="1"/>
        <c:lblAlgn val="ctr"/>
        <c:lblOffset val="100"/>
      </c:catAx>
      <c:valAx>
        <c:axId val="82660352"/>
        <c:scaling>
          <c:orientation val="minMax"/>
        </c:scaling>
        <c:axPos val="l"/>
        <c:numFmt formatCode="General" sourceLinked="1"/>
        <c:tickLblPos val="nextTo"/>
        <c:crossAx val="82658816"/>
        <c:crosses val="autoZero"/>
        <c:crossBetween val="between"/>
      </c:valAx>
    </c:plotArea>
    <c:legend>
      <c:legendPos val="r"/>
      <c:layout/>
    </c:legend>
    <c:plotVisOnly val="1"/>
  </c:chart>
  <c:externalData r:id="rId2"/>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barChart>
        <c:barDir val="col"/>
        <c:grouping val="clustered"/>
        <c:ser>
          <c:idx val="0"/>
          <c:order val="0"/>
          <c:cat>
            <c:numRef>
              <c:f>Sheet1!$H$1:$M$1</c:f>
              <c:numCache>
                <c:formatCode>General</c:formatCode>
                <c:ptCount val="6"/>
                <c:pt idx="0">
                  <c:v>0.1</c:v>
                </c:pt>
                <c:pt idx="1">
                  <c:v>1</c:v>
                </c:pt>
                <c:pt idx="2">
                  <c:v>10</c:v>
                </c:pt>
                <c:pt idx="3">
                  <c:v>100</c:v>
                </c:pt>
                <c:pt idx="4">
                  <c:v>1000</c:v>
                </c:pt>
                <c:pt idx="5">
                  <c:v>2000</c:v>
                </c:pt>
              </c:numCache>
            </c:numRef>
          </c:cat>
          <c:val>
            <c:numRef>
              <c:f>Sheet1!$H$2:$M$2</c:f>
              <c:numCache>
                <c:formatCode>General</c:formatCode>
                <c:ptCount val="6"/>
                <c:pt idx="0">
                  <c:v>1.4</c:v>
                </c:pt>
                <c:pt idx="1">
                  <c:v>0.4</c:v>
                </c:pt>
                <c:pt idx="2">
                  <c:v>1.6</c:v>
                </c:pt>
                <c:pt idx="3">
                  <c:v>1.8</c:v>
                </c:pt>
                <c:pt idx="4">
                  <c:v>1</c:v>
                </c:pt>
                <c:pt idx="5">
                  <c:v>1.4</c:v>
                </c:pt>
              </c:numCache>
            </c:numRef>
          </c:val>
        </c:ser>
        <c:axId val="82802944"/>
        <c:axId val="82804736"/>
      </c:barChart>
      <c:catAx>
        <c:axId val="82802944"/>
        <c:scaling>
          <c:orientation val="minMax"/>
        </c:scaling>
        <c:delete val="1"/>
        <c:axPos val="b"/>
        <c:numFmt formatCode="General" sourceLinked="1"/>
        <c:tickLblPos val="none"/>
        <c:crossAx val="82804736"/>
        <c:crosses val="autoZero"/>
        <c:auto val="1"/>
        <c:lblAlgn val="ctr"/>
        <c:lblOffset val="100"/>
      </c:catAx>
      <c:valAx>
        <c:axId val="82804736"/>
        <c:scaling>
          <c:orientation val="minMax"/>
        </c:scaling>
        <c:axPos val="l"/>
        <c:numFmt formatCode="General" sourceLinked="1"/>
        <c:tickLblPos val="nextTo"/>
        <c:crossAx val="82802944"/>
        <c:crosses val="autoZero"/>
        <c:crossBetween val="between"/>
      </c:valAx>
    </c:plotArea>
    <c:legend>
      <c:legendPos val="r"/>
      <c:layout/>
    </c:legend>
    <c:plotVisOnly val="1"/>
  </c:chart>
  <c:externalData r:id="rId2"/>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barChart>
        <c:barDir val="col"/>
        <c:grouping val="clustered"/>
        <c:ser>
          <c:idx val="0"/>
          <c:order val="0"/>
          <c:cat>
            <c:numRef>
              <c:f>Sheet1!$O$1:$T$1</c:f>
              <c:numCache>
                <c:formatCode>General</c:formatCode>
                <c:ptCount val="6"/>
                <c:pt idx="0">
                  <c:v>0.1</c:v>
                </c:pt>
                <c:pt idx="1">
                  <c:v>1</c:v>
                </c:pt>
                <c:pt idx="2">
                  <c:v>10</c:v>
                </c:pt>
                <c:pt idx="3">
                  <c:v>100</c:v>
                </c:pt>
                <c:pt idx="4">
                  <c:v>1000</c:v>
                </c:pt>
                <c:pt idx="5">
                  <c:v>2000</c:v>
                </c:pt>
              </c:numCache>
            </c:numRef>
          </c:cat>
          <c:val>
            <c:numRef>
              <c:f>Sheet1!$O$2:$T$2</c:f>
              <c:numCache>
                <c:formatCode>General</c:formatCode>
                <c:ptCount val="6"/>
                <c:pt idx="0">
                  <c:v>-0.2</c:v>
                </c:pt>
                <c:pt idx="1">
                  <c:v>-0.30000000000000032</c:v>
                </c:pt>
                <c:pt idx="2">
                  <c:v>-0.1</c:v>
                </c:pt>
                <c:pt idx="3">
                  <c:v>0.1</c:v>
                </c:pt>
                <c:pt idx="4">
                  <c:v>-0.5</c:v>
                </c:pt>
                <c:pt idx="5">
                  <c:v>-0.8</c:v>
                </c:pt>
              </c:numCache>
            </c:numRef>
          </c:val>
        </c:ser>
        <c:axId val="82820096"/>
        <c:axId val="82711296"/>
      </c:barChart>
      <c:catAx>
        <c:axId val="82820096"/>
        <c:scaling>
          <c:orientation val="minMax"/>
        </c:scaling>
        <c:delete val="1"/>
        <c:axPos val="b"/>
        <c:numFmt formatCode="General" sourceLinked="1"/>
        <c:tickLblPos val="none"/>
        <c:crossAx val="82711296"/>
        <c:crosses val="autoZero"/>
        <c:auto val="1"/>
        <c:lblAlgn val="ctr"/>
        <c:lblOffset val="100"/>
      </c:catAx>
      <c:valAx>
        <c:axId val="82711296"/>
        <c:scaling>
          <c:orientation val="minMax"/>
        </c:scaling>
        <c:axPos val="l"/>
        <c:numFmt formatCode="General" sourceLinked="1"/>
        <c:tickLblPos val="nextTo"/>
        <c:crossAx val="82820096"/>
        <c:crosses val="autoZero"/>
        <c:crossBetween val="between"/>
      </c:valAx>
    </c:plotArea>
    <c:legend>
      <c:legendPos val="r"/>
      <c:layout/>
    </c:legend>
    <c:plotVisOnly val="1"/>
  </c:chart>
  <c:externalData r:id="rId2"/>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autoTitleDeleted val="1"/>
    <c:plotArea>
      <c:layout/>
      <c:scatterChart>
        <c:scatterStyle val="lineMarker"/>
        <c:ser>
          <c:idx val="1"/>
          <c:order val="0"/>
          <c:tx>
            <c:v>Predation</c:v>
          </c:tx>
          <c:spPr>
            <a:ln w="47625">
              <a:noFill/>
            </a:ln>
            <a:effectLst/>
          </c:spPr>
          <c:marker>
            <c:symbol val="circle"/>
            <c:size val="6"/>
            <c:spPr>
              <a:solidFill>
                <a:srgbClr val="FF0000"/>
              </a:solidFill>
              <a:ln>
                <a:solidFill>
                  <a:srgbClr val="FF0000"/>
                </a:solidFill>
              </a:ln>
              <a:effectLst/>
            </c:spPr>
          </c:marker>
          <c:trendline>
            <c:spPr>
              <a:ln>
                <a:solidFill>
                  <a:srgbClr val="FF0000"/>
                </a:solidFill>
                <a:prstDash val="sysDash"/>
              </a:ln>
            </c:spPr>
            <c:trendlineType val="linear"/>
          </c:trendline>
          <c:xVal>
            <c:numRef>
              <c:f>'2008 plants'!$K$3:$K$120</c:f>
              <c:numCache>
                <c:formatCode>General</c:formatCode>
                <c:ptCount val="118"/>
                <c:pt idx="0">
                  <c:v>0.13600000000000001</c:v>
                </c:pt>
                <c:pt idx="1">
                  <c:v>5.7000000000000134E-2</c:v>
                </c:pt>
                <c:pt idx="2">
                  <c:v>0.40700000000000008</c:v>
                </c:pt>
                <c:pt idx="3">
                  <c:v>0.39000000000000207</c:v>
                </c:pt>
                <c:pt idx="4">
                  <c:v>0.18900000000000097</c:v>
                </c:pt>
                <c:pt idx="5">
                  <c:v>7.5000000000000192E-2</c:v>
                </c:pt>
                <c:pt idx="6">
                  <c:v>0.27600000000000002</c:v>
                </c:pt>
                <c:pt idx="7">
                  <c:v>0.42700000000000032</c:v>
                </c:pt>
                <c:pt idx="8">
                  <c:v>0.31600000000000189</c:v>
                </c:pt>
                <c:pt idx="9">
                  <c:v>0.11500000000000019</c:v>
                </c:pt>
                <c:pt idx="10">
                  <c:v>0.18100000000000024</c:v>
                </c:pt>
                <c:pt idx="11">
                  <c:v>0.12000000000000002</c:v>
                </c:pt>
                <c:pt idx="12">
                  <c:v>0.31000000000000183</c:v>
                </c:pt>
                <c:pt idx="13">
                  <c:v>0.23800000000000004</c:v>
                </c:pt>
                <c:pt idx="14">
                  <c:v>4.4000000000000192E-2</c:v>
                </c:pt>
                <c:pt idx="15">
                  <c:v>0.26900000000000002</c:v>
                </c:pt>
                <c:pt idx="16">
                  <c:v>9.0000000000000548E-3</c:v>
                </c:pt>
                <c:pt idx="17">
                  <c:v>4.3000000000000017E-2</c:v>
                </c:pt>
                <c:pt idx="18">
                  <c:v>0</c:v>
                </c:pt>
                <c:pt idx="19">
                  <c:v>0.14000000000000001</c:v>
                </c:pt>
                <c:pt idx="20">
                  <c:v>0.24800000000000041</c:v>
                </c:pt>
                <c:pt idx="21">
                  <c:v>4.1000000000000016E-2</c:v>
                </c:pt>
                <c:pt idx="22">
                  <c:v>0.31600000000000189</c:v>
                </c:pt>
                <c:pt idx="23">
                  <c:v>7.2000000000000133E-2</c:v>
                </c:pt>
                <c:pt idx="24">
                  <c:v>0.36700000000000038</c:v>
                </c:pt>
                <c:pt idx="25">
                  <c:v>0.22300000000000036</c:v>
                </c:pt>
                <c:pt idx="26">
                  <c:v>1.8000000000000085E-2</c:v>
                </c:pt>
                <c:pt idx="27">
                  <c:v>8.6000000000000063E-2</c:v>
                </c:pt>
                <c:pt idx="28">
                  <c:v>0.30200000000000032</c:v>
                </c:pt>
                <c:pt idx="29">
                  <c:v>0.10500000000000002</c:v>
                </c:pt>
                <c:pt idx="30">
                  <c:v>0.59500000000000053</c:v>
                </c:pt>
                <c:pt idx="31">
                  <c:v>4.7000000000000132E-2</c:v>
                </c:pt>
                <c:pt idx="32">
                  <c:v>2.0000000000000052E-3</c:v>
                </c:pt>
                <c:pt idx="33">
                  <c:v>0.28300000000000008</c:v>
                </c:pt>
                <c:pt idx="34">
                  <c:v>5.0000000000000114E-2</c:v>
                </c:pt>
                <c:pt idx="35">
                  <c:v>4.4000000000000192E-2</c:v>
                </c:pt>
                <c:pt idx="36">
                  <c:v>9.0000000000000548E-3</c:v>
                </c:pt>
                <c:pt idx="37">
                  <c:v>0.25</c:v>
                </c:pt>
                <c:pt idx="38">
                  <c:v>2.8000000000000011E-2</c:v>
                </c:pt>
                <c:pt idx="39">
                  <c:v>0.13200000000000001</c:v>
                </c:pt>
                <c:pt idx="40">
                  <c:v>0.12100000000000002</c:v>
                </c:pt>
                <c:pt idx="41">
                  <c:v>3.9000000000000201E-2</c:v>
                </c:pt>
                <c:pt idx="42">
                  <c:v>5.8000000000000114E-2</c:v>
                </c:pt>
                <c:pt idx="43">
                  <c:v>0.13200000000000001</c:v>
                </c:pt>
                <c:pt idx="44">
                  <c:v>1.6000000000000101E-2</c:v>
                </c:pt>
                <c:pt idx="45">
                  <c:v>5.1000000000000004E-2</c:v>
                </c:pt>
                <c:pt idx="46">
                  <c:v>0.23800000000000004</c:v>
                </c:pt>
                <c:pt idx="47">
                  <c:v>0.19000000000000036</c:v>
                </c:pt>
                <c:pt idx="48">
                  <c:v>2.2000000000000096E-2</c:v>
                </c:pt>
                <c:pt idx="49">
                  <c:v>3.6000000000000205E-2</c:v>
                </c:pt>
                <c:pt idx="50">
                  <c:v>7.5000000000000192E-2</c:v>
                </c:pt>
                <c:pt idx="51">
                  <c:v>0.16900000000000048</c:v>
                </c:pt>
                <c:pt idx="52">
                  <c:v>0.13100000000000001</c:v>
                </c:pt>
                <c:pt idx="53">
                  <c:v>2.4000000000000042E-2</c:v>
                </c:pt>
                <c:pt idx="54">
                  <c:v>8.0000000000000224E-2</c:v>
                </c:pt>
                <c:pt idx="55">
                  <c:v>0.33000000000000235</c:v>
                </c:pt>
                <c:pt idx="56">
                  <c:v>0.25700000000000001</c:v>
                </c:pt>
                <c:pt idx="57">
                  <c:v>1.7000000000000081E-2</c:v>
                </c:pt>
                <c:pt idx="58">
                  <c:v>4.3000000000000017E-2</c:v>
                </c:pt>
                <c:pt idx="59">
                  <c:v>5.0000000000000192E-3</c:v>
                </c:pt>
                <c:pt idx="60">
                  <c:v>3.4000000000000002E-2</c:v>
                </c:pt>
                <c:pt idx="61">
                  <c:v>0.18900000000000097</c:v>
                </c:pt>
                <c:pt idx="62">
                  <c:v>5.8000000000000114E-2</c:v>
                </c:pt>
                <c:pt idx="63">
                  <c:v>0.24600000000000041</c:v>
                </c:pt>
                <c:pt idx="64">
                  <c:v>1.3000000000000088E-2</c:v>
                </c:pt>
                <c:pt idx="65">
                  <c:v>7.5000000000000192E-2</c:v>
                </c:pt>
                <c:pt idx="66">
                  <c:v>4.1000000000000016E-2</c:v>
                </c:pt>
                <c:pt idx="67">
                  <c:v>8.2000000000000031E-2</c:v>
                </c:pt>
                <c:pt idx="68">
                  <c:v>6.7000000000000184E-2</c:v>
                </c:pt>
                <c:pt idx="69">
                  <c:v>0.20100000000000001</c:v>
                </c:pt>
                <c:pt idx="70">
                  <c:v>3.8000000000000082E-2</c:v>
                </c:pt>
                <c:pt idx="71">
                  <c:v>3.2000000000000202E-2</c:v>
                </c:pt>
                <c:pt idx="72">
                  <c:v>2.9000000000000081E-2</c:v>
                </c:pt>
                <c:pt idx="73">
                  <c:v>3.1000000000000211E-2</c:v>
                </c:pt>
                <c:pt idx="74">
                  <c:v>1.8000000000000085E-2</c:v>
                </c:pt>
                <c:pt idx="75">
                  <c:v>0</c:v>
                </c:pt>
                <c:pt idx="76">
                  <c:v>5.6000000000000022E-2</c:v>
                </c:pt>
                <c:pt idx="77">
                  <c:v>0.29000000000000031</c:v>
                </c:pt>
                <c:pt idx="78">
                  <c:v>0.74600000000000366</c:v>
                </c:pt>
                <c:pt idx="79">
                  <c:v>5.3000000000000033E-2</c:v>
                </c:pt>
                <c:pt idx="80">
                  <c:v>0.19200000000000039</c:v>
                </c:pt>
                <c:pt idx="81">
                  <c:v>0.35000000000000031</c:v>
                </c:pt>
                <c:pt idx="82">
                  <c:v>0.27300000000000002</c:v>
                </c:pt>
                <c:pt idx="83">
                  <c:v>0.23700000000000004</c:v>
                </c:pt>
                <c:pt idx="84">
                  <c:v>5.7000000000000134E-2</c:v>
                </c:pt>
                <c:pt idx="85">
                  <c:v>0.36300000000000032</c:v>
                </c:pt>
                <c:pt idx="86">
                  <c:v>5.900000000000042E-2</c:v>
                </c:pt>
                <c:pt idx="87">
                  <c:v>4.6000000000000013E-2</c:v>
                </c:pt>
                <c:pt idx="88">
                  <c:v>0.11200000000000017</c:v>
                </c:pt>
                <c:pt idx="89">
                  <c:v>5.4000000000000194E-2</c:v>
                </c:pt>
                <c:pt idx="90">
                  <c:v>0.36700000000000038</c:v>
                </c:pt>
                <c:pt idx="91">
                  <c:v>6.9000000000000422E-2</c:v>
                </c:pt>
                <c:pt idx="92">
                  <c:v>7.3000000000000134E-2</c:v>
                </c:pt>
                <c:pt idx="93">
                  <c:v>0.26400000000000001</c:v>
                </c:pt>
                <c:pt idx="94">
                  <c:v>4.6000000000000013E-2</c:v>
                </c:pt>
                <c:pt idx="95">
                  <c:v>0.15700000000000044</c:v>
                </c:pt>
                <c:pt idx="96">
                  <c:v>0.36900000000000038</c:v>
                </c:pt>
                <c:pt idx="97">
                  <c:v>2.1000000000000092E-2</c:v>
                </c:pt>
                <c:pt idx="98">
                  <c:v>6.0000000000000164E-2</c:v>
                </c:pt>
                <c:pt idx="99">
                  <c:v>0.36000000000000032</c:v>
                </c:pt>
                <c:pt idx="100">
                  <c:v>1.3000000000000088E-2</c:v>
                </c:pt>
                <c:pt idx="101">
                  <c:v>0.26400000000000001</c:v>
                </c:pt>
                <c:pt idx="102">
                  <c:v>1.8000000000000085E-2</c:v>
                </c:pt>
                <c:pt idx="103">
                  <c:v>0.28800000000000031</c:v>
                </c:pt>
                <c:pt idx="104">
                  <c:v>7.2000000000000133E-2</c:v>
                </c:pt>
                <c:pt idx="105">
                  <c:v>0.34300000000000108</c:v>
                </c:pt>
                <c:pt idx="106">
                  <c:v>0.126</c:v>
                </c:pt>
                <c:pt idx="107">
                  <c:v>0.62300000000000366</c:v>
                </c:pt>
                <c:pt idx="108">
                  <c:v>0.31800000000000206</c:v>
                </c:pt>
                <c:pt idx="109">
                  <c:v>0.38700000000000206</c:v>
                </c:pt>
                <c:pt idx="110">
                  <c:v>3.7000000000000241E-2</c:v>
                </c:pt>
                <c:pt idx="111">
                  <c:v>3.9000000000000201E-2</c:v>
                </c:pt>
                <c:pt idx="112">
                  <c:v>3.4000000000000002E-2</c:v>
                </c:pt>
                <c:pt idx="113">
                  <c:v>2.9000000000000081E-2</c:v>
                </c:pt>
                <c:pt idx="114">
                  <c:v>0.48400000000000032</c:v>
                </c:pt>
                <c:pt idx="115">
                  <c:v>8.7000000000000022E-2</c:v>
                </c:pt>
                <c:pt idx="116">
                  <c:v>0.18000000000000024</c:v>
                </c:pt>
                <c:pt idx="117">
                  <c:v>0.56100000000000005</c:v>
                </c:pt>
              </c:numCache>
            </c:numRef>
          </c:xVal>
          <c:yVal>
            <c:numRef>
              <c:f>'2008 plants'!$U$3:$U$120</c:f>
              <c:numCache>
                <c:formatCode>0.00</c:formatCode>
                <c:ptCount val="118"/>
                <c:pt idx="0">
                  <c:v>0</c:v>
                </c:pt>
                <c:pt idx="1">
                  <c:v>0</c:v>
                </c:pt>
                <c:pt idx="2">
                  <c:v>0.84615384615385081</c:v>
                </c:pt>
                <c:pt idx="3">
                  <c:v>0.21621621621621709</c:v>
                </c:pt>
                <c:pt idx="4">
                  <c:v>0.66666666666666763</c:v>
                </c:pt>
                <c:pt idx="5">
                  <c:v>0</c:v>
                </c:pt>
                <c:pt idx="6">
                  <c:v>0</c:v>
                </c:pt>
                <c:pt idx="7">
                  <c:v>0.66666666666666763</c:v>
                </c:pt>
                <c:pt idx="8">
                  <c:v>0.15384615384615558</c:v>
                </c:pt>
                <c:pt idx="9">
                  <c:v>0</c:v>
                </c:pt>
                <c:pt idx="10">
                  <c:v>0</c:v>
                </c:pt>
                <c:pt idx="11">
                  <c:v>1</c:v>
                </c:pt>
                <c:pt idx="12">
                  <c:v>0.2</c:v>
                </c:pt>
                <c:pt idx="13">
                  <c:v>1</c:v>
                </c:pt>
                <c:pt idx="14">
                  <c:v>0</c:v>
                </c:pt>
                <c:pt idx="15">
                  <c:v>0.17647058823529421</c:v>
                </c:pt>
                <c:pt idx="16">
                  <c:v>0</c:v>
                </c:pt>
                <c:pt idx="17">
                  <c:v>0.125</c:v>
                </c:pt>
                <c:pt idx="18">
                  <c:v>1</c:v>
                </c:pt>
                <c:pt idx="19">
                  <c:v>0</c:v>
                </c:pt>
                <c:pt idx="20">
                  <c:v>0.33333333333333331</c:v>
                </c:pt>
                <c:pt idx="21">
                  <c:v>0</c:v>
                </c:pt>
                <c:pt idx="22">
                  <c:v>0.35000000000000031</c:v>
                </c:pt>
                <c:pt idx="23">
                  <c:v>0.5625</c:v>
                </c:pt>
                <c:pt idx="24">
                  <c:v>0.14285714285714443</c:v>
                </c:pt>
                <c:pt idx="25">
                  <c:v>0.4</c:v>
                </c:pt>
                <c:pt idx="26">
                  <c:v>0</c:v>
                </c:pt>
                <c:pt idx="27">
                  <c:v>0</c:v>
                </c:pt>
                <c:pt idx="28">
                  <c:v>0.5</c:v>
                </c:pt>
                <c:pt idx="29">
                  <c:v>0</c:v>
                </c:pt>
                <c:pt idx="30">
                  <c:v>0.86666666666666703</c:v>
                </c:pt>
                <c:pt idx="31">
                  <c:v>0.15384615384615558</c:v>
                </c:pt>
                <c:pt idx="32">
                  <c:v>0</c:v>
                </c:pt>
                <c:pt idx="33">
                  <c:v>0</c:v>
                </c:pt>
                <c:pt idx="34">
                  <c:v>0.83333333333333304</c:v>
                </c:pt>
                <c:pt idx="35">
                  <c:v>1</c:v>
                </c:pt>
                <c:pt idx="36">
                  <c:v>0</c:v>
                </c:pt>
                <c:pt idx="37">
                  <c:v>0.73913043478260898</c:v>
                </c:pt>
                <c:pt idx="38">
                  <c:v>0</c:v>
                </c:pt>
                <c:pt idx="39">
                  <c:v>0</c:v>
                </c:pt>
                <c:pt idx="40">
                  <c:v>0.4</c:v>
                </c:pt>
                <c:pt idx="41">
                  <c:v>0.30000000000000032</c:v>
                </c:pt>
                <c:pt idx="42">
                  <c:v>0.8</c:v>
                </c:pt>
                <c:pt idx="43">
                  <c:v>1</c:v>
                </c:pt>
                <c:pt idx="44">
                  <c:v>0.14285714285714443</c:v>
                </c:pt>
                <c:pt idx="45">
                  <c:v>1</c:v>
                </c:pt>
                <c:pt idx="46">
                  <c:v>0</c:v>
                </c:pt>
                <c:pt idx="47">
                  <c:v>0.62500000000000377</c:v>
                </c:pt>
                <c:pt idx="48">
                  <c:v>0.5714285714285765</c:v>
                </c:pt>
                <c:pt idx="49">
                  <c:v>0</c:v>
                </c:pt>
                <c:pt idx="50">
                  <c:v>0</c:v>
                </c:pt>
                <c:pt idx="51">
                  <c:v>5.5555555555555455E-2</c:v>
                </c:pt>
                <c:pt idx="52">
                  <c:v>0</c:v>
                </c:pt>
                <c:pt idx="53">
                  <c:v>0</c:v>
                </c:pt>
                <c:pt idx="54">
                  <c:v>0</c:v>
                </c:pt>
                <c:pt idx="55">
                  <c:v>0.39705882352941618</c:v>
                </c:pt>
                <c:pt idx="56">
                  <c:v>0.66666666666666763</c:v>
                </c:pt>
                <c:pt idx="57">
                  <c:v>0</c:v>
                </c:pt>
                <c:pt idx="58">
                  <c:v>0</c:v>
                </c:pt>
                <c:pt idx="59">
                  <c:v>1</c:v>
                </c:pt>
                <c:pt idx="60">
                  <c:v>0</c:v>
                </c:pt>
                <c:pt idx="61">
                  <c:v>0.5</c:v>
                </c:pt>
                <c:pt idx="62">
                  <c:v>0</c:v>
                </c:pt>
                <c:pt idx="63">
                  <c:v>0</c:v>
                </c:pt>
                <c:pt idx="64">
                  <c:v>0.25</c:v>
                </c:pt>
                <c:pt idx="65">
                  <c:v>0</c:v>
                </c:pt>
                <c:pt idx="66">
                  <c:v>0.5714285714285765</c:v>
                </c:pt>
                <c:pt idx="67">
                  <c:v>0</c:v>
                </c:pt>
                <c:pt idx="68">
                  <c:v>0.4</c:v>
                </c:pt>
                <c:pt idx="69">
                  <c:v>0.25</c:v>
                </c:pt>
                <c:pt idx="70">
                  <c:v>0</c:v>
                </c:pt>
                <c:pt idx="71">
                  <c:v>0</c:v>
                </c:pt>
                <c:pt idx="72">
                  <c:v>0</c:v>
                </c:pt>
                <c:pt idx="73">
                  <c:v>0.2</c:v>
                </c:pt>
                <c:pt idx="74">
                  <c:v>0</c:v>
                </c:pt>
                <c:pt idx="75">
                  <c:v>0.5</c:v>
                </c:pt>
                <c:pt idx="76">
                  <c:v>0.2</c:v>
                </c:pt>
                <c:pt idx="77">
                  <c:v>1</c:v>
                </c:pt>
                <c:pt idx="78">
                  <c:v>0.5</c:v>
                </c:pt>
                <c:pt idx="79">
                  <c:v>0.18750000000000044</c:v>
                </c:pt>
                <c:pt idx="80">
                  <c:v>0.28571428571428875</c:v>
                </c:pt>
                <c:pt idx="81">
                  <c:v>0.63636363636364013</c:v>
                </c:pt>
                <c:pt idx="82">
                  <c:v>0.61194029850746712</c:v>
                </c:pt>
                <c:pt idx="83">
                  <c:v>0.40740740740740738</c:v>
                </c:pt>
                <c:pt idx="84">
                  <c:v>0.71428571428571463</c:v>
                </c:pt>
                <c:pt idx="85">
                  <c:v>0.58139534883720456</c:v>
                </c:pt>
                <c:pt idx="86">
                  <c:v>0.61111111111111105</c:v>
                </c:pt>
                <c:pt idx="87">
                  <c:v>0.42372881355932424</c:v>
                </c:pt>
                <c:pt idx="88">
                  <c:v>0.39062500000000183</c:v>
                </c:pt>
                <c:pt idx="89">
                  <c:v>0.65625000000000377</c:v>
                </c:pt>
                <c:pt idx="90">
                  <c:v>6.8181818181818177E-2</c:v>
                </c:pt>
                <c:pt idx="91">
                  <c:v>4.5454545454545407E-2</c:v>
                </c:pt>
                <c:pt idx="92">
                  <c:v>0.25781250000000183</c:v>
                </c:pt>
                <c:pt idx="93">
                  <c:v>0.22222222222222271</c:v>
                </c:pt>
                <c:pt idx="94">
                  <c:v>0.78125</c:v>
                </c:pt>
                <c:pt idx="95">
                  <c:v>0.24137931034482801</c:v>
                </c:pt>
                <c:pt idx="96">
                  <c:v>0.60000000000000064</c:v>
                </c:pt>
                <c:pt idx="97">
                  <c:v>0.22727272727272688</c:v>
                </c:pt>
                <c:pt idx="98">
                  <c:v>0.155555555555556</c:v>
                </c:pt>
                <c:pt idx="99">
                  <c:v>0.75675675675675702</c:v>
                </c:pt>
                <c:pt idx="100">
                  <c:v>0.73770491803279181</c:v>
                </c:pt>
                <c:pt idx="101">
                  <c:v>0.51219512195121586</c:v>
                </c:pt>
                <c:pt idx="102">
                  <c:v>0.125</c:v>
                </c:pt>
                <c:pt idx="103">
                  <c:v>0.61538461538461564</c:v>
                </c:pt>
                <c:pt idx="104">
                  <c:v>0.59259259259259445</c:v>
                </c:pt>
                <c:pt idx="105">
                  <c:v>0.64705882352942024</c:v>
                </c:pt>
                <c:pt idx="106">
                  <c:v>0</c:v>
                </c:pt>
                <c:pt idx="107">
                  <c:v>0.60000000000000064</c:v>
                </c:pt>
                <c:pt idx="108">
                  <c:v>0.62790697674419083</c:v>
                </c:pt>
                <c:pt idx="109">
                  <c:v>0.69117647058823761</c:v>
                </c:pt>
                <c:pt idx="110">
                  <c:v>0.64285714285714302</c:v>
                </c:pt>
                <c:pt idx="111">
                  <c:v>8.5106382978724068E-2</c:v>
                </c:pt>
                <c:pt idx="112">
                  <c:v>0.122448979591837</c:v>
                </c:pt>
                <c:pt idx="113">
                  <c:v>0.66666666666666763</c:v>
                </c:pt>
                <c:pt idx="114">
                  <c:v>0.79268292682926556</c:v>
                </c:pt>
                <c:pt idx="115">
                  <c:v>0.47619047619047783</c:v>
                </c:pt>
                <c:pt idx="116">
                  <c:v>0</c:v>
                </c:pt>
                <c:pt idx="117">
                  <c:v>8.3333333333333565E-2</c:v>
                </c:pt>
              </c:numCache>
            </c:numRef>
          </c:yVal>
        </c:ser>
        <c:axId val="82611584"/>
        <c:axId val="82617856"/>
      </c:scatterChart>
      <c:valAx>
        <c:axId val="82611584"/>
        <c:scaling>
          <c:orientation val="minMax"/>
          <c:max val="1.5"/>
          <c:min val="0"/>
        </c:scaling>
        <c:axPos val="b"/>
        <c:title>
          <c:tx>
            <c:rich>
              <a:bodyPr/>
              <a:lstStyle/>
              <a:p>
                <a:pPr>
                  <a:defRPr sz="2000"/>
                </a:pPr>
                <a:r>
                  <a:rPr lang="en-US" sz="2000" b="1" i="0" baseline="0" dirty="0" smtClean="0">
                    <a:effectLst/>
                  </a:rPr>
                  <a:t>Synchrony</a:t>
                </a:r>
                <a:endParaRPr lang="en-US" sz="2000" dirty="0">
                  <a:effectLst/>
                </a:endParaRPr>
              </a:p>
            </c:rich>
          </c:tx>
          <c:layout/>
        </c:title>
        <c:numFmt formatCode="#,##0.0" sourceLinked="0"/>
        <c:majorTickMark val="in"/>
        <c:minorTickMark val="in"/>
        <c:tickLblPos val="nextTo"/>
        <c:crossAx val="82617856"/>
        <c:crosses val="autoZero"/>
        <c:crossBetween val="midCat"/>
        <c:majorUnit val="0.2"/>
      </c:valAx>
      <c:valAx>
        <c:axId val="82617856"/>
        <c:scaling>
          <c:orientation val="minMax"/>
          <c:max val="1"/>
        </c:scaling>
        <c:axPos val="l"/>
        <c:numFmt formatCode="0.0" sourceLinked="0"/>
        <c:majorTickMark val="in"/>
        <c:minorTickMark val="in"/>
        <c:tickLblPos val="nextTo"/>
        <c:crossAx val="82611584"/>
        <c:crosses val="autoZero"/>
        <c:crossBetween val="midCat"/>
        <c:majorUnit val="0.1"/>
      </c:valAx>
    </c:plotArea>
    <c:plotVisOnly val="1"/>
    <c:dispBlanksAs val="gap"/>
  </c:chart>
  <c:txPr>
    <a:bodyPr/>
    <a:lstStyle/>
    <a:p>
      <a:pPr>
        <a:defRPr sz="1600">
          <a:latin typeface="Calibri"/>
          <a:cs typeface="Calibri"/>
        </a:defRPr>
      </a:pPr>
      <a:endParaRPr lang="en-US"/>
    </a:p>
  </c:txPr>
  <c:externalData r:id="rId2"/>
</c:chartSpace>
</file>

<file path=ppt/charts/chart19.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autoTitleDeleted val="1"/>
    <c:plotArea>
      <c:layout/>
      <c:scatterChart>
        <c:scatterStyle val="lineMarker"/>
        <c:ser>
          <c:idx val="1"/>
          <c:order val="0"/>
          <c:tx>
            <c:v>Predation</c:v>
          </c:tx>
          <c:spPr>
            <a:ln w="47625">
              <a:noFill/>
            </a:ln>
            <a:effectLst/>
          </c:spPr>
          <c:marker>
            <c:symbol val="circle"/>
            <c:size val="6"/>
            <c:spPr>
              <a:solidFill>
                <a:srgbClr val="FF0000"/>
              </a:solidFill>
              <a:ln>
                <a:solidFill>
                  <a:srgbClr val="FF0000"/>
                </a:solidFill>
              </a:ln>
              <a:effectLst/>
            </c:spPr>
          </c:marker>
          <c:trendline>
            <c:spPr>
              <a:ln>
                <a:solidFill>
                  <a:srgbClr val="FF0000"/>
                </a:solidFill>
                <a:prstDash val="sysDash"/>
              </a:ln>
            </c:spPr>
            <c:trendlineType val="linear"/>
          </c:trendline>
          <c:xVal>
            <c:numRef>
              <c:f>'2009 plants'!$M$6:$M$101</c:f>
              <c:numCache>
                <c:formatCode>General</c:formatCode>
                <c:ptCount val="96"/>
                <c:pt idx="0">
                  <c:v>0.50700000000000001</c:v>
                </c:pt>
                <c:pt idx="1">
                  <c:v>0.25600000000000001</c:v>
                </c:pt>
                <c:pt idx="2">
                  <c:v>0.17100000000000001</c:v>
                </c:pt>
                <c:pt idx="3">
                  <c:v>0.12300000000000012</c:v>
                </c:pt>
                <c:pt idx="4">
                  <c:v>0.22900000000000001</c:v>
                </c:pt>
                <c:pt idx="5">
                  <c:v>0.90700000000000003</c:v>
                </c:pt>
                <c:pt idx="6">
                  <c:v>0.27500000000000002</c:v>
                </c:pt>
                <c:pt idx="7">
                  <c:v>0.112</c:v>
                </c:pt>
                <c:pt idx="8">
                  <c:v>0.61400000000000265</c:v>
                </c:pt>
                <c:pt idx="9">
                  <c:v>0.91900000000000004</c:v>
                </c:pt>
                <c:pt idx="10">
                  <c:v>8.2000000000000017E-2</c:v>
                </c:pt>
                <c:pt idx="11">
                  <c:v>0.36500000000000032</c:v>
                </c:pt>
                <c:pt idx="12">
                  <c:v>0.20700000000000021</c:v>
                </c:pt>
                <c:pt idx="13">
                  <c:v>0.2</c:v>
                </c:pt>
                <c:pt idx="14">
                  <c:v>0.66500000000000481</c:v>
                </c:pt>
                <c:pt idx="15">
                  <c:v>1.1910000000000001</c:v>
                </c:pt>
                <c:pt idx="16">
                  <c:v>0.10400000000000002</c:v>
                </c:pt>
                <c:pt idx="17">
                  <c:v>0.91900000000000004</c:v>
                </c:pt>
                <c:pt idx="18">
                  <c:v>0.90300000000000002</c:v>
                </c:pt>
                <c:pt idx="19">
                  <c:v>0.127</c:v>
                </c:pt>
                <c:pt idx="20">
                  <c:v>0.25600000000000001</c:v>
                </c:pt>
                <c:pt idx="21">
                  <c:v>6.6000000000000003E-2</c:v>
                </c:pt>
                <c:pt idx="22">
                  <c:v>0.20500000000000004</c:v>
                </c:pt>
                <c:pt idx="23">
                  <c:v>0.10100000000000002</c:v>
                </c:pt>
                <c:pt idx="24">
                  <c:v>0.112</c:v>
                </c:pt>
                <c:pt idx="25">
                  <c:v>0</c:v>
                </c:pt>
                <c:pt idx="26">
                  <c:v>1.0940000000000001</c:v>
                </c:pt>
                <c:pt idx="27">
                  <c:v>1.4019999999999841</c:v>
                </c:pt>
                <c:pt idx="28">
                  <c:v>0.79300000000000004</c:v>
                </c:pt>
                <c:pt idx="29">
                  <c:v>0.23800000000000004</c:v>
                </c:pt>
                <c:pt idx="30">
                  <c:v>0.26600000000000001</c:v>
                </c:pt>
                <c:pt idx="31">
                  <c:v>0.16300000000000001</c:v>
                </c:pt>
                <c:pt idx="32">
                  <c:v>0.50700000000000001</c:v>
                </c:pt>
                <c:pt idx="33">
                  <c:v>0.50700000000000001</c:v>
                </c:pt>
                <c:pt idx="34">
                  <c:v>0.19600000000000001</c:v>
                </c:pt>
                <c:pt idx="35">
                  <c:v>0.2</c:v>
                </c:pt>
                <c:pt idx="36">
                  <c:v>0.1</c:v>
                </c:pt>
                <c:pt idx="37">
                  <c:v>0.15400000000000041</c:v>
                </c:pt>
                <c:pt idx="38">
                  <c:v>0.16400000000000001</c:v>
                </c:pt>
                <c:pt idx="39">
                  <c:v>0.12000000000000002</c:v>
                </c:pt>
                <c:pt idx="40">
                  <c:v>8.2000000000000017E-2</c:v>
                </c:pt>
                <c:pt idx="41">
                  <c:v>1.131</c:v>
                </c:pt>
                <c:pt idx="42">
                  <c:v>0.16300000000000001</c:v>
                </c:pt>
                <c:pt idx="43">
                  <c:v>0.17100000000000001</c:v>
                </c:pt>
                <c:pt idx="44">
                  <c:v>0.16300000000000001</c:v>
                </c:pt>
                <c:pt idx="45">
                  <c:v>0.37900000000000195</c:v>
                </c:pt>
                <c:pt idx="46">
                  <c:v>1.1000000000000086E-2</c:v>
                </c:pt>
                <c:pt idx="47">
                  <c:v>0.11900000000000002</c:v>
                </c:pt>
                <c:pt idx="48">
                  <c:v>9.2000000000000026E-2</c:v>
                </c:pt>
                <c:pt idx="49">
                  <c:v>8.2000000000000017E-2</c:v>
                </c:pt>
                <c:pt idx="50">
                  <c:v>0.55400000000000005</c:v>
                </c:pt>
                <c:pt idx="51">
                  <c:v>0.70700000000000063</c:v>
                </c:pt>
                <c:pt idx="52">
                  <c:v>0.90700000000000003</c:v>
                </c:pt>
                <c:pt idx="53">
                  <c:v>1.0940000000000001</c:v>
                </c:pt>
                <c:pt idx="54">
                  <c:v>8.2000000000000017E-2</c:v>
                </c:pt>
                <c:pt idx="55">
                  <c:v>0.37700000000000183</c:v>
                </c:pt>
                <c:pt idx="56">
                  <c:v>0.16800000000000001</c:v>
                </c:pt>
                <c:pt idx="57">
                  <c:v>7.6000000000000012E-2</c:v>
                </c:pt>
                <c:pt idx="58">
                  <c:v>0.87600000000000389</c:v>
                </c:pt>
                <c:pt idx="59">
                  <c:v>0.10200000000000002</c:v>
                </c:pt>
                <c:pt idx="60">
                  <c:v>8.3000000000000046E-2</c:v>
                </c:pt>
                <c:pt idx="61">
                  <c:v>9.1000000000000025E-2</c:v>
                </c:pt>
                <c:pt idx="62">
                  <c:v>0.22800000000000001</c:v>
                </c:pt>
                <c:pt idx="63">
                  <c:v>9.8000000000000226E-2</c:v>
                </c:pt>
                <c:pt idx="64">
                  <c:v>8.3000000000000046E-2</c:v>
                </c:pt>
                <c:pt idx="65">
                  <c:v>0.18400000000000041</c:v>
                </c:pt>
                <c:pt idx="66">
                  <c:v>6.6000000000000003E-2</c:v>
                </c:pt>
                <c:pt idx="67">
                  <c:v>2.0000000000000052E-3</c:v>
                </c:pt>
                <c:pt idx="68">
                  <c:v>0</c:v>
                </c:pt>
                <c:pt idx="69">
                  <c:v>0.3950000000000024</c:v>
                </c:pt>
                <c:pt idx="70">
                  <c:v>9.9000000000000046E-2</c:v>
                </c:pt>
                <c:pt idx="71">
                  <c:v>0.18000000000000024</c:v>
                </c:pt>
                <c:pt idx="72">
                  <c:v>0.66100000000000481</c:v>
                </c:pt>
                <c:pt idx="73">
                  <c:v>8.0000000000000043E-2</c:v>
                </c:pt>
                <c:pt idx="74">
                  <c:v>0.2</c:v>
                </c:pt>
                <c:pt idx="75">
                  <c:v>0.59099999999999997</c:v>
                </c:pt>
                <c:pt idx="76">
                  <c:v>3.7000000000000012E-2</c:v>
                </c:pt>
                <c:pt idx="77">
                  <c:v>0.15700000000000044</c:v>
                </c:pt>
                <c:pt idx="78">
                  <c:v>0.128</c:v>
                </c:pt>
                <c:pt idx="79">
                  <c:v>0.16300000000000001</c:v>
                </c:pt>
                <c:pt idx="80">
                  <c:v>0.17800000000000021</c:v>
                </c:pt>
                <c:pt idx="81">
                  <c:v>0.27300000000000002</c:v>
                </c:pt>
                <c:pt idx="82">
                  <c:v>0.97200000000000064</c:v>
                </c:pt>
                <c:pt idx="83">
                  <c:v>5.0000000000000114E-3</c:v>
                </c:pt>
                <c:pt idx="84">
                  <c:v>0</c:v>
                </c:pt>
                <c:pt idx="85">
                  <c:v>0.22500000000000001</c:v>
                </c:pt>
                <c:pt idx="86">
                  <c:v>0.76800000000000412</c:v>
                </c:pt>
                <c:pt idx="87">
                  <c:v>3.6000000000000011E-2</c:v>
                </c:pt>
                <c:pt idx="88">
                  <c:v>0</c:v>
                </c:pt>
                <c:pt idx="89">
                  <c:v>6.0000000000000032E-2</c:v>
                </c:pt>
                <c:pt idx="90">
                  <c:v>7.7000000000000013E-2</c:v>
                </c:pt>
                <c:pt idx="91">
                  <c:v>0.37100000000000088</c:v>
                </c:pt>
                <c:pt idx="92">
                  <c:v>0.15600000000000044</c:v>
                </c:pt>
                <c:pt idx="93">
                  <c:v>0.92900000000000005</c:v>
                </c:pt>
                <c:pt idx="94">
                  <c:v>0.10900000000000012</c:v>
                </c:pt>
                <c:pt idx="95">
                  <c:v>0.11900000000000002</c:v>
                </c:pt>
              </c:numCache>
            </c:numRef>
          </c:xVal>
          <c:yVal>
            <c:numRef>
              <c:f>'2009 plants'!$W$6:$W$101</c:f>
              <c:numCache>
                <c:formatCode>0.00</c:formatCode>
                <c:ptCount val="96"/>
                <c:pt idx="0">
                  <c:v>1</c:v>
                </c:pt>
                <c:pt idx="1">
                  <c:v>0.60000000000000064</c:v>
                </c:pt>
                <c:pt idx="2">
                  <c:v>1</c:v>
                </c:pt>
                <c:pt idx="3">
                  <c:v>1</c:v>
                </c:pt>
                <c:pt idx="4">
                  <c:v>0</c:v>
                </c:pt>
                <c:pt idx="5">
                  <c:v>1</c:v>
                </c:pt>
                <c:pt idx="6">
                  <c:v>0.4</c:v>
                </c:pt>
                <c:pt idx="7">
                  <c:v>0.22222222222222204</c:v>
                </c:pt>
                <c:pt idx="8">
                  <c:v>0.75000000000000377</c:v>
                </c:pt>
                <c:pt idx="9">
                  <c:v>0</c:v>
                </c:pt>
                <c:pt idx="10">
                  <c:v>0</c:v>
                </c:pt>
                <c:pt idx="11">
                  <c:v>0.66666666666666763</c:v>
                </c:pt>
                <c:pt idx="12">
                  <c:v>0.5</c:v>
                </c:pt>
                <c:pt idx="13">
                  <c:v>0</c:v>
                </c:pt>
                <c:pt idx="14">
                  <c:v>0.75000000000000377</c:v>
                </c:pt>
                <c:pt idx="15">
                  <c:v>0.5</c:v>
                </c:pt>
                <c:pt idx="16">
                  <c:v>0.54166666666666696</c:v>
                </c:pt>
                <c:pt idx="17">
                  <c:v>0.33333333333333331</c:v>
                </c:pt>
                <c:pt idx="18">
                  <c:v>0.27777777777778007</c:v>
                </c:pt>
                <c:pt idx="19">
                  <c:v>0.60000000000000064</c:v>
                </c:pt>
                <c:pt idx="20">
                  <c:v>1</c:v>
                </c:pt>
                <c:pt idx="21">
                  <c:v>0.52173913043478781</c:v>
                </c:pt>
                <c:pt idx="22">
                  <c:v>0.33333333333333331</c:v>
                </c:pt>
                <c:pt idx="23">
                  <c:v>0.2</c:v>
                </c:pt>
                <c:pt idx="24">
                  <c:v>0.45454545454545375</c:v>
                </c:pt>
                <c:pt idx="25">
                  <c:v>1</c:v>
                </c:pt>
                <c:pt idx="26">
                  <c:v>0</c:v>
                </c:pt>
                <c:pt idx="27">
                  <c:v>0</c:v>
                </c:pt>
                <c:pt idx="28">
                  <c:v>9.0909090909091064E-2</c:v>
                </c:pt>
                <c:pt idx="29">
                  <c:v>0.14285714285714443</c:v>
                </c:pt>
                <c:pt idx="30">
                  <c:v>0.16666666666666688</c:v>
                </c:pt>
                <c:pt idx="31">
                  <c:v>0</c:v>
                </c:pt>
                <c:pt idx="32">
                  <c:v>0.2</c:v>
                </c:pt>
                <c:pt idx="33">
                  <c:v>0</c:v>
                </c:pt>
                <c:pt idx="34">
                  <c:v>0.5</c:v>
                </c:pt>
                <c:pt idx="35">
                  <c:v>0</c:v>
                </c:pt>
                <c:pt idx="36">
                  <c:v>0</c:v>
                </c:pt>
                <c:pt idx="37">
                  <c:v>0</c:v>
                </c:pt>
                <c:pt idx="38">
                  <c:v>0.42857142857142899</c:v>
                </c:pt>
                <c:pt idx="39">
                  <c:v>0.83333333333333304</c:v>
                </c:pt>
                <c:pt idx="40">
                  <c:v>0.66666666666666763</c:v>
                </c:pt>
                <c:pt idx="41">
                  <c:v>0</c:v>
                </c:pt>
                <c:pt idx="42">
                  <c:v>0</c:v>
                </c:pt>
                <c:pt idx="43">
                  <c:v>0.2</c:v>
                </c:pt>
                <c:pt idx="44">
                  <c:v>0</c:v>
                </c:pt>
                <c:pt idx="45">
                  <c:v>0.60000000000000064</c:v>
                </c:pt>
                <c:pt idx="46">
                  <c:v>0.33333333333333331</c:v>
                </c:pt>
                <c:pt idx="47">
                  <c:v>1</c:v>
                </c:pt>
                <c:pt idx="48">
                  <c:v>0.5</c:v>
                </c:pt>
                <c:pt idx="49">
                  <c:v>1</c:v>
                </c:pt>
                <c:pt idx="50">
                  <c:v>0.33333333333333331</c:v>
                </c:pt>
                <c:pt idx="51">
                  <c:v>0.75000000000000377</c:v>
                </c:pt>
                <c:pt idx="52">
                  <c:v>1</c:v>
                </c:pt>
                <c:pt idx="53">
                  <c:v>0</c:v>
                </c:pt>
                <c:pt idx="54">
                  <c:v>1</c:v>
                </c:pt>
                <c:pt idx="55">
                  <c:v>0.69565217391304301</c:v>
                </c:pt>
                <c:pt idx="56">
                  <c:v>0</c:v>
                </c:pt>
                <c:pt idx="57">
                  <c:v>0.14285714285714443</c:v>
                </c:pt>
                <c:pt idx="58">
                  <c:v>0.23529411764705901</c:v>
                </c:pt>
                <c:pt idx="59">
                  <c:v>0.94117647058823561</c:v>
                </c:pt>
                <c:pt idx="60">
                  <c:v>0.88888888888888962</c:v>
                </c:pt>
                <c:pt idx="61">
                  <c:v>0.18181818181818349</c:v>
                </c:pt>
                <c:pt idx="62">
                  <c:v>0.79090909090909511</c:v>
                </c:pt>
                <c:pt idx="63">
                  <c:v>0.72222222222222199</c:v>
                </c:pt>
                <c:pt idx="64">
                  <c:v>0.66666666666666763</c:v>
                </c:pt>
                <c:pt idx="65">
                  <c:v>0.7692307692307685</c:v>
                </c:pt>
                <c:pt idx="66">
                  <c:v>0.58064516129032251</c:v>
                </c:pt>
                <c:pt idx="67">
                  <c:v>0.11111111111111102</c:v>
                </c:pt>
                <c:pt idx="68">
                  <c:v>0</c:v>
                </c:pt>
                <c:pt idx="69">
                  <c:v>0.8</c:v>
                </c:pt>
                <c:pt idx="70">
                  <c:v>0.78571428571428559</c:v>
                </c:pt>
                <c:pt idx="71">
                  <c:v>0.25</c:v>
                </c:pt>
                <c:pt idx="72">
                  <c:v>0.64000000000000412</c:v>
                </c:pt>
                <c:pt idx="73">
                  <c:v>0.8</c:v>
                </c:pt>
                <c:pt idx="74">
                  <c:v>0</c:v>
                </c:pt>
                <c:pt idx="75">
                  <c:v>0</c:v>
                </c:pt>
                <c:pt idx="76">
                  <c:v>0.76562500000000733</c:v>
                </c:pt>
                <c:pt idx="77">
                  <c:v>0.85365853658537183</c:v>
                </c:pt>
                <c:pt idx="78">
                  <c:v>0.6964285714285765</c:v>
                </c:pt>
                <c:pt idx="79">
                  <c:v>0.90909090909090851</c:v>
                </c:pt>
                <c:pt idx="80">
                  <c:v>0.8125</c:v>
                </c:pt>
                <c:pt idx="81">
                  <c:v>0.94444444444444464</c:v>
                </c:pt>
                <c:pt idx="82">
                  <c:v>0.63636363636364013</c:v>
                </c:pt>
                <c:pt idx="83">
                  <c:v>0</c:v>
                </c:pt>
                <c:pt idx="84">
                  <c:v>8.0000000000000043E-2</c:v>
                </c:pt>
                <c:pt idx="85">
                  <c:v>0.4</c:v>
                </c:pt>
                <c:pt idx="86">
                  <c:v>0.65753424657534265</c:v>
                </c:pt>
                <c:pt idx="87">
                  <c:v>0.60975609756098081</c:v>
                </c:pt>
                <c:pt idx="88">
                  <c:v>0.94117647058823561</c:v>
                </c:pt>
                <c:pt idx="89">
                  <c:v>8.3333333333333343E-2</c:v>
                </c:pt>
                <c:pt idx="90">
                  <c:v>0.44642857142857306</c:v>
                </c:pt>
                <c:pt idx="91">
                  <c:v>0.45454545454545375</c:v>
                </c:pt>
                <c:pt idx="92">
                  <c:v>0.75000000000000377</c:v>
                </c:pt>
                <c:pt idx="93">
                  <c:v>0.35135135135135132</c:v>
                </c:pt>
                <c:pt idx="94">
                  <c:v>0</c:v>
                </c:pt>
                <c:pt idx="95">
                  <c:v>0</c:v>
                </c:pt>
              </c:numCache>
            </c:numRef>
          </c:yVal>
        </c:ser>
        <c:axId val="82925824"/>
        <c:axId val="82936192"/>
      </c:scatterChart>
      <c:valAx>
        <c:axId val="82925824"/>
        <c:scaling>
          <c:orientation val="minMax"/>
          <c:max val="1.5"/>
          <c:min val="0"/>
        </c:scaling>
        <c:axPos val="b"/>
        <c:title>
          <c:tx>
            <c:rich>
              <a:bodyPr/>
              <a:lstStyle/>
              <a:p>
                <a:pPr>
                  <a:defRPr sz="2000"/>
                </a:pPr>
                <a:r>
                  <a:rPr lang="en-US" sz="2000" dirty="0"/>
                  <a:t>Synchrony</a:t>
                </a:r>
              </a:p>
            </c:rich>
          </c:tx>
          <c:layout>
            <c:manualLayout>
              <c:xMode val="edge"/>
              <c:yMode val="edge"/>
              <c:x val="0.43220004598998907"/>
              <c:y val="0.80714478642400611"/>
            </c:manualLayout>
          </c:layout>
        </c:title>
        <c:numFmt formatCode="#,##0.0" sourceLinked="0"/>
        <c:majorTickMark val="in"/>
        <c:minorTickMark val="in"/>
        <c:tickLblPos val="nextTo"/>
        <c:crossAx val="82936192"/>
        <c:crosses val="autoZero"/>
        <c:crossBetween val="midCat"/>
        <c:majorUnit val="0.2"/>
      </c:valAx>
      <c:valAx>
        <c:axId val="82936192"/>
        <c:scaling>
          <c:orientation val="minMax"/>
          <c:max val="1"/>
          <c:min val="0"/>
        </c:scaling>
        <c:axPos val="l"/>
        <c:numFmt formatCode="0.0" sourceLinked="0"/>
        <c:majorTickMark val="in"/>
        <c:minorTickMark val="in"/>
        <c:tickLblPos val="nextTo"/>
        <c:crossAx val="82925824"/>
        <c:crosses val="autoZero"/>
        <c:crossBetween val="midCat"/>
        <c:majorUnit val="0.1"/>
      </c:valAx>
    </c:plotArea>
    <c:plotVisOnly val="1"/>
    <c:dispBlanksAs val="gap"/>
  </c:chart>
  <c:txPr>
    <a:bodyPr/>
    <a:lstStyle/>
    <a:p>
      <a:pPr>
        <a:defRPr sz="1600">
          <a:latin typeface="Calibri"/>
          <a:cs typeface="Calibri"/>
        </a:defRPr>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barChart>
        <c:barDir val="col"/>
        <c:grouping val="clustered"/>
        <c:ser>
          <c:idx val="0"/>
          <c:order val="0"/>
          <c:tx>
            <c:v>Non-isolated</c:v>
          </c:tx>
          <c:spPr>
            <a:solidFill>
              <a:srgbClr val="336600"/>
            </a:solidFill>
            <a:ln w="19050">
              <a:solidFill>
                <a:schemeClr val="tx1"/>
              </a:solidFill>
            </a:ln>
          </c:spPr>
          <c:errBars>
            <c:errBarType val="both"/>
            <c:errValType val="cust"/>
            <c:plus>
              <c:numRef>
                <c:f>Sheet1!$F$56</c:f>
                <c:numCache>
                  <c:formatCode>General</c:formatCode>
                  <c:ptCount val="1"/>
                  <c:pt idx="0">
                    <c:v>2.222</c:v>
                  </c:pt>
                </c:numCache>
              </c:numRef>
            </c:plus>
            <c:minus>
              <c:numRef>
                <c:f>Sheet1!$F$56</c:f>
                <c:numCache>
                  <c:formatCode>General</c:formatCode>
                  <c:ptCount val="1"/>
                  <c:pt idx="0">
                    <c:v>2.222</c:v>
                  </c:pt>
                </c:numCache>
              </c:numRef>
            </c:minus>
          </c:errBars>
          <c:val>
            <c:numRef>
              <c:f>Sheet1!$E$56</c:f>
              <c:numCache>
                <c:formatCode>General</c:formatCode>
                <c:ptCount val="1"/>
                <c:pt idx="0">
                  <c:v>14.497</c:v>
                </c:pt>
              </c:numCache>
            </c:numRef>
          </c:val>
        </c:ser>
        <c:ser>
          <c:idx val="1"/>
          <c:order val="1"/>
          <c:tx>
            <c:v>Isolated</c:v>
          </c:tx>
          <c:spPr>
            <a:pattFill prst="ltDnDiag">
              <a:fgClr>
                <a:srgbClr val="336600"/>
              </a:fgClr>
              <a:bgClr>
                <a:prstClr val="white"/>
              </a:bgClr>
            </a:pattFill>
            <a:ln w="19050">
              <a:solidFill>
                <a:schemeClr val="tx1"/>
              </a:solidFill>
            </a:ln>
          </c:spPr>
          <c:errBars>
            <c:errBarType val="both"/>
            <c:errValType val="cust"/>
            <c:plus>
              <c:numRef>
                <c:f>Sheet1!$F$57</c:f>
                <c:numCache>
                  <c:formatCode>General</c:formatCode>
                  <c:ptCount val="1"/>
                  <c:pt idx="0">
                    <c:v>1.875</c:v>
                  </c:pt>
                </c:numCache>
              </c:numRef>
            </c:plus>
            <c:minus>
              <c:numRef>
                <c:f>Sheet1!$F$57</c:f>
                <c:numCache>
                  <c:formatCode>General</c:formatCode>
                  <c:ptCount val="1"/>
                  <c:pt idx="0">
                    <c:v>1.875</c:v>
                  </c:pt>
                </c:numCache>
              </c:numRef>
            </c:minus>
          </c:errBars>
          <c:val>
            <c:numRef>
              <c:f>Sheet1!$E$57</c:f>
              <c:numCache>
                <c:formatCode>General</c:formatCode>
                <c:ptCount val="1"/>
                <c:pt idx="0">
                  <c:v>7.04</c:v>
                </c:pt>
              </c:numCache>
            </c:numRef>
          </c:val>
        </c:ser>
        <c:ser>
          <c:idx val="2"/>
          <c:order val="2"/>
          <c:tx>
            <c:v>Pollinator exclusion</c:v>
          </c:tx>
          <c:spPr>
            <a:solidFill>
              <a:schemeClr val="bg1"/>
            </a:solidFill>
            <a:ln w="19050">
              <a:solidFill>
                <a:schemeClr val="tx1"/>
              </a:solidFill>
            </a:ln>
          </c:spPr>
          <c:errBars>
            <c:errBarType val="both"/>
            <c:errValType val="cust"/>
            <c:plus>
              <c:numRef>
                <c:f>Sheet1!$F$58</c:f>
                <c:numCache>
                  <c:formatCode>General</c:formatCode>
                  <c:ptCount val="1"/>
                  <c:pt idx="0">
                    <c:v>1.488</c:v>
                  </c:pt>
                </c:numCache>
              </c:numRef>
            </c:plus>
            <c:minus>
              <c:numRef>
                <c:f>Sheet1!$F$58</c:f>
                <c:numCache>
                  <c:formatCode>General</c:formatCode>
                  <c:ptCount val="1"/>
                  <c:pt idx="0">
                    <c:v>1.488</c:v>
                  </c:pt>
                </c:numCache>
              </c:numRef>
            </c:minus>
          </c:errBars>
          <c:val>
            <c:numRef>
              <c:f>Sheet1!$E$58</c:f>
              <c:numCache>
                <c:formatCode>General</c:formatCode>
                <c:ptCount val="1"/>
                <c:pt idx="0">
                  <c:v>6.5369999999999999</c:v>
                </c:pt>
              </c:numCache>
            </c:numRef>
          </c:val>
        </c:ser>
        <c:axId val="78365440"/>
        <c:axId val="78366976"/>
      </c:barChart>
      <c:catAx>
        <c:axId val="78365440"/>
        <c:scaling>
          <c:orientation val="minMax"/>
        </c:scaling>
        <c:axPos val="b"/>
        <c:numFmt formatCode="General" sourceLinked="1"/>
        <c:majorTickMark val="in"/>
        <c:tickLblPos val="nextTo"/>
        <c:spPr>
          <a:solidFill>
            <a:srgbClr val="FFFFFF"/>
          </a:solidFill>
        </c:spPr>
        <c:crossAx val="78366976"/>
        <c:crosses val="autoZero"/>
        <c:auto val="1"/>
        <c:lblAlgn val="ctr"/>
        <c:lblOffset val="100"/>
      </c:catAx>
      <c:valAx>
        <c:axId val="78366976"/>
        <c:scaling>
          <c:orientation val="minMax"/>
          <c:max val="17"/>
          <c:min val="0"/>
        </c:scaling>
        <c:axPos val="l"/>
        <c:title>
          <c:tx>
            <c:rich>
              <a:bodyPr rot="-5400000" vert="horz"/>
              <a:lstStyle/>
              <a:p>
                <a:pPr>
                  <a:defRPr/>
                </a:pPr>
                <a:r>
                  <a:rPr lang="en-US"/>
                  <a:t>Seeds per fruit</a:t>
                </a:r>
              </a:p>
            </c:rich>
          </c:tx>
          <c:layout>
            <c:manualLayout>
              <c:xMode val="edge"/>
              <c:yMode val="edge"/>
              <c:x val="1.9607939876818636E-2"/>
              <c:y val="0.24850730077150052"/>
            </c:manualLayout>
          </c:layout>
        </c:title>
        <c:numFmt formatCode="General" sourceLinked="1"/>
        <c:majorTickMark val="in"/>
        <c:tickLblPos val="nextTo"/>
        <c:txPr>
          <a:bodyPr/>
          <a:lstStyle/>
          <a:p>
            <a:pPr>
              <a:defRPr sz="1400"/>
            </a:pPr>
            <a:endParaRPr lang="en-US"/>
          </a:p>
        </c:txPr>
        <c:crossAx val="78365440"/>
        <c:crosses val="autoZero"/>
        <c:crossBetween val="between"/>
        <c:majorUnit val="2"/>
      </c:valAx>
    </c:plotArea>
    <c:plotVisOnly val="1"/>
    <c:dispBlanksAs val="gap"/>
  </c:chart>
  <c:txPr>
    <a:bodyPr/>
    <a:lstStyle/>
    <a:p>
      <a:pPr>
        <a:defRPr sz="1600">
          <a:latin typeface="Calibri"/>
          <a:cs typeface="Calibri"/>
        </a:defRPr>
      </a:pPr>
      <a:endParaRPr lang="en-US"/>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barChart>
        <c:barDir val="col"/>
        <c:grouping val="clustered"/>
        <c:ser>
          <c:idx val="0"/>
          <c:order val="0"/>
          <c:tx>
            <c:v>Non-isolated</c:v>
          </c:tx>
          <c:spPr>
            <a:solidFill>
              <a:srgbClr val="336600"/>
            </a:solidFill>
            <a:ln w="19050">
              <a:solidFill>
                <a:schemeClr val="tx1"/>
              </a:solidFill>
            </a:ln>
          </c:spPr>
          <c:errBars>
            <c:errBarType val="both"/>
            <c:errValType val="cust"/>
            <c:plus>
              <c:numRef>
                <c:f>Sheet1!$F$63</c:f>
                <c:numCache>
                  <c:formatCode>General</c:formatCode>
                  <c:ptCount val="1"/>
                  <c:pt idx="0">
                    <c:v>5.4000000000000034E-2</c:v>
                  </c:pt>
                </c:numCache>
              </c:numRef>
            </c:plus>
            <c:minus>
              <c:numRef>
                <c:f>Sheet1!$F$63</c:f>
                <c:numCache>
                  <c:formatCode>General</c:formatCode>
                  <c:ptCount val="1"/>
                  <c:pt idx="0">
                    <c:v>5.4000000000000034E-2</c:v>
                  </c:pt>
                </c:numCache>
              </c:numRef>
            </c:minus>
          </c:errBars>
          <c:val>
            <c:numRef>
              <c:f>Sheet1!$E$63</c:f>
              <c:numCache>
                <c:formatCode>General</c:formatCode>
                <c:ptCount val="1"/>
                <c:pt idx="0">
                  <c:v>0.54400000000000004</c:v>
                </c:pt>
              </c:numCache>
            </c:numRef>
          </c:val>
        </c:ser>
        <c:ser>
          <c:idx val="1"/>
          <c:order val="1"/>
          <c:tx>
            <c:v>Isolated</c:v>
          </c:tx>
          <c:spPr>
            <a:pattFill prst="ltDnDiag">
              <a:fgClr>
                <a:srgbClr val="336600"/>
              </a:fgClr>
              <a:bgClr>
                <a:prstClr val="white"/>
              </a:bgClr>
            </a:pattFill>
            <a:ln w="19050">
              <a:solidFill>
                <a:schemeClr val="tx1"/>
              </a:solidFill>
            </a:ln>
          </c:spPr>
          <c:errBars>
            <c:errBarType val="both"/>
            <c:errValType val="cust"/>
            <c:plus>
              <c:numRef>
                <c:f>Sheet1!$F$64</c:f>
                <c:numCache>
                  <c:formatCode>General</c:formatCode>
                  <c:ptCount val="1"/>
                  <c:pt idx="0">
                    <c:v>5.5000000000000014E-2</c:v>
                  </c:pt>
                </c:numCache>
              </c:numRef>
            </c:plus>
            <c:minus>
              <c:numRef>
                <c:f>Sheet1!$F$64</c:f>
                <c:numCache>
                  <c:formatCode>General</c:formatCode>
                  <c:ptCount val="1"/>
                  <c:pt idx="0">
                    <c:v>5.5000000000000014E-2</c:v>
                  </c:pt>
                </c:numCache>
              </c:numRef>
            </c:minus>
          </c:errBars>
          <c:val>
            <c:numRef>
              <c:f>Sheet1!$E$64</c:f>
              <c:numCache>
                <c:formatCode>General</c:formatCode>
                <c:ptCount val="1"/>
                <c:pt idx="0">
                  <c:v>0.66100000000000558</c:v>
                </c:pt>
              </c:numCache>
            </c:numRef>
          </c:val>
        </c:ser>
        <c:axId val="78709888"/>
        <c:axId val="78711424"/>
      </c:barChart>
      <c:catAx>
        <c:axId val="78709888"/>
        <c:scaling>
          <c:orientation val="minMax"/>
        </c:scaling>
        <c:axPos val="b"/>
        <c:numFmt formatCode="General" sourceLinked="1"/>
        <c:majorTickMark val="in"/>
        <c:tickLblPos val="nextTo"/>
        <c:crossAx val="78711424"/>
        <c:crosses val="autoZero"/>
        <c:auto val="1"/>
        <c:lblAlgn val="ctr"/>
        <c:lblOffset val="100"/>
      </c:catAx>
      <c:valAx>
        <c:axId val="78711424"/>
        <c:scaling>
          <c:orientation val="minMax"/>
        </c:scaling>
        <c:axPos val="l"/>
        <c:title>
          <c:tx>
            <c:rich>
              <a:bodyPr rot="-5400000" vert="horz"/>
              <a:lstStyle/>
              <a:p>
                <a:pPr>
                  <a:defRPr/>
                </a:pPr>
                <a:r>
                  <a:rPr lang="en-US"/>
                  <a:t>Predation</a:t>
                </a:r>
              </a:p>
            </c:rich>
          </c:tx>
          <c:layout>
            <c:manualLayout>
              <c:xMode val="edge"/>
              <c:yMode val="edge"/>
              <c:x val="0"/>
              <c:y val="0.28892492056913932"/>
            </c:manualLayout>
          </c:layout>
        </c:title>
        <c:numFmt formatCode="#,##0.0" sourceLinked="0"/>
        <c:majorTickMark val="in"/>
        <c:minorTickMark val="in"/>
        <c:tickLblPos val="nextTo"/>
        <c:txPr>
          <a:bodyPr/>
          <a:lstStyle/>
          <a:p>
            <a:pPr>
              <a:defRPr sz="1400"/>
            </a:pPr>
            <a:endParaRPr lang="en-US"/>
          </a:p>
        </c:txPr>
        <c:crossAx val="78709888"/>
        <c:crosses val="autoZero"/>
        <c:crossBetween val="between"/>
      </c:valAx>
    </c:plotArea>
    <c:plotVisOnly val="1"/>
    <c:dispBlanksAs val="gap"/>
  </c:chart>
  <c:txPr>
    <a:bodyPr/>
    <a:lstStyle/>
    <a:p>
      <a:pPr>
        <a:defRPr sz="1600">
          <a:latin typeface="Calibri"/>
          <a:cs typeface="Calibri"/>
        </a:defRPr>
      </a:pPr>
      <a:endParaRPr lang="en-US"/>
    </a:p>
  </c:tx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barChart>
        <c:barDir val="col"/>
        <c:grouping val="clustered"/>
        <c:ser>
          <c:idx val="0"/>
          <c:order val="0"/>
          <c:tx>
            <c:v>Non-isolated</c:v>
          </c:tx>
          <c:spPr>
            <a:solidFill>
              <a:srgbClr val="336600"/>
            </a:solidFill>
            <a:ln w="19050">
              <a:solidFill>
                <a:schemeClr val="tx1"/>
              </a:solidFill>
            </a:ln>
          </c:spPr>
          <c:errBars>
            <c:errBarType val="both"/>
            <c:errValType val="cust"/>
            <c:plus>
              <c:numRef>
                <c:f>Sheet1!$F$60</c:f>
                <c:numCache>
                  <c:formatCode>General</c:formatCode>
                  <c:ptCount val="1"/>
                  <c:pt idx="0">
                    <c:v>4.0000000000000022E-2</c:v>
                  </c:pt>
                </c:numCache>
              </c:numRef>
            </c:plus>
            <c:minus>
              <c:numRef>
                <c:f>Sheet1!$F$60</c:f>
                <c:numCache>
                  <c:formatCode>General</c:formatCode>
                  <c:ptCount val="1"/>
                  <c:pt idx="0">
                    <c:v>4.0000000000000022E-2</c:v>
                  </c:pt>
                </c:numCache>
              </c:numRef>
            </c:minus>
          </c:errBars>
          <c:val>
            <c:numRef>
              <c:f>Sheet1!$E$60</c:f>
              <c:numCache>
                <c:formatCode>General</c:formatCode>
                <c:ptCount val="1"/>
                <c:pt idx="0">
                  <c:v>0.15200000000000041</c:v>
                </c:pt>
              </c:numCache>
            </c:numRef>
          </c:val>
        </c:ser>
        <c:ser>
          <c:idx val="1"/>
          <c:order val="1"/>
          <c:tx>
            <c:v>Isolated</c:v>
          </c:tx>
          <c:spPr>
            <a:pattFill prst="ltDnDiag">
              <a:fgClr>
                <a:srgbClr val="336600"/>
              </a:fgClr>
              <a:bgClr>
                <a:prstClr val="white"/>
              </a:bgClr>
            </a:pattFill>
            <a:ln w="19050">
              <a:solidFill>
                <a:schemeClr val="tx1"/>
              </a:solidFill>
            </a:ln>
          </c:spPr>
          <c:errBars>
            <c:errBarType val="both"/>
            <c:errValType val="cust"/>
            <c:plus>
              <c:numRef>
                <c:f>Sheet1!$F$61</c:f>
                <c:numCache>
                  <c:formatCode>General</c:formatCode>
                  <c:ptCount val="1"/>
                  <c:pt idx="0">
                    <c:v>3.9000000000000014E-2</c:v>
                  </c:pt>
                </c:numCache>
              </c:numRef>
            </c:plus>
            <c:minus>
              <c:numRef>
                <c:f>Sheet1!$F$61</c:f>
                <c:numCache>
                  <c:formatCode>General</c:formatCode>
                  <c:ptCount val="1"/>
                  <c:pt idx="0">
                    <c:v>3.9000000000000014E-2</c:v>
                  </c:pt>
                </c:numCache>
              </c:numRef>
            </c:minus>
          </c:errBars>
          <c:val>
            <c:numRef>
              <c:f>Sheet1!$E$61</c:f>
              <c:numCache>
                <c:formatCode>General</c:formatCode>
                <c:ptCount val="1"/>
                <c:pt idx="0">
                  <c:v>0.13200000000000001</c:v>
                </c:pt>
              </c:numCache>
            </c:numRef>
          </c:val>
        </c:ser>
        <c:axId val="78724480"/>
        <c:axId val="78750848"/>
      </c:barChart>
      <c:catAx>
        <c:axId val="78724480"/>
        <c:scaling>
          <c:orientation val="minMax"/>
        </c:scaling>
        <c:axPos val="b"/>
        <c:numFmt formatCode="General" sourceLinked="1"/>
        <c:majorTickMark val="in"/>
        <c:tickLblPos val="nextTo"/>
        <c:crossAx val="78750848"/>
        <c:crosses val="autoZero"/>
        <c:auto val="1"/>
        <c:lblAlgn val="ctr"/>
        <c:lblOffset val="100"/>
      </c:catAx>
      <c:valAx>
        <c:axId val="78750848"/>
        <c:scaling>
          <c:orientation val="minMax"/>
          <c:max val="0.2"/>
          <c:min val="0"/>
        </c:scaling>
        <c:axPos val="l"/>
        <c:title>
          <c:tx>
            <c:rich>
              <a:bodyPr rot="-5400000" vert="horz"/>
              <a:lstStyle/>
              <a:p>
                <a:pPr>
                  <a:defRPr/>
                </a:pPr>
                <a:r>
                  <a:rPr lang="en-US"/>
                  <a:t>Oviposition</a:t>
                </a:r>
              </a:p>
            </c:rich>
          </c:tx>
          <c:layout>
            <c:manualLayout>
              <c:xMode val="edge"/>
              <c:yMode val="edge"/>
              <c:x val="1.4653519395836515E-2"/>
              <c:y val="0.26205960796646532"/>
            </c:manualLayout>
          </c:layout>
        </c:title>
        <c:numFmt formatCode="#,##0.00" sourceLinked="0"/>
        <c:majorTickMark val="in"/>
        <c:minorTickMark val="in"/>
        <c:tickLblPos val="nextTo"/>
        <c:txPr>
          <a:bodyPr/>
          <a:lstStyle/>
          <a:p>
            <a:pPr>
              <a:defRPr sz="1400"/>
            </a:pPr>
            <a:endParaRPr lang="en-US"/>
          </a:p>
        </c:txPr>
        <c:crossAx val="78724480"/>
        <c:crosses val="autoZero"/>
        <c:crossBetween val="between"/>
      </c:valAx>
    </c:plotArea>
    <c:plotVisOnly val="1"/>
    <c:dispBlanksAs val="gap"/>
  </c:chart>
  <c:txPr>
    <a:bodyPr/>
    <a:lstStyle/>
    <a:p>
      <a:pPr>
        <a:defRPr sz="1600">
          <a:latin typeface="Calibri"/>
          <a:cs typeface="Calibri"/>
        </a:defRPr>
      </a:pPr>
      <a:endParaRPr lang="en-US"/>
    </a:p>
  </c:txPr>
  <c:externalData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scatterChart>
        <c:scatterStyle val="lineMarker"/>
        <c:ser>
          <c:idx val="0"/>
          <c:order val="0"/>
          <c:tx>
            <c:v>Initiated fruit set</c:v>
          </c:tx>
          <c:spPr>
            <a:ln w="47625">
              <a:noFill/>
            </a:ln>
            <a:effectLst/>
          </c:spPr>
          <c:marker>
            <c:symbol val="circle"/>
            <c:size val="6"/>
            <c:spPr>
              <a:solidFill>
                <a:srgbClr val="3366FF"/>
              </a:solidFill>
              <a:ln>
                <a:solidFill>
                  <a:srgbClr val="3366FF"/>
                </a:solidFill>
              </a:ln>
              <a:effectLst/>
            </c:spPr>
          </c:marker>
          <c:trendline>
            <c:spPr>
              <a:ln w="76200">
                <a:solidFill>
                  <a:srgbClr val="3366FF"/>
                </a:solidFill>
                <a:prstDash val="solid"/>
              </a:ln>
              <a:effectLst/>
            </c:spPr>
            <c:trendlineType val="linear"/>
          </c:trendline>
          <c:xVal>
            <c:numRef>
              <c:f>'2008 plants'!$K$3:$K$120</c:f>
              <c:numCache>
                <c:formatCode>General</c:formatCode>
                <c:ptCount val="118"/>
                <c:pt idx="0">
                  <c:v>0.13600000000000001</c:v>
                </c:pt>
                <c:pt idx="1">
                  <c:v>5.7000000000000023E-2</c:v>
                </c:pt>
                <c:pt idx="2">
                  <c:v>0.40700000000000008</c:v>
                </c:pt>
                <c:pt idx="3">
                  <c:v>0.39000000000000462</c:v>
                </c:pt>
                <c:pt idx="4">
                  <c:v>0.18900000000000144</c:v>
                </c:pt>
                <c:pt idx="5">
                  <c:v>7.5000000000000011E-2</c:v>
                </c:pt>
                <c:pt idx="6">
                  <c:v>0.27600000000000002</c:v>
                </c:pt>
                <c:pt idx="7">
                  <c:v>0.42700000000000032</c:v>
                </c:pt>
                <c:pt idx="8">
                  <c:v>0.31600000000000417</c:v>
                </c:pt>
                <c:pt idx="9">
                  <c:v>0.115</c:v>
                </c:pt>
                <c:pt idx="10">
                  <c:v>0.18100000000000024</c:v>
                </c:pt>
                <c:pt idx="11">
                  <c:v>0.12000000000000002</c:v>
                </c:pt>
                <c:pt idx="12">
                  <c:v>0.31000000000000238</c:v>
                </c:pt>
                <c:pt idx="13">
                  <c:v>0.23800000000000004</c:v>
                </c:pt>
                <c:pt idx="14">
                  <c:v>4.4000000000000032E-2</c:v>
                </c:pt>
                <c:pt idx="15">
                  <c:v>0.26900000000000002</c:v>
                </c:pt>
                <c:pt idx="16">
                  <c:v>9.0000000000000028E-3</c:v>
                </c:pt>
                <c:pt idx="17">
                  <c:v>4.300000000000001E-2</c:v>
                </c:pt>
                <c:pt idx="18">
                  <c:v>0</c:v>
                </c:pt>
                <c:pt idx="19">
                  <c:v>0.14000000000000001</c:v>
                </c:pt>
                <c:pt idx="20">
                  <c:v>0.24800000000000041</c:v>
                </c:pt>
                <c:pt idx="21">
                  <c:v>4.1000000000000009E-2</c:v>
                </c:pt>
                <c:pt idx="22">
                  <c:v>0.31600000000000417</c:v>
                </c:pt>
                <c:pt idx="23">
                  <c:v>7.2000000000000022E-2</c:v>
                </c:pt>
                <c:pt idx="24">
                  <c:v>0.36700000000000038</c:v>
                </c:pt>
                <c:pt idx="25">
                  <c:v>0.223</c:v>
                </c:pt>
                <c:pt idx="26">
                  <c:v>1.8000000000000023E-2</c:v>
                </c:pt>
                <c:pt idx="27">
                  <c:v>8.6000000000000021E-2</c:v>
                </c:pt>
                <c:pt idx="28">
                  <c:v>0.30200000000000032</c:v>
                </c:pt>
                <c:pt idx="29">
                  <c:v>0.10500000000000002</c:v>
                </c:pt>
                <c:pt idx="30">
                  <c:v>0.59499999999999997</c:v>
                </c:pt>
                <c:pt idx="31">
                  <c:v>4.7000000000000014E-2</c:v>
                </c:pt>
                <c:pt idx="32">
                  <c:v>2.0000000000000052E-3</c:v>
                </c:pt>
                <c:pt idx="33">
                  <c:v>0.28300000000000008</c:v>
                </c:pt>
                <c:pt idx="34">
                  <c:v>0.05</c:v>
                </c:pt>
                <c:pt idx="35">
                  <c:v>4.4000000000000032E-2</c:v>
                </c:pt>
                <c:pt idx="36">
                  <c:v>9.0000000000000028E-3</c:v>
                </c:pt>
                <c:pt idx="37">
                  <c:v>0.25</c:v>
                </c:pt>
                <c:pt idx="38">
                  <c:v>2.8000000000000004E-2</c:v>
                </c:pt>
                <c:pt idx="39">
                  <c:v>0.13200000000000001</c:v>
                </c:pt>
                <c:pt idx="40">
                  <c:v>0.12100000000000002</c:v>
                </c:pt>
                <c:pt idx="41">
                  <c:v>3.9000000000000014E-2</c:v>
                </c:pt>
                <c:pt idx="42">
                  <c:v>5.8000000000000003E-2</c:v>
                </c:pt>
                <c:pt idx="43">
                  <c:v>0.13200000000000001</c:v>
                </c:pt>
                <c:pt idx="44">
                  <c:v>1.6000000000000021E-2</c:v>
                </c:pt>
                <c:pt idx="45">
                  <c:v>5.1000000000000004E-2</c:v>
                </c:pt>
                <c:pt idx="46">
                  <c:v>0.23800000000000004</c:v>
                </c:pt>
                <c:pt idx="47">
                  <c:v>0.19</c:v>
                </c:pt>
                <c:pt idx="48">
                  <c:v>2.2000000000000016E-2</c:v>
                </c:pt>
                <c:pt idx="49">
                  <c:v>3.6000000000000011E-2</c:v>
                </c:pt>
                <c:pt idx="50">
                  <c:v>7.5000000000000011E-2</c:v>
                </c:pt>
                <c:pt idx="51">
                  <c:v>0.16900000000000001</c:v>
                </c:pt>
                <c:pt idx="52">
                  <c:v>0.13100000000000001</c:v>
                </c:pt>
                <c:pt idx="53">
                  <c:v>2.4000000000000011E-2</c:v>
                </c:pt>
                <c:pt idx="54">
                  <c:v>8.0000000000000043E-2</c:v>
                </c:pt>
                <c:pt idx="55">
                  <c:v>0.3300000000000049</c:v>
                </c:pt>
                <c:pt idx="56">
                  <c:v>0.25700000000000001</c:v>
                </c:pt>
                <c:pt idx="57">
                  <c:v>1.7000000000000005E-2</c:v>
                </c:pt>
                <c:pt idx="58">
                  <c:v>4.300000000000001E-2</c:v>
                </c:pt>
                <c:pt idx="59">
                  <c:v>5.0000000000000114E-3</c:v>
                </c:pt>
                <c:pt idx="60">
                  <c:v>3.4000000000000002E-2</c:v>
                </c:pt>
                <c:pt idx="61">
                  <c:v>0.18900000000000144</c:v>
                </c:pt>
                <c:pt idx="62">
                  <c:v>5.8000000000000003E-2</c:v>
                </c:pt>
                <c:pt idx="63">
                  <c:v>0.24600000000000041</c:v>
                </c:pt>
                <c:pt idx="64">
                  <c:v>1.3000000000000041E-2</c:v>
                </c:pt>
                <c:pt idx="65">
                  <c:v>7.5000000000000011E-2</c:v>
                </c:pt>
                <c:pt idx="66">
                  <c:v>4.1000000000000009E-2</c:v>
                </c:pt>
                <c:pt idx="67">
                  <c:v>8.2000000000000017E-2</c:v>
                </c:pt>
                <c:pt idx="68">
                  <c:v>6.7000000000000004E-2</c:v>
                </c:pt>
                <c:pt idx="69">
                  <c:v>0.20100000000000001</c:v>
                </c:pt>
                <c:pt idx="70">
                  <c:v>3.8000000000000006E-2</c:v>
                </c:pt>
                <c:pt idx="71">
                  <c:v>3.2000000000000042E-2</c:v>
                </c:pt>
                <c:pt idx="72">
                  <c:v>2.9000000000000012E-2</c:v>
                </c:pt>
                <c:pt idx="73">
                  <c:v>3.1000000000000052E-2</c:v>
                </c:pt>
                <c:pt idx="74">
                  <c:v>1.8000000000000023E-2</c:v>
                </c:pt>
                <c:pt idx="75">
                  <c:v>0</c:v>
                </c:pt>
                <c:pt idx="76">
                  <c:v>5.6000000000000001E-2</c:v>
                </c:pt>
                <c:pt idx="77">
                  <c:v>0.29000000000000031</c:v>
                </c:pt>
                <c:pt idx="78">
                  <c:v>0.74600000000000821</c:v>
                </c:pt>
                <c:pt idx="79">
                  <c:v>5.3000000000000012E-2</c:v>
                </c:pt>
                <c:pt idx="80">
                  <c:v>0.192</c:v>
                </c:pt>
                <c:pt idx="81">
                  <c:v>0.35000000000000031</c:v>
                </c:pt>
                <c:pt idx="82">
                  <c:v>0.27300000000000002</c:v>
                </c:pt>
                <c:pt idx="83">
                  <c:v>0.23700000000000004</c:v>
                </c:pt>
                <c:pt idx="84">
                  <c:v>5.7000000000000023E-2</c:v>
                </c:pt>
                <c:pt idx="85">
                  <c:v>0.36300000000000032</c:v>
                </c:pt>
                <c:pt idx="86">
                  <c:v>5.9000000000000434E-2</c:v>
                </c:pt>
                <c:pt idx="87">
                  <c:v>4.6000000000000013E-2</c:v>
                </c:pt>
                <c:pt idx="88">
                  <c:v>0.112</c:v>
                </c:pt>
                <c:pt idx="89">
                  <c:v>5.4000000000000034E-2</c:v>
                </c:pt>
                <c:pt idx="90">
                  <c:v>0.36700000000000038</c:v>
                </c:pt>
                <c:pt idx="91">
                  <c:v>6.9000000000000034E-2</c:v>
                </c:pt>
                <c:pt idx="92">
                  <c:v>7.3000000000000009E-2</c:v>
                </c:pt>
                <c:pt idx="93">
                  <c:v>0.26400000000000001</c:v>
                </c:pt>
                <c:pt idx="94">
                  <c:v>4.6000000000000013E-2</c:v>
                </c:pt>
                <c:pt idx="95">
                  <c:v>0.15700000000000044</c:v>
                </c:pt>
                <c:pt idx="96">
                  <c:v>0.36900000000000038</c:v>
                </c:pt>
                <c:pt idx="97">
                  <c:v>2.1000000000000012E-2</c:v>
                </c:pt>
                <c:pt idx="98">
                  <c:v>6.0000000000000032E-2</c:v>
                </c:pt>
                <c:pt idx="99">
                  <c:v>0.36000000000000032</c:v>
                </c:pt>
                <c:pt idx="100">
                  <c:v>1.3000000000000041E-2</c:v>
                </c:pt>
                <c:pt idx="101">
                  <c:v>0.26400000000000001</c:v>
                </c:pt>
                <c:pt idx="102">
                  <c:v>1.8000000000000023E-2</c:v>
                </c:pt>
                <c:pt idx="103">
                  <c:v>0.28800000000000031</c:v>
                </c:pt>
                <c:pt idx="104">
                  <c:v>7.2000000000000022E-2</c:v>
                </c:pt>
                <c:pt idx="105">
                  <c:v>0.34300000000000008</c:v>
                </c:pt>
                <c:pt idx="106">
                  <c:v>0.126</c:v>
                </c:pt>
                <c:pt idx="107">
                  <c:v>0.62300000000000821</c:v>
                </c:pt>
                <c:pt idx="108">
                  <c:v>0.31800000000000439</c:v>
                </c:pt>
                <c:pt idx="109">
                  <c:v>0.38700000000000462</c:v>
                </c:pt>
                <c:pt idx="110">
                  <c:v>3.7000000000000012E-2</c:v>
                </c:pt>
                <c:pt idx="111">
                  <c:v>3.9000000000000014E-2</c:v>
                </c:pt>
                <c:pt idx="112">
                  <c:v>3.4000000000000002E-2</c:v>
                </c:pt>
                <c:pt idx="113">
                  <c:v>2.9000000000000012E-2</c:v>
                </c:pt>
                <c:pt idx="114">
                  <c:v>0.48400000000000032</c:v>
                </c:pt>
                <c:pt idx="115">
                  <c:v>8.7000000000000022E-2</c:v>
                </c:pt>
                <c:pt idx="116">
                  <c:v>0.18000000000000024</c:v>
                </c:pt>
                <c:pt idx="117">
                  <c:v>0.56100000000000005</c:v>
                </c:pt>
              </c:numCache>
            </c:numRef>
          </c:xVal>
          <c:yVal>
            <c:numRef>
              <c:f>'2008 plants'!$S$3:$S$120</c:f>
              <c:numCache>
                <c:formatCode>0.00</c:formatCode>
                <c:ptCount val="118"/>
                <c:pt idx="0">
                  <c:v>1</c:v>
                </c:pt>
                <c:pt idx="1">
                  <c:v>0.4</c:v>
                </c:pt>
                <c:pt idx="2">
                  <c:v>0.69230769230769262</c:v>
                </c:pt>
                <c:pt idx="3">
                  <c:v>0.79729729729729704</c:v>
                </c:pt>
                <c:pt idx="4">
                  <c:v>0.33333333333333331</c:v>
                </c:pt>
                <c:pt idx="5">
                  <c:v>0.85714285714285765</c:v>
                </c:pt>
                <c:pt idx="6">
                  <c:v>1</c:v>
                </c:pt>
                <c:pt idx="7">
                  <c:v>0.79166666666666696</c:v>
                </c:pt>
                <c:pt idx="8">
                  <c:v>0.84615384615385658</c:v>
                </c:pt>
                <c:pt idx="9">
                  <c:v>0.83333333333333304</c:v>
                </c:pt>
                <c:pt idx="10">
                  <c:v>0.66666666666666763</c:v>
                </c:pt>
                <c:pt idx="11">
                  <c:v>0.77777777777778723</c:v>
                </c:pt>
                <c:pt idx="12">
                  <c:v>1</c:v>
                </c:pt>
                <c:pt idx="13">
                  <c:v>1</c:v>
                </c:pt>
                <c:pt idx="14">
                  <c:v>1</c:v>
                </c:pt>
                <c:pt idx="15">
                  <c:v>0.88235294117647056</c:v>
                </c:pt>
                <c:pt idx="16">
                  <c:v>1</c:v>
                </c:pt>
                <c:pt idx="17">
                  <c:v>0.75000000000000833</c:v>
                </c:pt>
                <c:pt idx="18">
                  <c:v>0</c:v>
                </c:pt>
                <c:pt idx="19">
                  <c:v>1</c:v>
                </c:pt>
                <c:pt idx="20">
                  <c:v>0.83333333333333304</c:v>
                </c:pt>
                <c:pt idx="21">
                  <c:v>1</c:v>
                </c:pt>
                <c:pt idx="22">
                  <c:v>0.70000000000000062</c:v>
                </c:pt>
                <c:pt idx="23">
                  <c:v>0.87500000000000833</c:v>
                </c:pt>
                <c:pt idx="24">
                  <c:v>0.89795918367346905</c:v>
                </c:pt>
                <c:pt idx="25">
                  <c:v>1</c:v>
                </c:pt>
                <c:pt idx="26">
                  <c:v>0</c:v>
                </c:pt>
                <c:pt idx="27">
                  <c:v>0.85714285714285765</c:v>
                </c:pt>
                <c:pt idx="28">
                  <c:v>1</c:v>
                </c:pt>
                <c:pt idx="29">
                  <c:v>0.66666666666666763</c:v>
                </c:pt>
                <c:pt idx="30">
                  <c:v>0.60000000000000064</c:v>
                </c:pt>
                <c:pt idx="31">
                  <c:v>0.7692307692307685</c:v>
                </c:pt>
                <c:pt idx="32">
                  <c:v>0.5</c:v>
                </c:pt>
                <c:pt idx="33">
                  <c:v>1</c:v>
                </c:pt>
                <c:pt idx="34">
                  <c:v>1</c:v>
                </c:pt>
                <c:pt idx="35">
                  <c:v>1</c:v>
                </c:pt>
                <c:pt idx="36">
                  <c:v>1</c:v>
                </c:pt>
                <c:pt idx="37">
                  <c:v>0.49275362318840632</c:v>
                </c:pt>
                <c:pt idx="38">
                  <c:v>1</c:v>
                </c:pt>
                <c:pt idx="39">
                  <c:v>1</c:v>
                </c:pt>
                <c:pt idx="40">
                  <c:v>0.4</c:v>
                </c:pt>
                <c:pt idx="41">
                  <c:v>0.8</c:v>
                </c:pt>
                <c:pt idx="42">
                  <c:v>0.60000000000000064</c:v>
                </c:pt>
                <c:pt idx="43">
                  <c:v>1</c:v>
                </c:pt>
                <c:pt idx="44">
                  <c:v>0.57142857142858305</c:v>
                </c:pt>
                <c:pt idx="45">
                  <c:v>1</c:v>
                </c:pt>
                <c:pt idx="46">
                  <c:v>1</c:v>
                </c:pt>
                <c:pt idx="47">
                  <c:v>0.62500000000000833</c:v>
                </c:pt>
                <c:pt idx="48">
                  <c:v>0.42857142857142899</c:v>
                </c:pt>
                <c:pt idx="49">
                  <c:v>1</c:v>
                </c:pt>
                <c:pt idx="50">
                  <c:v>1</c:v>
                </c:pt>
                <c:pt idx="51">
                  <c:v>0.88888888888888962</c:v>
                </c:pt>
                <c:pt idx="52">
                  <c:v>0.57142857142858305</c:v>
                </c:pt>
                <c:pt idx="53">
                  <c:v>0.87500000000000833</c:v>
                </c:pt>
                <c:pt idx="54">
                  <c:v>0.8</c:v>
                </c:pt>
                <c:pt idx="55">
                  <c:v>0.41176470588235914</c:v>
                </c:pt>
                <c:pt idx="56">
                  <c:v>0.55555555555555602</c:v>
                </c:pt>
                <c:pt idx="57">
                  <c:v>1</c:v>
                </c:pt>
                <c:pt idx="58">
                  <c:v>0.87500000000000833</c:v>
                </c:pt>
                <c:pt idx="59">
                  <c:v>0</c:v>
                </c:pt>
                <c:pt idx="60">
                  <c:v>1</c:v>
                </c:pt>
                <c:pt idx="61">
                  <c:v>0.73333333333333361</c:v>
                </c:pt>
                <c:pt idx="62">
                  <c:v>1</c:v>
                </c:pt>
                <c:pt idx="63">
                  <c:v>1</c:v>
                </c:pt>
                <c:pt idx="64">
                  <c:v>0.75000000000000833</c:v>
                </c:pt>
                <c:pt idx="65">
                  <c:v>1</c:v>
                </c:pt>
                <c:pt idx="66">
                  <c:v>0.71428571428571463</c:v>
                </c:pt>
                <c:pt idx="67">
                  <c:v>1</c:v>
                </c:pt>
                <c:pt idx="68">
                  <c:v>0.2</c:v>
                </c:pt>
                <c:pt idx="69">
                  <c:v>0.75000000000000833</c:v>
                </c:pt>
                <c:pt idx="70">
                  <c:v>0.75000000000000833</c:v>
                </c:pt>
                <c:pt idx="71">
                  <c:v>1</c:v>
                </c:pt>
                <c:pt idx="72">
                  <c:v>0.9</c:v>
                </c:pt>
                <c:pt idx="73">
                  <c:v>0.8</c:v>
                </c:pt>
                <c:pt idx="74">
                  <c:v>1</c:v>
                </c:pt>
                <c:pt idx="75">
                  <c:v>0.5</c:v>
                </c:pt>
                <c:pt idx="76">
                  <c:v>1</c:v>
                </c:pt>
                <c:pt idx="77">
                  <c:v>1</c:v>
                </c:pt>
                <c:pt idx="78">
                  <c:v>0.83333333333333304</c:v>
                </c:pt>
                <c:pt idx="79">
                  <c:v>0.9375</c:v>
                </c:pt>
                <c:pt idx="80">
                  <c:v>0.66666666666666763</c:v>
                </c:pt>
                <c:pt idx="81">
                  <c:v>0.63636363636364524</c:v>
                </c:pt>
                <c:pt idx="82">
                  <c:v>0.47761194029850701</c:v>
                </c:pt>
                <c:pt idx="83">
                  <c:v>0.66666666666666763</c:v>
                </c:pt>
                <c:pt idx="84">
                  <c:v>0.47619047619047788</c:v>
                </c:pt>
                <c:pt idx="85">
                  <c:v>0.67441860465116465</c:v>
                </c:pt>
                <c:pt idx="86">
                  <c:v>0.44444444444444431</c:v>
                </c:pt>
                <c:pt idx="87">
                  <c:v>0.6610169491525415</c:v>
                </c:pt>
                <c:pt idx="88">
                  <c:v>0.60937500000000833</c:v>
                </c:pt>
                <c:pt idx="89">
                  <c:v>0.34375</c:v>
                </c:pt>
                <c:pt idx="90">
                  <c:v>0.77272727272728359</c:v>
                </c:pt>
                <c:pt idx="91">
                  <c:v>0.90909090909090851</c:v>
                </c:pt>
                <c:pt idx="92">
                  <c:v>0.69531249999999956</c:v>
                </c:pt>
                <c:pt idx="93">
                  <c:v>0.94444444444444464</c:v>
                </c:pt>
                <c:pt idx="94">
                  <c:v>0.34375</c:v>
                </c:pt>
                <c:pt idx="95">
                  <c:v>0.79310344827586199</c:v>
                </c:pt>
                <c:pt idx="96">
                  <c:v>0.9</c:v>
                </c:pt>
                <c:pt idx="97">
                  <c:v>0.81818181818182723</c:v>
                </c:pt>
                <c:pt idx="98">
                  <c:v>0.57777777777777861</c:v>
                </c:pt>
                <c:pt idx="99">
                  <c:v>0.6216216216216327</c:v>
                </c:pt>
                <c:pt idx="100">
                  <c:v>0.49180327868852508</c:v>
                </c:pt>
                <c:pt idx="101">
                  <c:v>0.64634146341464471</c:v>
                </c:pt>
                <c:pt idx="102">
                  <c:v>0.9375</c:v>
                </c:pt>
                <c:pt idx="103">
                  <c:v>0.84615384615385658</c:v>
                </c:pt>
                <c:pt idx="104">
                  <c:v>0.62962962962964475</c:v>
                </c:pt>
                <c:pt idx="105">
                  <c:v>0.41176470588235914</c:v>
                </c:pt>
                <c:pt idx="106">
                  <c:v>0.75000000000000833</c:v>
                </c:pt>
                <c:pt idx="107">
                  <c:v>0.73333333333333361</c:v>
                </c:pt>
                <c:pt idx="108">
                  <c:v>0.37209302325581828</c:v>
                </c:pt>
                <c:pt idx="109">
                  <c:v>0.73529411764705965</c:v>
                </c:pt>
                <c:pt idx="110">
                  <c:v>0.66071428571428603</c:v>
                </c:pt>
                <c:pt idx="111">
                  <c:v>0.34042553191490155</c:v>
                </c:pt>
                <c:pt idx="112">
                  <c:v>0.83673469387755162</c:v>
                </c:pt>
                <c:pt idx="113">
                  <c:v>0.86666666666666703</c:v>
                </c:pt>
                <c:pt idx="114">
                  <c:v>0.64634146341464471</c:v>
                </c:pt>
                <c:pt idx="115">
                  <c:v>0.57142857142858305</c:v>
                </c:pt>
                <c:pt idx="116">
                  <c:v>0.48484848484849091</c:v>
                </c:pt>
                <c:pt idx="117">
                  <c:v>0.91666666666666696</c:v>
                </c:pt>
              </c:numCache>
            </c:numRef>
          </c:yVal>
        </c:ser>
        <c:ser>
          <c:idx val="1"/>
          <c:order val="1"/>
          <c:tx>
            <c:v>Predation</c:v>
          </c:tx>
          <c:spPr>
            <a:ln w="47625">
              <a:noFill/>
            </a:ln>
            <a:effectLst/>
          </c:spPr>
          <c:marker>
            <c:symbol val="circle"/>
            <c:size val="6"/>
            <c:spPr>
              <a:solidFill>
                <a:srgbClr val="FF0000"/>
              </a:solidFill>
              <a:ln>
                <a:solidFill>
                  <a:srgbClr val="FF0000"/>
                </a:solidFill>
              </a:ln>
              <a:effectLst/>
            </c:spPr>
          </c:marker>
          <c:trendline>
            <c:spPr>
              <a:ln w="76200">
                <a:solidFill>
                  <a:srgbClr val="FF0000"/>
                </a:solidFill>
                <a:prstDash val="sysDash"/>
              </a:ln>
            </c:spPr>
            <c:trendlineType val="linear"/>
          </c:trendline>
          <c:xVal>
            <c:numRef>
              <c:f>'2008 plants'!$K$3:$K$120</c:f>
              <c:numCache>
                <c:formatCode>General</c:formatCode>
                <c:ptCount val="118"/>
                <c:pt idx="0">
                  <c:v>0.13600000000000001</c:v>
                </c:pt>
                <c:pt idx="1">
                  <c:v>5.7000000000000023E-2</c:v>
                </c:pt>
                <c:pt idx="2">
                  <c:v>0.40700000000000008</c:v>
                </c:pt>
                <c:pt idx="3">
                  <c:v>0.39000000000000462</c:v>
                </c:pt>
                <c:pt idx="4">
                  <c:v>0.18900000000000144</c:v>
                </c:pt>
                <c:pt idx="5">
                  <c:v>7.5000000000000011E-2</c:v>
                </c:pt>
                <c:pt idx="6">
                  <c:v>0.27600000000000002</c:v>
                </c:pt>
                <c:pt idx="7">
                  <c:v>0.42700000000000032</c:v>
                </c:pt>
                <c:pt idx="8">
                  <c:v>0.31600000000000417</c:v>
                </c:pt>
                <c:pt idx="9">
                  <c:v>0.115</c:v>
                </c:pt>
                <c:pt idx="10">
                  <c:v>0.18100000000000024</c:v>
                </c:pt>
                <c:pt idx="11">
                  <c:v>0.12000000000000002</c:v>
                </c:pt>
                <c:pt idx="12">
                  <c:v>0.31000000000000238</c:v>
                </c:pt>
                <c:pt idx="13">
                  <c:v>0.23800000000000004</c:v>
                </c:pt>
                <c:pt idx="14">
                  <c:v>4.4000000000000032E-2</c:v>
                </c:pt>
                <c:pt idx="15">
                  <c:v>0.26900000000000002</c:v>
                </c:pt>
                <c:pt idx="16">
                  <c:v>9.0000000000000028E-3</c:v>
                </c:pt>
                <c:pt idx="17">
                  <c:v>4.300000000000001E-2</c:v>
                </c:pt>
                <c:pt idx="18">
                  <c:v>0</c:v>
                </c:pt>
                <c:pt idx="19">
                  <c:v>0.14000000000000001</c:v>
                </c:pt>
                <c:pt idx="20">
                  <c:v>0.24800000000000041</c:v>
                </c:pt>
                <c:pt idx="21">
                  <c:v>4.1000000000000009E-2</c:v>
                </c:pt>
                <c:pt idx="22">
                  <c:v>0.31600000000000417</c:v>
                </c:pt>
                <c:pt idx="23">
                  <c:v>7.2000000000000022E-2</c:v>
                </c:pt>
                <c:pt idx="24">
                  <c:v>0.36700000000000038</c:v>
                </c:pt>
                <c:pt idx="25">
                  <c:v>0.223</c:v>
                </c:pt>
                <c:pt idx="26">
                  <c:v>1.8000000000000023E-2</c:v>
                </c:pt>
                <c:pt idx="27">
                  <c:v>8.6000000000000021E-2</c:v>
                </c:pt>
                <c:pt idx="28">
                  <c:v>0.30200000000000032</c:v>
                </c:pt>
                <c:pt idx="29">
                  <c:v>0.10500000000000002</c:v>
                </c:pt>
                <c:pt idx="30">
                  <c:v>0.59499999999999997</c:v>
                </c:pt>
                <c:pt idx="31">
                  <c:v>4.7000000000000014E-2</c:v>
                </c:pt>
                <c:pt idx="32">
                  <c:v>2.0000000000000052E-3</c:v>
                </c:pt>
                <c:pt idx="33">
                  <c:v>0.28300000000000008</c:v>
                </c:pt>
                <c:pt idx="34">
                  <c:v>0.05</c:v>
                </c:pt>
                <c:pt idx="35">
                  <c:v>4.4000000000000032E-2</c:v>
                </c:pt>
                <c:pt idx="36">
                  <c:v>9.0000000000000028E-3</c:v>
                </c:pt>
                <c:pt idx="37">
                  <c:v>0.25</c:v>
                </c:pt>
                <c:pt idx="38">
                  <c:v>2.8000000000000004E-2</c:v>
                </c:pt>
                <c:pt idx="39">
                  <c:v>0.13200000000000001</c:v>
                </c:pt>
                <c:pt idx="40">
                  <c:v>0.12100000000000002</c:v>
                </c:pt>
                <c:pt idx="41">
                  <c:v>3.9000000000000014E-2</c:v>
                </c:pt>
                <c:pt idx="42">
                  <c:v>5.8000000000000003E-2</c:v>
                </c:pt>
                <c:pt idx="43">
                  <c:v>0.13200000000000001</c:v>
                </c:pt>
                <c:pt idx="44">
                  <c:v>1.6000000000000021E-2</c:v>
                </c:pt>
                <c:pt idx="45">
                  <c:v>5.1000000000000004E-2</c:v>
                </c:pt>
                <c:pt idx="46">
                  <c:v>0.23800000000000004</c:v>
                </c:pt>
                <c:pt idx="47">
                  <c:v>0.19</c:v>
                </c:pt>
                <c:pt idx="48">
                  <c:v>2.2000000000000016E-2</c:v>
                </c:pt>
                <c:pt idx="49">
                  <c:v>3.6000000000000011E-2</c:v>
                </c:pt>
                <c:pt idx="50">
                  <c:v>7.5000000000000011E-2</c:v>
                </c:pt>
                <c:pt idx="51">
                  <c:v>0.16900000000000001</c:v>
                </c:pt>
                <c:pt idx="52">
                  <c:v>0.13100000000000001</c:v>
                </c:pt>
                <c:pt idx="53">
                  <c:v>2.4000000000000011E-2</c:v>
                </c:pt>
                <c:pt idx="54">
                  <c:v>8.0000000000000043E-2</c:v>
                </c:pt>
                <c:pt idx="55">
                  <c:v>0.3300000000000049</c:v>
                </c:pt>
                <c:pt idx="56">
                  <c:v>0.25700000000000001</c:v>
                </c:pt>
                <c:pt idx="57">
                  <c:v>1.7000000000000005E-2</c:v>
                </c:pt>
                <c:pt idx="58">
                  <c:v>4.300000000000001E-2</c:v>
                </c:pt>
                <c:pt idx="59">
                  <c:v>5.0000000000000114E-3</c:v>
                </c:pt>
                <c:pt idx="60">
                  <c:v>3.4000000000000002E-2</c:v>
                </c:pt>
                <c:pt idx="61">
                  <c:v>0.18900000000000144</c:v>
                </c:pt>
                <c:pt idx="62">
                  <c:v>5.8000000000000003E-2</c:v>
                </c:pt>
                <c:pt idx="63">
                  <c:v>0.24600000000000041</c:v>
                </c:pt>
                <c:pt idx="64">
                  <c:v>1.3000000000000041E-2</c:v>
                </c:pt>
                <c:pt idx="65">
                  <c:v>7.5000000000000011E-2</c:v>
                </c:pt>
                <c:pt idx="66">
                  <c:v>4.1000000000000009E-2</c:v>
                </c:pt>
                <c:pt idx="67">
                  <c:v>8.2000000000000017E-2</c:v>
                </c:pt>
                <c:pt idx="68">
                  <c:v>6.7000000000000004E-2</c:v>
                </c:pt>
                <c:pt idx="69">
                  <c:v>0.20100000000000001</c:v>
                </c:pt>
                <c:pt idx="70">
                  <c:v>3.8000000000000006E-2</c:v>
                </c:pt>
                <c:pt idx="71">
                  <c:v>3.2000000000000042E-2</c:v>
                </c:pt>
                <c:pt idx="72">
                  <c:v>2.9000000000000012E-2</c:v>
                </c:pt>
                <c:pt idx="73">
                  <c:v>3.1000000000000052E-2</c:v>
                </c:pt>
                <c:pt idx="74">
                  <c:v>1.8000000000000023E-2</c:v>
                </c:pt>
                <c:pt idx="75">
                  <c:v>0</c:v>
                </c:pt>
                <c:pt idx="76">
                  <c:v>5.6000000000000001E-2</c:v>
                </c:pt>
                <c:pt idx="77">
                  <c:v>0.29000000000000031</c:v>
                </c:pt>
                <c:pt idx="78">
                  <c:v>0.74600000000000821</c:v>
                </c:pt>
                <c:pt idx="79">
                  <c:v>5.3000000000000012E-2</c:v>
                </c:pt>
                <c:pt idx="80">
                  <c:v>0.192</c:v>
                </c:pt>
                <c:pt idx="81">
                  <c:v>0.35000000000000031</c:v>
                </c:pt>
                <c:pt idx="82">
                  <c:v>0.27300000000000002</c:v>
                </c:pt>
                <c:pt idx="83">
                  <c:v>0.23700000000000004</c:v>
                </c:pt>
                <c:pt idx="84">
                  <c:v>5.7000000000000023E-2</c:v>
                </c:pt>
                <c:pt idx="85">
                  <c:v>0.36300000000000032</c:v>
                </c:pt>
                <c:pt idx="86">
                  <c:v>5.9000000000000434E-2</c:v>
                </c:pt>
                <c:pt idx="87">
                  <c:v>4.6000000000000013E-2</c:v>
                </c:pt>
                <c:pt idx="88">
                  <c:v>0.112</c:v>
                </c:pt>
                <c:pt idx="89">
                  <c:v>5.4000000000000034E-2</c:v>
                </c:pt>
                <c:pt idx="90">
                  <c:v>0.36700000000000038</c:v>
                </c:pt>
                <c:pt idx="91">
                  <c:v>6.9000000000000034E-2</c:v>
                </c:pt>
                <c:pt idx="92">
                  <c:v>7.3000000000000009E-2</c:v>
                </c:pt>
                <c:pt idx="93">
                  <c:v>0.26400000000000001</c:v>
                </c:pt>
                <c:pt idx="94">
                  <c:v>4.6000000000000013E-2</c:v>
                </c:pt>
                <c:pt idx="95">
                  <c:v>0.15700000000000044</c:v>
                </c:pt>
                <c:pt idx="96">
                  <c:v>0.36900000000000038</c:v>
                </c:pt>
                <c:pt idx="97">
                  <c:v>2.1000000000000012E-2</c:v>
                </c:pt>
                <c:pt idx="98">
                  <c:v>6.0000000000000032E-2</c:v>
                </c:pt>
                <c:pt idx="99">
                  <c:v>0.36000000000000032</c:v>
                </c:pt>
                <c:pt idx="100">
                  <c:v>1.3000000000000041E-2</c:v>
                </c:pt>
                <c:pt idx="101">
                  <c:v>0.26400000000000001</c:v>
                </c:pt>
                <c:pt idx="102">
                  <c:v>1.8000000000000023E-2</c:v>
                </c:pt>
                <c:pt idx="103">
                  <c:v>0.28800000000000031</c:v>
                </c:pt>
                <c:pt idx="104">
                  <c:v>7.2000000000000022E-2</c:v>
                </c:pt>
                <c:pt idx="105">
                  <c:v>0.34300000000000008</c:v>
                </c:pt>
                <c:pt idx="106">
                  <c:v>0.126</c:v>
                </c:pt>
                <c:pt idx="107">
                  <c:v>0.62300000000000821</c:v>
                </c:pt>
                <c:pt idx="108">
                  <c:v>0.31800000000000439</c:v>
                </c:pt>
                <c:pt idx="109">
                  <c:v>0.38700000000000462</c:v>
                </c:pt>
                <c:pt idx="110">
                  <c:v>3.7000000000000012E-2</c:v>
                </c:pt>
                <c:pt idx="111">
                  <c:v>3.9000000000000014E-2</c:v>
                </c:pt>
                <c:pt idx="112">
                  <c:v>3.4000000000000002E-2</c:v>
                </c:pt>
                <c:pt idx="113">
                  <c:v>2.9000000000000012E-2</c:v>
                </c:pt>
                <c:pt idx="114">
                  <c:v>0.48400000000000032</c:v>
                </c:pt>
                <c:pt idx="115">
                  <c:v>8.7000000000000022E-2</c:v>
                </c:pt>
                <c:pt idx="116">
                  <c:v>0.18000000000000024</c:v>
                </c:pt>
                <c:pt idx="117">
                  <c:v>0.56100000000000005</c:v>
                </c:pt>
              </c:numCache>
            </c:numRef>
          </c:xVal>
          <c:yVal>
            <c:numRef>
              <c:f>'2008 plants'!$U$3:$U$120</c:f>
              <c:numCache>
                <c:formatCode>0.00</c:formatCode>
                <c:ptCount val="118"/>
                <c:pt idx="0">
                  <c:v>0</c:v>
                </c:pt>
                <c:pt idx="1">
                  <c:v>0</c:v>
                </c:pt>
                <c:pt idx="2">
                  <c:v>0.84615384615385658</c:v>
                </c:pt>
                <c:pt idx="3">
                  <c:v>0.21621621621621848</c:v>
                </c:pt>
                <c:pt idx="4">
                  <c:v>0.66666666666666763</c:v>
                </c:pt>
                <c:pt idx="5">
                  <c:v>0</c:v>
                </c:pt>
                <c:pt idx="6">
                  <c:v>0</c:v>
                </c:pt>
                <c:pt idx="7">
                  <c:v>0.66666666666666763</c:v>
                </c:pt>
                <c:pt idx="8">
                  <c:v>0.15384615384615746</c:v>
                </c:pt>
                <c:pt idx="9">
                  <c:v>0</c:v>
                </c:pt>
                <c:pt idx="10">
                  <c:v>0</c:v>
                </c:pt>
                <c:pt idx="11">
                  <c:v>1</c:v>
                </c:pt>
                <c:pt idx="12">
                  <c:v>0.2</c:v>
                </c:pt>
                <c:pt idx="13">
                  <c:v>1</c:v>
                </c:pt>
                <c:pt idx="14">
                  <c:v>0</c:v>
                </c:pt>
                <c:pt idx="15">
                  <c:v>0.17647058823529421</c:v>
                </c:pt>
                <c:pt idx="16">
                  <c:v>0</c:v>
                </c:pt>
                <c:pt idx="17">
                  <c:v>0.125</c:v>
                </c:pt>
                <c:pt idx="18">
                  <c:v>1</c:v>
                </c:pt>
                <c:pt idx="19">
                  <c:v>0</c:v>
                </c:pt>
                <c:pt idx="20">
                  <c:v>0.33333333333333331</c:v>
                </c:pt>
                <c:pt idx="21">
                  <c:v>0</c:v>
                </c:pt>
                <c:pt idx="22">
                  <c:v>0.35000000000000031</c:v>
                </c:pt>
                <c:pt idx="23">
                  <c:v>0.5625</c:v>
                </c:pt>
                <c:pt idx="24">
                  <c:v>0.14285714285714599</c:v>
                </c:pt>
                <c:pt idx="25">
                  <c:v>0.4</c:v>
                </c:pt>
                <c:pt idx="26">
                  <c:v>0</c:v>
                </c:pt>
                <c:pt idx="27">
                  <c:v>0</c:v>
                </c:pt>
                <c:pt idx="28">
                  <c:v>0.5</c:v>
                </c:pt>
                <c:pt idx="29">
                  <c:v>0</c:v>
                </c:pt>
                <c:pt idx="30">
                  <c:v>0.86666666666666703</c:v>
                </c:pt>
                <c:pt idx="31">
                  <c:v>0.15384615384615746</c:v>
                </c:pt>
                <c:pt idx="32">
                  <c:v>0</c:v>
                </c:pt>
                <c:pt idx="33">
                  <c:v>0</c:v>
                </c:pt>
                <c:pt idx="34">
                  <c:v>0.83333333333333304</c:v>
                </c:pt>
                <c:pt idx="35">
                  <c:v>1</c:v>
                </c:pt>
                <c:pt idx="36">
                  <c:v>0</c:v>
                </c:pt>
                <c:pt idx="37">
                  <c:v>0.73913043478260898</c:v>
                </c:pt>
                <c:pt idx="38">
                  <c:v>0</c:v>
                </c:pt>
                <c:pt idx="39">
                  <c:v>0</c:v>
                </c:pt>
                <c:pt idx="40">
                  <c:v>0.4</c:v>
                </c:pt>
                <c:pt idx="41">
                  <c:v>0.30000000000000032</c:v>
                </c:pt>
                <c:pt idx="42">
                  <c:v>0.8</c:v>
                </c:pt>
                <c:pt idx="43">
                  <c:v>1</c:v>
                </c:pt>
                <c:pt idx="44">
                  <c:v>0.14285714285714599</c:v>
                </c:pt>
                <c:pt idx="45">
                  <c:v>1</c:v>
                </c:pt>
                <c:pt idx="46">
                  <c:v>0</c:v>
                </c:pt>
                <c:pt idx="47">
                  <c:v>0.62500000000000833</c:v>
                </c:pt>
                <c:pt idx="48">
                  <c:v>0.57142857142858305</c:v>
                </c:pt>
                <c:pt idx="49">
                  <c:v>0</c:v>
                </c:pt>
                <c:pt idx="50">
                  <c:v>0</c:v>
                </c:pt>
                <c:pt idx="51">
                  <c:v>5.5555555555555455E-2</c:v>
                </c:pt>
                <c:pt idx="52">
                  <c:v>0</c:v>
                </c:pt>
                <c:pt idx="53">
                  <c:v>0</c:v>
                </c:pt>
                <c:pt idx="54">
                  <c:v>0</c:v>
                </c:pt>
                <c:pt idx="55">
                  <c:v>0.39705882352942129</c:v>
                </c:pt>
                <c:pt idx="56">
                  <c:v>0.66666666666666763</c:v>
                </c:pt>
                <c:pt idx="57">
                  <c:v>0</c:v>
                </c:pt>
                <c:pt idx="58">
                  <c:v>0</c:v>
                </c:pt>
                <c:pt idx="59">
                  <c:v>1</c:v>
                </c:pt>
                <c:pt idx="60">
                  <c:v>0</c:v>
                </c:pt>
                <c:pt idx="61">
                  <c:v>0.5</c:v>
                </c:pt>
                <c:pt idx="62">
                  <c:v>0</c:v>
                </c:pt>
                <c:pt idx="63">
                  <c:v>0</c:v>
                </c:pt>
                <c:pt idx="64">
                  <c:v>0.25</c:v>
                </c:pt>
                <c:pt idx="65">
                  <c:v>0</c:v>
                </c:pt>
                <c:pt idx="66">
                  <c:v>0.57142857142858305</c:v>
                </c:pt>
                <c:pt idx="67">
                  <c:v>0</c:v>
                </c:pt>
                <c:pt idx="68">
                  <c:v>0.4</c:v>
                </c:pt>
                <c:pt idx="69">
                  <c:v>0.25</c:v>
                </c:pt>
                <c:pt idx="70">
                  <c:v>0</c:v>
                </c:pt>
                <c:pt idx="71">
                  <c:v>0</c:v>
                </c:pt>
                <c:pt idx="72">
                  <c:v>0</c:v>
                </c:pt>
                <c:pt idx="73">
                  <c:v>0.2</c:v>
                </c:pt>
                <c:pt idx="74">
                  <c:v>0</c:v>
                </c:pt>
                <c:pt idx="75">
                  <c:v>0.5</c:v>
                </c:pt>
                <c:pt idx="76">
                  <c:v>0.2</c:v>
                </c:pt>
                <c:pt idx="77">
                  <c:v>1</c:v>
                </c:pt>
                <c:pt idx="78">
                  <c:v>0.5</c:v>
                </c:pt>
                <c:pt idx="79">
                  <c:v>0.18750000000000044</c:v>
                </c:pt>
                <c:pt idx="80">
                  <c:v>0.28571428571429214</c:v>
                </c:pt>
                <c:pt idx="81">
                  <c:v>0.63636363636364524</c:v>
                </c:pt>
                <c:pt idx="82">
                  <c:v>0.61194029850747433</c:v>
                </c:pt>
                <c:pt idx="83">
                  <c:v>0.40740740740740738</c:v>
                </c:pt>
                <c:pt idx="84">
                  <c:v>0.71428571428571463</c:v>
                </c:pt>
                <c:pt idx="85">
                  <c:v>0.58139534883719957</c:v>
                </c:pt>
                <c:pt idx="86">
                  <c:v>0.61111111111111105</c:v>
                </c:pt>
                <c:pt idx="87">
                  <c:v>0.42372881355932684</c:v>
                </c:pt>
                <c:pt idx="88">
                  <c:v>0.39062500000000411</c:v>
                </c:pt>
                <c:pt idx="89">
                  <c:v>0.65625000000000833</c:v>
                </c:pt>
                <c:pt idx="90">
                  <c:v>6.8181818181818177E-2</c:v>
                </c:pt>
                <c:pt idx="91">
                  <c:v>4.5454545454545407E-2</c:v>
                </c:pt>
                <c:pt idx="92">
                  <c:v>0.25781250000000411</c:v>
                </c:pt>
                <c:pt idx="93">
                  <c:v>0.22222222222222204</c:v>
                </c:pt>
                <c:pt idx="94">
                  <c:v>0.78125</c:v>
                </c:pt>
                <c:pt idx="95">
                  <c:v>0.24137931034482801</c:v>
                </c:pt>
                <c:pt idx="96">
                  <c:v>0.60000000000000064</c:v>
                </c:pt>
                <c:pt idx="97">
                  <c:v>0.22727272727272688</c:v>
                </c:pt>
                <c:pt idx="98">
                  <c:v>0.155555555555556</c:v>
                </c:pt>
                <c:pt idx="99">
                  <c:v>0.75675675675675702</c:v>
                </c:pt>
                <c:pt idx="100">
                  <c:v>0.73770491803279759</c:v>
                </c:pt>
                <c:pt idx="101">
                  <c:v>0.51219512195121075</c:v>
                </c:pt>
                <c:pt idx="102">
                  <c:v>0.125</c:v>
                </c:pt>
                <c:pt idx="103">
                  <c:v>0.61538461538461564</c:v>
                </c:pt>
                <c:pt idx="104">
                  <c:v>0.592592592592593</c:v>
                </c:pt>
                <c:pt idx="105">
                  <c:v>0.64705882352943034</c:v>
                </c:pt>
                <c:pt idx="106">
                  <c:v>0</c:v>
                </c:pt>
                <c:pt idx="107">
                  <c:v>0.60000000000000064</c:v>
                </c:pt>
                <c:pt idx="108">
                  <c:v>0.62790697674419671</c:v>
                </c:pt>
                <c:pt idx="109">
                  <c:v>0.69117647058823561</c:v>
                </c:pt>
                <c:pt idx="110">
                  <c:v>0.64285714285714302</c:v>
                </c:pt>
                <c:pt idx="111">
                  <c:v>8.5106382978723707E-2</c:v>
                </c:pt>
                <c:pt idx="112">
                  <c:v>0.122448979591837</c:v>
                </c:pt>
                <c:pt idx="113">
                  <c:v>0.66666666666666763</c:v>
                </c:pt>
                <c:pt idx="114">
                  <c:v>0.79268292682926556</c:v>
                </c:pt>
                <c:pt idx="115">
                  <c:v>0.47619047619047788</c:v>
                </c:pt>
                <c:pt idx="116">
                  <c:v>0</c:v>
                </c:pt>
                <c:pt idx="117">
                  <c:v>8.3333333333333343E-2</c:v>
                </c:pt>
              </c:numCache>
            </c:numRef>
          </c:yVal>
        </c:ser>
        <c:axId val="78760576"/>
        <c:axId val="78914688"/>
      </c:scatterChart>
      <c:valAx>
        <c:axId val="78760576"/>
        <c:scaling>
          <c:orientation val="minMax"/>
          <c:max val="1.5"/>
          <c:min val="0"/>
        </c:scaling>
        <c:axPos val="b"/>
        <c:numFmt formatCode="#,##0.0" sourceLinked="0"/>
        <c:majorTickMark val="in"/>
        <c:minorTickMark val="in"/>
        <c:tickLblPos val="nextTo"/>
        <c:crossAx val="78914688"/>
        <c:crosses val="autoZero"/>
        <c:crossBetween val="midCat"/>
        <c:majorUnit val="0.2"/>
      </c:valAx>
      <c:valAx>
        <c:axId val="78914688"/>
        <c:scaling>
          <c:orientation val="minMax"/>
          <c:max val="1"/>
        </c:scaling>
        <c:axPos val="l"/>
        <c:title>
          <c:tx>
            <c:rich>
              <a:bodyPr rot="-5400000" vert="horz"/>
              <a:lstStyle/>
              <a:p>
                <a:pPr>
                  <a:defRPr sz="2400"/>
                </a:pPr>
                <a:r>
                  <a:rPr lang="en-US" sz="2400"/>
                  <a:t>Proportion of flowers</a:t>
                </a:r>
              </a:p>
            </c:rich>
          </c:tx>
          <c:layout>
            <c:manualLayout>
              <c:xMode val="edge"/>
              <c:yMode val="edge"/>
              <c:x val="0"/>
              <c:y val="0.11992200685864712"/>
            </c:manualLayout>
          </c:layout>
        </c:title>
        <c:numFmt formatCode="0.0" sourceLinked="0"/>
        <c:majorTickMark val="in"/>
        <c:minorTickMark val="in"/>
        <c:tickLblPos val="nextTo"/>
        <c:crossAx val="78760576"/>
        <c:crosses val="autoZero"/>
        <c:crossBetween val="midCat"/>
        <c:majorUnit val="0.1"/>
      </c:valAx>
    </c:plotArea>
    <c:plotVisOnly val="1"/>
    <c:dispBlanksAs val="gap"/>
  </c:chart>
  <c:txPr>
    <a:bodyPr/>
    <a:lstStyle/>
    <a:p>
      <a:pPr>
        <a:defRPr sz="1600">
          <a:latin typeface="Calibri"/>
          <a:cs typeface="Calibri"/>
        </a:defRPr>
      </a:pPr>
      <a:endParaRPr lang="en-US"/>
    </a:p>
  </c:txPr>
  <c:externalData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scatterChart>
        <c:scatterStyle val="lineMarker"/>
        <c:ser>
          <c:idx val="0"/>
          <c:order val="0"/>
          <c:tx>
            <c:v>Initiated fruit set</c:v>
          </c:tx>
          <c:spPr>
            <a:ln w="47625">
              <a:noFill/>
            </a:ln>
            <a:effectLst/>
          </c:spPr>
          <c:marker>
            <c:symbol val="circle"/>
            <c:size val="6"/>
            <c:spPr>
              <a:solidFill>
                <a:srgbClr val="3366FF"/>
              </a:solidFill>
              <a:ln>
                <a:solidFill>
                  <a:srgbClr val="3366FF"/>
                </a:solidFill>
              </a:ln>
              <a:effectLst/>
            </c:spPr>
          </c:marker>
          <c:trendline>
            <c:spPr>
              <a:ln w="76200">
                <a:solidFill>
                  <a:srgbClr val="3366FF"/>
                </a:solidFill>
                <a:prstDash val="solid"/>
              </a:ln>
            </c:spPr>
            <c:trendlineType val="linear"/>
          </c:trendline>
          <c:xVal>
            <c:numRef>
              <c:f>'2009 plants'!$M$6:$M$101</c:f>
              <c:numCache>
                <c:formatCode>General</c:formatCode>
                <c:ptCount val="96"/>
                <c:pt idx="0">
                  <c:v>0.50700000000000001</c:v>
                </c:pt>
                <c:pt idx="1">
                  <c:v>0.25600000000000001</c:v>
                </c:pt>
                <c:pt idx="2">
                  <c:v>0.17100000000000001</c:v>
                </c:pt>
                <c:pt idx="3">
                  <c:v>0.12300000000000012</c:v>
                </c:pt>
                <c:pt idx="4">
                  <c:v>0.22900000000000001</c:v>
                </c:pt>
                <c:pt idx="5">
                  <c:v>0.90700000000000003</c:v>
                </c:pt>
                <c:pt idx="6">
                  <c:v>0.27500000000000002</c:v>
                </c:pt>
                <c:pt idx="7">
                  <c:v>0.112</c:v>
                </c:pt>
                <c:pt idx="8">
                  <c:v>0.61400000000000265</c:v>
                </c:pt>
                <c:pt idx="9">
                  <c:v>0.91900000000000004</c:v>
                </c:pt>
                <c:pt idx="10">
                  <c:v>8.2000000000000017E-2</c:v>
                </c:pt>
                <c:pt idx="11">
                  <c:v>0.36500000000000032</c:v>
                </c:pt>
                <c:pt idx="12">
                  <c:v>0.20700000000000021</c:v>
                </c:pt>
                <c:pt idx="13">
                  <c:v>0.2</c:v>
                </c:pt>
                <c:pt idx="14">
                  <c:v>0.66500000000001025</c:v>
                </c:pt>
                <c:pt idx="15">
                  <c:v>1.1910000000000001</c:v>
                </c:pt>
                <c:pt idx="16">
                  <c:v>0.10400000000000002</c:v>
                </c:pt>
                <c:pt idx="17">
                  <c:v>0.91900000000000004</c:v>
                </c:pt>
                <c:pt idx="18">
                  <c:v>0.90300000000000002</c:v>
                </c:pt>
                <c:pt idx="19">
                  <c:v>0.127</c:v>
                </c:pt>
                <c:pt idx="20">
                  <c:v>0.25600000000000001</c:v>
                </c:pt>
                <c:pt idx="21">
                  <c:v>6.6000000000000003E-2</c:v>
                </c:pt>
                <c:pt idx="22">
                  <c:v>0.20500000000000004</c:v>
                </c:pt>
                <c:pt idx="23">
                  <c:v>0.10100000000000002</c:v>
                </c:pt>
                <c:pt idx="24">
                  <c:v>0.112</c:v>
                </c:pt>
                <c:pt idx="25">
                  <c:v>0</c:v>
                </c:pt>
                <c:pt idx="26">
                  <c:v>1.0940000000000001</c:v>
                </c:pt>
                <c:pt idx="27">
                  <c:v>1.4019999999999664</c:v>
                </c:pt>
                <c:pt idx="28">
                  <c:v>0.79300000000000004</c:v>
                </c:pt>
                <c:pt idx="29">
                  <c:v>0.23800000000000004</c:v>
                </c:pt>
                <c:pt idx="30">
                  <c:v>0.26600000000000001</c:v>
                </c:pt>
                <c:pt idx="31">
                  <c:v>0.16300000000000001</c:v>
                </c:pt>
                <c:pt idx="32">
                  <c:v>0.50700000000000001</c:v>
                </c:pt>
                <c:pt idx="33">
                  <c:v>0.50700000000000001</c:v>
                </c:pt>
                <c:pt idx="34">
                  <c:v>0.19600000000000001</c:v>
                </c:pt>
                <c:pt idx="35">
                  <c:v>0.2</c:v>
                </c:pt>
                <c:pt idx="36">
                  <c:v>0.1</c:v>
                </c:pt>
                <c:pt idx="37">
                  <c:v>0.15400000000000041</c:v>
                </c:pt>
                <c:pt idx="38">
                  <c:v>0.16400000000000001</c:v>
                </c:pt>
                <c:pt idx="39">
                  <c:v>0.12000000000000002</c:v>
                </c:pt>
                <c:pt idx="40">
                  <c:v>8.2000000000000017E-2</c:v>
                </c:pt>
                <c:pt idx="41">
                  <c:v>1.131</c:v>
                </c:pt>
                <c:pt idx="42">
                  <c:v>0.16300000000000001</c:v>
                </c:pt>
                <c:pt idx="43">
                  <c:v>0.17100000000000001</c:v>
                </c:pt>
                <c:pt idx="44">
                  <c:v>0.16300000000000001</c:v>
                </c:pt>
                <c:pt idx="45">
                  <c:v>0.37900000000000411</c:v>
                </c:pt>
                <c:pt idx="46">
                  <c:v>1.1000000000000103E-2</c:v>
                </c:pt>
                <c:pt idx="47">
                  <c:v>0.11900000000000002</c:v>
                </c:pt>
                <c:pt idx="48">
                  <c:v>9.2000000000000026E-2</c:v>
                </c:pt>
                <c:pt idx="49">
                  <c:v>8.2000000000000017E-2</c:v>
                </c:pt>
                <c:pt idx="50">
                  <c:v>0.55400000000000005</c:v>
                </c:pt>
                <c:pt idx="51">
                  <c:v>0.70700000000000063</c:v>
                </c:pt>
                <c:pt idx="52">
                  <c:v>0.90700000000000003</c:v>
                </c:pt>
                <c:pt idx="53">
                  <c:v>1.0940000000000001</c:v>
                </c:pt>
                <c:pt idx="54">
                  <c:v>8.2000000000000017E-2</c:v>
                </c:pt>
                <c:pt idx="55">
                  <c:v>0.377000000000004</c:v>
                </c:pt>
                <c:pt idx="56">
                  <c:v>0.16800000000000001</c:v>
                </c:pt>
                <c:pt idx="57">
                  <c:v>7.6000000000000012E-2</c:v>
                </c:pt>
                <c:pt idx="58">
                  <c:v>0.87600000000000822</c:v>
                </c:pt>
                <c:pt idx="59">
                  <c:v>0.10200000000000002</c:v>
                </c:pt>
                <c:pt idx="60">
                  <c:v>8.3000000000000046E-2</c:v>
                </c:pt>
                <c:pt idx="61">
                  <c:v>9.1000000000000025E-2</c:v>
                </c:pt>
                <c:pt idx="62">
                  <c:v>0.22800000000000001</c:v>
                </c:pt>
                <c:pt idx="63">
                  <c:v>9.8000000000000226E-2</c:v>
                </c:pt>
                <c:pt idx="64">
                  <c:v>8.3000000000000046E-2</c:v>
                </c:pt>
                <c:pt idx="65">
                  <c:v>0.18400000000000041</c:v>
                </c:pt>
                <c:pt idx="66">
                  <c:v>6.6000000000000003E-2</c:v>
                </c:pt>
                <c:pt idx="67">
                  <c:v>2.0000000000000052E-3</c:v>
                </c:pt>
                <c:pt idx="68">
                  <c:v>0</c:v>
                </c:pt>
                <c:pt idx="69">
                  <c:v>0.39500000000000512</c:v>
                </c:pt>
                <c:pt idx="70">
                  <c:v>9.9000000000000046E-2</c:v>
                </c:pt>
                <c:pt idx="71">
                  <c:v>0.18000000000000024</c:v>
                </c:pt>
                <c:pt idx="72">
                  <c:v>0.66100000000001025</c:v>
                </c:pt>
                <c:pt idx="73">
                  <c:v>8.0000000000000043E-2</c:v>
                </c:pt>
                <c:pt idx="74">
                  <c:v>0.2</c:v>
                </c:pt>
                <c:pt idx="75">
                  <c:v>0.59099999999999997</c:v>
                </c:pt>
                <c:pt idx="76">
                  <c:v>3.7000000000000012E-2</c:v>
                </c:pt>
                <c:pt idx="77">
                  <c:v>0.15700000000000044</c:v>
                </c:pt>
                <c:pt idx="78">
                  <c:v>0.128</c:v>
                </c:pt>
                <c:pt idx="79">
                  <c:v>0.16300000000000001</c:v>
                </c:pt>
                <c:pt idx="80">
                  <c:v>0.17800000000000021</c:v>
                </c:pt>
                <c:pt idx="81">
                  <c:v>0.27300000000000002</c:v>
                </c:pt>
                <c:pt idx="82">
                  <c:v>0.97200000000000064</c:v>
                </c:pt>
                <c:pt idx="83">
                  <c:v>5.0000000000000114E-3</c:v>
                </c:pt>
                <c:pt idx="84">
                  <c:v>0</c:v>
                </c:pt>
                <c:pt idx="85">
                  <c:v>0.22500000000000001</c:v>
                </c:pt>
                <c:pt idx="86">
                  <c:v>0.76800000000000901</c:v>
                </c:pt>
                <c:pt idx="87">
                  <c:v>3.6000000000000011E-2</c:v>
                </c:pt>
                <c:pt idx="88">
                  <c:v>0</c:v>
                </c:pt>
                <c:pt idx="89">
                  <c:v>6.0000000000000032E-2</c:v>
                </c:pt>
                <c:pt idx="90">
                  <c:v>7.7000000000000013E-2</c:v>
                </c:pt>
                <c:pt idx="91">
                  <c:v>0.37100000000000088</c:v>
                </c:pt>
                <c:pt idx="92">
                  <c:v>0.15600000000000044</c:v>
                </c:pt>
                <c:pt idx="93">
                  <c:v>0.92900000000000005</c:v>
                </c:pt>
                <c:pt idx="94">
                  <c:v>0.10900000000000012</c:v>
                </c:pt>
                <c:pt idx="95">
                  <c:v>0.11900000000000002</c:v>
                </c:pt>
              </c:numCache>
            </c:numRef>
          </c:xVal>
          <c:yVal>
            <c:numRef>
              <c:f>'2009 plants'!$U$6:$U$101</c:f>
              <c:numCache>
                <c:formatCode>0.00</c:formatCode>
                <c:ptCount val="96"/>
                <c:pt idx="0">
                  <c:v>1</c:v>
                </c:pt>
                <c:pt idx="1">
                  <c:v>0.8</c:v>
                </c:pt>
                <c:pt idx="2">
                  <c:v>0.7500000000000081</c:v>
                </c:pt>
                <c:pt idx="3">
                  <c:v>1</c:v>
                </c:pt>
                <c:pt idx="4">
                  <c:v>1</c:v>
                </c:pt>
                <c:pt idx="5">
                  <c:v>0</c:v>
                </c:pt>
                <c:pt idx="6">
                  <c:v>1</c:v>
                </c:pt>
                <c:pt idx="7">
                  <c:v>0.777777777777787</c:v>
                </c:pt>
                <c:pt idx="8">
                  <c:v>0.58333333333333259</c:v>
                </c:pt>
                <c:pt idx="9">
                  <c:v>1</c:v>
                </c:pt>
                <c:pt idx="10">
                  <c:v>1</c:v>
                </c:pt>
                <c:pt idx="11">
                  <c:v>0.66666666666666763</c:v>
                </c:pt>
                <c:pt idx="12">
                  <c:v>0.5</c:v>
                </c:pt>
                <c:pt idx="13">
                  <c:v>1</c:v>
                </c:pt>
                <c:pt idx="14">
                  <c:v>0.45</c:v>
                </c:pt>
                <c:pt idx="15">
                  <c:v>0.9</c:v>
                </c:pt>
                <c:pt idx="16">
                  <c:v>0.83333333333333304</c:v>
                </c:pt>
                <c:pt idx="17">
                  <c:v>1</c:v>
                </c:pt>
                <c:pt idx="18">
                  <c:v>0.777777777777787</c:v>
                </c:pt>
                <c:pt idx="19">
                  <c:v>0.8</c:v>
                </c:pt>
                <c:pt idx="20">
                  <c:v>1</c:v>
                </c:pt>
                <c:pt idx="21">
                  <c:v>0.78260869565218483</c:v>
                </c:pt>
                <c:pt idx="22">
                  <c:v>1</c:v>
                </c:pt>
                <c:pt idx="23">
                  <c:v>0.9</c:v>
                </c:pt>
                <c:pt idx="24">
                  <c:v>0.90909090909090851</c:v>
                </c:pt>
                <c:pt idx="25">
                  <c:v>0</c:v>
                </c:pt>
                <c:pt idx="26">
                  <c:v>1</c:v>
                </c:pt>
                <c:pt idx="27">
                  <c:v>1</c:v>
                </c:pt>
                <c:pt idx="28">
                  <c:v>1</c:v>
                </c:pt>
                <c:pt idx="29">
                  <c:v>1</c:v>
                </c:pt>
                <c:pt idx="30">
                  <c:v>1</c:v>
                </c:pt>
                <c:pt idx="31">
                  <c:v>1</c:v>
                </c:pt>
                <c:pt idx="32">
                  <c:v>1</c:v>
                </c:pt>
                <c:pt idx="33">
                  <c:v>1</c:v>
                </c:pt>
                <c:pt idx="34">
                  <c:v>1</c:v>
                </c:pt>
                <c:pt idx="35">
                  <c:v>1</c:v>
                </c:pt>
                <c:pt idx="36">
                  <c:v>1</c:v>
                </c:pt>
                <c:pt idx="37">
                  <c:v>1</c:v>
                </c:pt>
                <c:pt idx="38">
                  <c:v>1</c:v>
                </c:pt>
                <c:pt idx="39">
                  <c:v>0.7380952380952478</c:v>
                </c:pt>
                <c:pt idx="40">
                  <c:v>0.88888888888888962</c:v>
                </c:pt>
                <c:pt idx="41">
                  <c:v>1</c:v>
                </c:pt>
                <c:pt idx="42">
                  <c:v>1</c:v>
                </c:pt>
                <c:pt idx="43">
                  <c:v>0.60000000000000064</c:v>
                </c:pt>
                <c:pt idx="44">
                  <c:v>1</c:v>
                </c:pt>
                <c:pt idx="45">
                  <c:v>0.4</c:v>
                </c:pt>
                <c:pt idx="46">
                  <c:v>1</c:v>
                </c:pt>
                <c:pt idx="47">
                  <c:v>0</c:v>
                </c:pt>
                <c:pt idx="48">
                  <c:v>1</c:v>
                </c:pt>
                <c:pt idx="49">
                  <c:v>0.83333333333333304</c:v>
                </c:pt>
                <c:pt idx="50">
                  <c:v>1</c:v>
                </c:pt>
                <c:pt idx="51">
                  <c:v>0.5</c:v>
                </c:pt>
                <c:pt idx="52">
                  <c:v>0</c:v>
                </c:pt>
                <c:pt idx="53">
                  <c:v>1</c:v>
                </c:pt>
                <c:pt idx="54">
                  <c:v>0</c:v>
                </c:pt>
                <c:pt idx="55">
                  <c:v>0.52173913043479325</c:v>
                </c:pt>
                <c:pt idx="56">
                  <c:v>0.9</c:v>
                </c:pt>
                <c:pt idx="57">
                  <c:v>0.66666666666666763</c:v>
                </c:pt>
                <c:pt idx="58">
                  <c:v>0.76470588235295001</c:v>
                </c:pt>
                <c:pt idx="59">
                  <c:v>0.35294117647058793</c:v>
                </c:pt>
                <c:pt idx="60">
                  <c:v>0.47222222222222232</c:v>
                </c:pt>
                <c:pt idx="61">
                  <c:v>0.818181818181827</c:v>
                </c:pt>
                <c:pt idx="62">
                  <c:v>0.37272727272727812</c:v>
                </c:pt>
                <c:pt idx="63">
                  <c:v>0.44444444444444431</c:v>
                </c:pt>
                <c:pt idx="64">
                  <c:v>0.33333333333333331</c:v>
                </c:pt>
                <c:pt idx="65">
                  <c:v>0.5</c:v>
                </c:pt>
                <c:pt idx="66">
                  <c:v>0.58064516129032251</c:v>
                </c:pt>
                <c:pt idx="67">
                  <c:v>0.88888888888888962</c:v>
                </c:pt>
                <c:pt idx="68">
                  <c:v>0.83333333333333304</c:v>
                </c:pt>
                <c:pt idx="69">
                  <c:v>0.30000000000000032</c:v>
                </c:pt>
                <c:pt idx="70">
                  <c:v>0.57142857142858283</c:v>
                </c:pt>
                <c:pt idx="71">
                  <c:v>1</c:v>
                </c:pt>
                <c:pt idx="72">
                  <c:v>0.60000000000000064</c:v>
                </c:pt>
                <c:pt idx="73">
                  <c:v>0.8</c:v>
                </c:pt>
                <c:pt idx="74">
                  <c:v>1</c:v>
                </c:pt>
                <c:pt idx="75">
                  <c:v>0.92857142857142905</c:v>
                </c:pt>
                <c:pt idx="76">
                  <c:v>0.5625</c:v>
                </c:pt>
                <c:pt idx="77">
                  <c:v>0.53658536585364536</c:v>
                </c:pt>
                <c:pt idx="78">
                  <c:v>0.58928571428571397</c:v>
                </c:pt>
                <c:pt idx="79">
                  <c:v>0.72727272727272696</c:v>
                </c:pt>
                <c:pt idx="80">
                  <c:v>0.7500000000000081</c:v>
                </c:pt>
                <c:pt idx="81">
                  <c:v>0.5</c:v>
                </c:pt>
                <c:pt idx="82">
                  <c:v>0.818181818181827</c:v>
                </c:pt>
                <c:pt idx="83">
                  <c:v>1</c:v>
                </c:pt>
                <c:pt idx="84">
                  <c:v>0.88</c:v>
                </c:pt>
                <c:pt idx="85">
                  <c:v>0.8</c:v>
                </c:pt>
                <c:pt idx="86">
                  <c:v>0.32876712328767826</c:v>
                </c:pt>
                <c:pt idx="87">
                  <c:v>0.82926829268292701</c:v>
                </c:pt>
                <c:pt idx="88">
                  <c:v>0.17647058823529421</c:v>
                </c:pt>
                <c:pt idx="89">
                  <c:v>0.7500000000000081</c:v>
                </c:pt>
                <c:pt idx="90">
                  <c:v>0.8750000000000081</c:v>
                </c:pt>
                <c:pt idx="91">
                  <c:v>0.80519480519481401</c:v>
                </c:pt>
                <c:pt idx="92">
                  <c:v>0.5</c:v>
                </c:pt>
                <c:pt idx="93">
                  <c:v>0.56756756756755988</c:v>
                </c:pt>
                <c:pt idx="94">
                  <c:v>1</c:v>
                </c:pt>
                <c:pt idx="95">
                  <c:v>1</c:v>
                </c:pt>
              </c:numCache>
            </c:numRef>
          </c:yVal>
        </c:ser>
        <c:ser>
          <c:idx val="1"/>
          <c:order val="1"/>
          <c:tx>
            <c:v>Predation</c:v>
          </c:tx>
          <c:spPr>
            <a:ln w="47625">
              <a:noFill/>
            </a:ln>
            <a:effectLst/>
          </c:spPr>
          <c:marker>
            <c:symbol val="circle"/>
            <c:size val="6"/>
            <c:spPr>
              <a:solidFill>
                <a:srgbClr val="FF0000"/>
              </a:solidFill>
              <a:ln>
                <a:solidFill>
                  <a:srgbClr val="FF0000"/>
                </a:solidFill>
              </a:ln>
              <a:effectLst/>
            </c:spPr>
          </c:marker>
          <c:trendline>
            <c:spPr>
              <a:ln w="76200">
                <a:solidFill>
                  <a:srgbClr val="FF0000"/>
                </a:solidFill>
                <a:prstDash val="sysDash"/>
              </a:ln>
            </c:spPr>
            <c:trendlineType val="linear"/>
          </c:trendline>
          <c:xVal>
            <c:numRef>
              <c:f>'2009 plants'!$M$6:$M$101</c:f>
              <c:numCache>
                <c:formatCode>General</c:formatCode>
                <c:ptCount val="96"/>
                <c:pt idx="0">
                  <c:v>0.50700000000000001</c:v>
                </c:pt>
                <c:pt idx="1">
                  <c:v>0.25600000000000001</c:v>
                </c:pt>
                <c:pt idx="2">
                  <c:v>0.17100000000000001</c:v>
                </c:pt>
                <c:pt idx="3">
                  <c:v>0.12300000000000012</c:v>
                </c:pt>
                <c:pt idx="4">
                  <c:v>0.22900000000000001</c:v>
                </c:pt>
                <c:pt idx="5">
                  <c:v>0.90700000000000003</c:v>
                </c:pt>
                <c:pt idx="6">
                  <c:v>0.27500000000000002</c:v>
                </c:pt>
                <c:pt idx="7">
                  <c:v>0.112</c:v>
                </c:pt>
                <c:pt idx="8">
                  <c:v>0.61400000000000265</c:v>
                </c:pt>
                <c:pt idx="9">
                  <c:v>0.91900000000000004</c:v>
                </c:pt>
                <c:pt idx="10">
                  <c:v>8.2000000000000017E-2</c:v>
                </c:pt>
                <c:pt idx="11">
                  <c:v>0.36500000000000032</c:v>
                </c:pt>
                <c:pt idx="12">
                  <c:v>0.20700000000000021</c:v>
                </c:pt>
                <c:pt idx="13">
                  <c:v>0.2</c:v>
                </c:pt>
                <c:pt idx="14">
                  <c:v>0.66500000000001025</c:v>
                </c:pt>
                <c:pt idx="15">
                  <c:v>1.1910000000000001</c:v>
                </c:pt>
                <c:pt idx="16">
                  <c:v>0.10400000000000002</c:v>
                </c:pt>
                <c:pt idx="17">
                  <c:v>0.91900000000000004</c:v>
                </c:pt>
                <c:pt idx="18">
                  <c:v>0.90300000000000002</c:v>
                </c:pt>
                <c:pt idx="19">
                  <c:v>0.127</c:v>
                </c:pt>
                <c:pt idx="20">
                  <c:v>0.25600000000000001</c:v>
                </c:pt>
                <c:pt idx="21">
                  <c:v>6.6000000000000003E-2</c:v>
                </c:pt>
                <c:pt idx="22">
                  <c:v>0.20500000000000004</c:v>
                </c:pt>
                <c:pt idx="23">
                  <c:v>0.10100000000000002</c:v>
                </c:pt>
                <c:pt idx="24">
                  <c:v>0.112</c:v>
                </c:pt>
                <c:pt idx="25">
                  <c:v>0</c:v>
                </c:pt>
                <c:pt idx="26">
                  <c:v>1.0940000000000001</c:v>
                </c:pt>
                <c:pt idx="27">
                  <c:v>1.4019999999999664</c:v>
                </c:pt>
                <c:pt idx="28">
                  <c:v>0.79300000000000004</c:v>
                </c:pt>
                <c:pt idx="29">
                  <c:v>0.23800000000000004</c:v>
                </c:pt>
                <c:pt idx="30">
                  <c:v>0.26600000000000001</c:v>
                </c:pt>
                <c:pt idx="31">
                  <c:v>0.16300000000000001</c:v>
                </c:pt>
                <c:pt idx="32">
                  <c:v>0.50700000000000001</c:v>
                </c:pt>
                <c:pt idx="33">
                  <c:v>0.50700000000000001</c:v>
                </c:pt>
                <c:pt idx="34">
                  <c:v>0.19600000000000001</c:v>
                </c:pt>
                <c:pt idx="35">
                  <c:v>0.2</c:v>
                </c:pt>
                <c:pt idx="36">
                  <c:v>0.1</c:v>
                </c:pt>
                <c:pt idx="37">
                  <c:v>0.15400000000000041</c:v>
                </c:pt>
                <c:pt idx="38">
                  <c:v>0.16400000000000001</c:v>
                </c:pt>
                <c:pt idx="39">
                  <c:v>0.12000000000000002</c:v>
                </c:pt>
                <c:pt idx="40">
                  <c:v>8.2000000000000017E-2</c:v>
                </c:pt>
                <c:pt idx="41">
                  <c:v>1.131</c:v>
                </c:pt>
                <c:pt idx="42">
                  <c:v>0.16300000000000001</c:v>
                </c:pt>
                <c:pt idx="43">
                  <c:v>0.17100000000000001</c:v>
                </c:pt>
                <c:pt idx="44">
                  <c:v>0.16300000000000001</c:v>
                </c:pt>
                <c:pt idx="45">
                  <c:v>0.37900000000000411</c:v>
                </c:pt>
                <c:pt idx="46">
                  <c:v>1.1000000000000103E-2</c:v>
                </c:pt>
                <c:pt idx="47">
                  <c:v>0.11900000000000002</c:v>
                </c:pt>
                <c:pt idx="48">
                  <c:v>9.2000000000000026E-2</c:v>
                </c:pt>
                <c:pt idx="49">
                  <c:v>8.2000000000000017E-2</c:v>
                </c:pt>
                <c:pt idx="50">
                  <c:v>0.55400000000000005</c:v>
                </c:pt>
                <c:pt idx="51">
                  <c:v>0.70700000000000063</c:v>
                </c:pt>
                <c:pt idx="52">
                  <c:v>0.90700000000000003</c:v>
                </c:pt>
                <c:pt idx="53">
                  <c:v>1.0940000000000001</c:v>
                </c:pt>
                <c:pt idx="54">
                  <c:v>8.2000000000000017E-2</c:v>
                </c:pt>
                <c:pt idx="55">
                  <c:v>0.377000000000004</c:v>
                </c:pt>
                <c:pt idx="56">
                  <c:v>0.16800000000000001</c:v>
                </c:pt>
                <c:pt idx="57">
                  <c:v>7.6000000000000012E-2</c:v>
                </c:pt>
                <c:pt idx="58">
                  <c:v>0.87600000000000822</c:v>
                </c:pt>
                <c:pt idx="59">
                  <c:v>0.10200000000000002</c:v>
                </c:pt>
                <c:pt idx="60">
                  <c:v>8.3000000000000046E-2</c:v>
                </c:pt>
                <c:pt idx="61">
                  <c:v>9.1000000000000025E-2</c:v>
                </c:pt>
                <c:pt idx="62">
                  <c:v>0.22800000000000001</c:v>
                </c:pt>
                <c:pt idx="63">
                  <c:v>9.8000000000000226E-2</c:v>
                </c:pt>
                <c:pt idx="64">
                  <c:v>8.3000000000000046E-2</c:v>
                </c:pt>
                <c:pt idx="65">
                  <c:v>0.18400000000000041</c:v>
                </c:pt>
                <c:pt idx="66">
                  <c:v>6.6000000000000003E-2</c:v>
                </c:pt>
                <c:pt idx="67">
                  <c:v>2.0000000000000052E-3</c:v>
                </c:pt>
                <c:pt idx="68">
                  <c:v>0</c:v>
                </c:pt>
                <c:pt idx="69">
                  <c:v>0.39500000000000512</c:v>
                </c:pt>
                <c:pt idx="70">
                  <c:v>9.9000000000000046E-2</c:v>
                </c:pt>
                <c:pt idx="71">
                  <c:v>0.18000000000000024</c:v>
                </c:pt>
                <c:pt idx="72">
                  <c:v>0.66100000000001025</c:v>
                </c:pt>
                <c:pt idx="73">
                  <c:v>8.0000000000000043E-2</c:v>
                </c:pt>
                <c:pt idx="74">
                  <c:v>0.2</c:v>
                </c:pt>
                <c:pt idx="75">
                  <c:v>0.59099999999999997</c:v>
                </c:pt>
                <c:pt idx="76">
                  <c:v>3.7000000000000012E-2</c:v>
                </c:pt>
                <c:pt idx="77">
                  <c:v>0.15700000000000044</c:v>
                </c:pt>
                <c:pt idx="78">
                  <c:v>0.128</c:v>
                </c:pt>
                <c:pt idx="79">
                  <c:v>0.16300000000000001</c:v>
                </c:pt>
                <c:pt idx="80">
                  <c:v>0.17800000000000021</c:v>
                </c:pt>
                <c:pt idx="81">
                  <c:v>0.27300000000000002</c:v>
                </c:pt>
                <c:pt idx="82">
                  <c:v>0.97200000000000064</c:v>
                </c:pt>
                <c:pt idx="83">
                  <c:v>5.0000000000000114E-3</c:v>
                </c:pt>
                <c:pt idx="84">
                  <c:v>0</c:v>
                </c:pt>
                <c:pt idx="85">
                  <c:v>0.22500000000000001</c:v>
                </c:pt>
                <c:pt idx="86">
                  <c:v>0.76800000000000901</c:v>
                </c:pt>
                <c:pt idx="87">
                  <c:v>3.6000000000000011E-2</c:v>
                </c:pt>
                <c:pt idx="88">
                  <c:v>0</c:v>
                </c:pt>
                <c:pt idx="89">
                  <c:v>6.0000000000000032E-2</c:v>
                </c:pt>
                <c:pt idx="90">
                  <c:v>7.7000000000000013E-2</c:v>
                </c:pt>
                <c:pt idx="91">
                  <c:v>0.37100000000000088</c:v>
                </c:pt>
                <c:pt idx="92">
                  <c:v>0.15600000000000044</c:v>
                </c:pt>
                <c:pt idx="93">
                  <c:v>0.92900000000000005</c:v>
                </c:pt>
                <c:pt idx="94">
                  <c:v>0.10900000000000012</c:v>
                </c:pt>
                <c:pt idx="95">
                  <c:v>0.11900000000000002</c:v>
                </c:pt>
              </c:numCache>
            </c:numRef>
          </c:xVal>
          <c:yVal>
            <c:numRef>
              <c:f>'2009 plants'!$W$6:$W$101</c:f>
              <c:numCache>
                <c:formatCode>0.00</c:formatCode>
                <c:ptCount val="96"/>
                <c:pt idx="0">
                  <c:v>1</c:v>
                </c:pt>
                <c:pt idx="1">
                  <c:v>0.60000000000000064</c:v>
                </c:pt>
                <c:pt idx="2">
                  <c:v>1</c:v>
                </c:pt>
                <c:pt idx="3">
                  <c:v>1</c:v>
                </c:pt>
                <c:pt idx="4">
                  <c:v>0</c:v>
                </c:pt>
                <c:pt idx="5">
                  <c:v>1</c:v>
                </c:pt>
                <c:pt idx="6">
                  <c:v>0.4</c:v>
                </c:pt>
                <c:pt idx="7">
                  <c:v>0.22222222222222204</c:v>
                </c:pt>
                <c:pt idx="8">
                  <c:v>0.7500000000000081</c:v>
                </c:pt>
                <c:pt idx="9">
                  <c:v>0</c:v>
                </c:pt>
                <c:pt idx="10">
                  <c:v>0</c:v>
                </c:pt>
                <c:pt idx="11">
                  <c:v>0.66666666666666763</c:v>
                </c:pt>
                <c:pt idx="12">
                  <c:v>0.5</c:v>
                </c:pt>
                <c:pt idx="13">
                  <c:v>0</c:v>
                </c:pt>
                <c:pt idx="14">
                  <c:v>0.7500000000000081</c:v>
                </c:pt>
                <c:pt idx="15">
                  <c:v>0.5</c:v>
                </c:pt>
                <c:pt idx="16">
                  <c:v>0.54166666666666696</c:v>
                </c:pt>
                <c:pt idx="17">
                  <c:v>0.33333333333333331</c:v>
                </c:pt>
                <c:pt idx="18">
                  <c:v>0.27777777777778251</c:v>
                </c:pt>
                <c:pt idx="19">
                  <c:v>0.60000000000000064</c:v>
                </c:pt>
                <c:pt idx="20">
                  <c:v>1</c:v>
                </c:pt>
                <c:pt idx="21">
                  <c:v>0.52173913043479325</c:v>
                </c:pt>
                <c:pt idx="22">
                  <c:v>0.33333333333333331</c:v>
                </c:pt>
                <c:pt idx="23">
                  <c:v>0.2</c:v>
                </c:pt>
                <c:pt idx="24">
                  <c:v>0.45454545454545375</c:v>
                </c:pt>
                <c:pt idx="25">
                  <c:v>1</c:v>
                </c:pt>
                <c:pt idx="26">
                  <c:v>0</c:v>
                </c:pt>
                <c:pt idx="27">
                  <c:v>0</c:v>
                </c:pt>
                <c:pt idx="28">
                  <c:v>9.0909090909091064E-2</c:v>
                </c:pt>
                <c:pt idx="29">
                  <c:v>0.14285714285714593</c:v>
                </c:pt>
                <c:pt idx="30">
                  <c:v>0.16666666666666688</c:v>
                </c:pt>
                <c:pt idx="31">
                  <c:v>0</c:v>
                </c:pt>
                <c:pt idx="32">
                  <c:v>0.2</c:v>
                </c:pt>
                <c:pt idx="33">
                  <c:v>0</c:v>
                </c:pt>
                <c:pt idx="34">
                  <c:v>0.5</c:v>
                </c:pt>
                <c:pt idx="35">
                  <c:v>0</c:v>
                </c:pt>
                <c:pt idx="36">
                  <c:v>0</c:v>
                </c:pt>
                <c:pt idx="37">
                  <c:v>0</c:v>
                </c:pt>
                <c:pt idx="38">
                  <c:v>0.42857142857142899</c:v>
                </c:pt>
                <c:pt idx="39">
                  <c:v>0.83333333333333304</c:v>
                </c:pt>
                <c:pt idx="40">
                  <c:v>0.66666666666666763</c:v>
                </c:pt>
                <c:pt idx="41">
                  <c:v>0</c:v>
                </c:pt>
                <c:pt idx="42">
                  <c:v>0</c:v>
                </c:pt>
                <c:pt idx="43">
                  <c:v>0.2</c:v>
                </c:pt>
                <c:pt idx="44">
                  <c:v>0</c:v>
                </c:pt>
                <c:pt idx="45">
                  <c:v>0.60000000000000064</c:v>
                </c:pt>
                <c:pt idx="46">
                  <c:v>0.33333333333333331</c:v>
                </c:pt>
                <c:pt idx="47">
                  <c:v>1</c:v>
                </c:pt>
                <c:pt idx="48">
                  <c:v>0.5</c:v>
                </c:pt>
                <c:pt idx="49">
                  <c:v>1</c:v>
                </c:pt>
                <c:pt idx="50">
                  <c:v>0.33333333333333331</c:v>
                </c:pt>
                <c:pt idx="51">
                  <c:v>0.7500000000000081</c:v>
                </c:pt>
                <c:pt idx="52">
                  <c:v>1</c:v>
                </c:pt>
                <c:pt idx="53">
                  <c:v>0</c:v>
                </c:pt>
                <c:pt idx="54">
                  <c:v>1</c:v>
                </c:pt>
                <c:pt idx="55">
                  <c:v>0.69565217391304301</c:v>
                </c:pt>
                <c:pt idx="56">
                  <c:v>0</c:v>
                </c:pt>
                <c:pt idx="57">
                  <c:v>0.14285714285714593</c:v>
                </c:pt>
                <c:pt idx="58">
                  <c:v>0.23529411764705901</c:v>
                </c:pt>
                <c:pt idx="59">
                  <c:v>0.94117647058823561</c:v>
                </c:pt>
                <c:pt idx="60">
                  <c:v>0.88888888888888962</c:v>
                </c:pt>
                <c:pt idx="61">
                  <c:v>0.18181818181818526</c:v>
                </c:pt>
                <c:pt idx="62">
                  <c:v>0.79090909090909989</c:v>
                </c:pt>
                <c:pt idx="63">
                  <c:v>0.72222222222222199</c:v>
                </c:pt>
                <c:pt idx="64">
                  <c:v>0.66666666666666763</c:v>
                </c:pt>
                <c:pt idx="65">
                  <c:v>0.7692307692307685</c:v>
                </c:pt>
                <c:pt idx="66">
                  <c:v>0.58064516129032251</c:v>
                </c:pt>
                <c:pt idx="67">
                  <c:v>0.11111111111111102</c:v>
                </c:pt>
                <c:pt idx="68">
                  <c:v>0</c:v>
                </c:pt>
                <c:pt idx="69">
                  <c:v>0.8</c:v>
                </c:pt>
                <c:pt idx="70">
                  <c:v>0.78571428571428559</c:v>
                </c:pt>
                <c:pt idx="71">
                  <c:v>0.25</c:v>
                </c:pt>
                <c:pt idx="72">
                  <c:v>0.64000000000000901</c:v>
                </c:pt>
                <c:pt idx="73">
                  <c:v>0.8</c:v>
                </c:pt>
                <c:pt idx="74">
                  <c:v>0</c:v>
                </c:pt>
                <c:pt idx="75">
                  <c:v>0</c:v>
                </c:pt>
                <c:pt idx="76">
                  <c:v>0.76562500000001577</c:v>
                </c:pt>
                <c:pt idx="77">
                  <c:v>0.8536585365853816</c:v>
                </c:pt>
                <c:pt idx="78">
                  <c:v>0.69642857142858283</c:v>
                </c:pt>
                <c:pt idx="79">
                  <c:v>0.90909090909090851</c:v>
                </c:pt>
                <c:pt idx="80">
                  <c:v>0.8125</c:v>
                </c:pt>
                <c:pt idx="81">
                  <c:v>0.94444444444444464</c:v>
                </c:pt>
                <c:pt idx="82">
                  <c:v>0.63636363636364501</c:v>
                </c:pt>
                <c:pt idx="83">
                  <c:v>0</c:v>
                </c:pt>
                <c:pt idx="84">
                  <c:v>8.0000000000000043E-2</c:v>
                </c:pt>
                <c:pt idx="85">
                  <c:v>0.4</c:v>
                </c:pt>
                <c:pt idx="86">
                  <c:v>0.65753424657534265</c:v>
                </c:pt>
                <c:pt idx="87">
                  <c:v>0.60975609756098625</c:v>
                </c:pt>
                <c:pt idx="88">
                  <c:v>0.94117647058823561</c:v>
                </c:pt>
                <c:pt idx="89">
                  <c:v>8.3333333333333343E-2</c:v>
                </c:pt>
                <c:pt idx="90">
                  <c:v>0.4464285714285755</c:v>
                </c:pt>
                <c:pt idx="91">
                  <c:v>0.45454545454545375</c:v>
                </c:pt>
                <c:pt idx="92">
                  <c:v>0.7500000000000081</c:v>
                </c:pt>
                <c:pt idx="93">
                  <c:v>0.35135135135135132</c:v>
                </c:pt>
                <c:pt idx="94">
                  <c:v>0</c:v>
                </c:pt>
                <c:pt idx="95">
                  <c:v>0</c:v>
                </c:pt>
              </c:numCache>
            </c:numRef>
          </c:yVal>
        </c:ser>
        <c:axId val="79716352"/>
        <c:axId val="79718272"/>
      </c:scatterChart>
      <c:valAx>
        <c:axId val="79716352"/>
        <c:scaling>
          <c:orientation val="minMax"/>
          <c:max val="1.5"/>
          <c:min val="0"/>
        </c:scaling>
        <c:axPos val="b"/>
        <c:title>
          <c:tx>
            <c:rich>
              <a:bodyPr/>
              <a:lstStyle/>
              <a:p>
                <a:pPr>
                  <a:defRPr sz="2800"/>
                </a:pPr>
                <a:r>
                  <a:rPr lang="en-US" sz="2800" dirty="0" smtClean="0"/>
                  <a:t>Synchrony -&gt;</a:t>
                </a:r>
                <a:endParaRPr lang="en-US" sz="2800" dirty="0"/>
              </a:p>
            </c:rich>
          </c:tx>
          <c:layout>
            <c:manualLayout>
              <c:xMode val="edge"/>
              <c:yMode val="edge"/>
              <c:x val="0.43886666666667357"/>
              <c:y val="0.93556249351806398"/>
            </c:manualLayout>
          </c:layout>
        </c:title>
        <c:numFmt formatCode="#,##0.0" sourceLinked="0"/>
        <c:majorTickMark val="in"/>
        <c:minorTickMark val="in"/>
        <c:tickLblPos val="nextTo"/>
        <c:crossAx val="79718272"/>
        <c:crosses val="autoZero"/>
        <c:crossBetween val="midCat"/>
        <c:majorUnit val="0.2"/>
      </c:valAx>
      <c:valAx>
        <c:axId val="79718272"/>
        <c:scaling>
          <c:orientation val="minMax"/>
          <c:max val="1"/>
          <c:min val="0"/>
        </c:scaling>
        <c:axPos val="l"/>
        <c:title>
          <c:tx>
            <c:rich>
              <a:bodyPr rot="-5400000" vert="horz"/>
              <a:lstStyle/>
              <a:p>
                <a:pPr>
                  <a:defRPr sz="2400"/>
                </a:pPr>
                <a:r>
                  <a:rPr lang="en-US" sz="2400"/>
                  <a:t>Proportion of flowers </a:t>
                </a:r>
              </a:p>
            </c:rich>
          </c:tx>
          <c:layout>
            <c:manualLayout>
              <c:xMode val="edge"/>
              <c:yMode val="edge"/>
              <c:x val="2.3831595065546452E-3"/>
              <c:y val="0.10516582233659021"/>
            </c:manualLayout>
          </c:layout>
        </c:title>
        <c:numFmt formatCode="0.0" sourceLinked="0"/>
        <c:majorTickMark val="in"/>
        <c:minorTickMark val="in"/>
        <c:tickLblPos val="nextTo"/>
        <c:crossAx val="79716352"/>
        <c:crosses val="autoZero"/>
        <c:crossBetween val="midCat"/>
        <c:majorUnit val="0.1"/>
      </c:valAx>
    </c:plotArea>
    <c:plotVisOnly val="1"/>
    <c:dispBlanksAs val="gap"/>
  </c:chart>
  <c:txPr>
    <a:bodyPr/>
    <a:lstStyle/>
    <a:p>
      <a:pPr>
        <a:defRPr sz="1600">
          <a:latin typeface="Calibri"/>
          <a:cs typeface="Calibri"/>
        </a:defRPr>
      </a:pPr>
      <a:endParaRPr lang="en-US"/>
    </a:p>
  </c:txPr>
  <c:externalData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scatterChart>
        <c:scatterStyle val="lineMarker"/>
        <c:ser>
          <c:idx val="2"/>
          <c:order val="0"/>
          <c:tx>
            <c:v>2008 flowers</c:v>
          </c:tx>
          <c:spPr>
            <a:ln w="47625">
              <a:noFill/>
            </a:ln>
            <a:effectLst/>
          </c:spPr>
          <c:marker>
            <c:symbol val="circle"/>
            <c:size val="8"/>
            <c:spPr>
              <a:solidFill>
                <a:srgbClr val="008000"/>
              </a:solidFill>
              <a:ln>
                <a:solidFill>
                  <a:srgbClr val="008000"/>
                </a:solidFill>
              </a:ln>
              <a:effectLst/>
            </c:spPr>
          </c:marker>
          <c:xVal>
            <c:numRef>
              <c:f>Sheet1!$Q$4:$Q$42</c:f>
              <c:numCache>
                <c:formatCode>General</c:formatCode>
                <c:ptCount val="39"/>
                <c:pt idx="0">
                  <c:v>196</c:v>
                </c:pt>
                <c:pt idx="1">
                  <c:v>200</c:v>
                </c:pt>
                <c:pt idx="2">
                  <c:v>201</c:v>
                </c:pt>
                <c:pt idx="3">
                  <c:v>203</c:v>
                </c:pt>
                <c:pt idx="4">
                  <c:v>204</c:v>
                </c:pt>
                <c:pt idx="5">
                  <c:v>205</c:v>
                </c:pt>
                <c:pt idx="6">
                  <c:v>206</c:v>
                </c:pt>
                <c:pt idx="7">
                  <c:v>207</c:v>
                </c:pt>
                <c:pt idx="8">
                  <c:v>208</c:v>
                </c:pt>
                <c:pt idx="9">
                  <c:v>209</c:v>
                </c:pt>
                <c:pt idx="10">
                  <c:v>210</c:v>
                </c:pt>
                <c:pt idx="11">
                  <c:v>211</c:v>
                </c:pt>
                <c:pt idx="12">
                  <c:v>212</c:v>
                </c:pt>
                <c:pt idx="13">
                  <c:v>213</c:v>
                </c:pt>
                <c:pt idx="14">
                  <c:v>214</c:v>
                </c:pt>
                <c:pt idx="15">
                  <c:v>215</c:v>
                </c:pt>
                <c:pt idx="16">
                  <c:v>216</c:v>
                </c:pt>
                <c:pt idx="17">
                  <c:v>217</c:v>
                </c:pt>
                <c:pt idx="18">
                  <c:v>218</c:v>
                </c:pt>
                <c:pt idx="19">
                  <c:v>219</c:v>
                </c:pt>
                <c:pt idx="20">
                  <c:v>220</c:v>
                </c:pt>
                <c:pt idx="21">
                  <c:v>221</c:v>
                </c:pt>
                <c:pt idx="22">
                  <c:v>222</c:v>
                </c:pt>
                <c:pt idx="23">
                  <c:v>223</c:v>
                </c:pt>
                <c:pt idx="24">
                  <c:v>224</c:v>
                </c:pt>
                <c:pt idx="25">
                  <c:v>225</c:v>
                </c:pt>
                <c:pt idx="26">
                  <c:v>226</c:v>
                </c:pt>
                <c:pt idx="27">
                  <c:v>227</c:v>
                </c:pt>
                <c:pt idx="28">
                  <c:v>228</c:v>
                </c:pt>
                <c:pt idx="29">
                  <c:v>229</c:v>
                </c:pt>
                <c:pt idx="30">
                  <c:v>232</c:v>
                </c:pt>
                <c:pt idx="31">
                  <c:v>233</c:v>
                </c:pt>
                <c:pt idx="32">
                  <c:v>235</c:v>
                </c:pt>
                <c:pt idx="33">
                  <c:v>236</c:v>
                </c:pt>
                <c:pt idx="34">
                  <c:v>237</c:v>
                </c:pt>
                <c:pt idx="35">
                  <c:v>239</c:v>
                </c:pt>
                <c:pt idx="36">
                  <c:v>244</c:v>
                </c:pt>
                <c:pt idx="37">
                  <c:v>245</c:v>
                </c:pt>
                <c:pt idx="38">
                  <c:v>250</c:v>
                </c:pt>
              </c:numCache>
            </c:numRef>
          </c:xVal>
          <c:yVal>
            <c:numRef>
              <c:f>Sheet1!$R$4:$R$42</c:f>
              <c:numCache>
                <c:formatCode>General</c:formatCode>
                <c:ptCount val="39"/>
                <c:pt idx="0">
                  <c:v>0</c:v>
                </c:pt>
                <c:pt idx="1">
                  <c:v>16.053000000000001</c:v>
                </c:pt>
                <c:pt idx="2">
                  <c:v>22.002099999999889</c:v>
                </c:pt>
                <c:pt idx="3">
                  <c:v>34.266700000000213</c:v>
                </c:pt>
                <c:pt idx="4">
                  <c:v>40.555300000000003</c:v>
                </c:pt>
                <c:pt idx="5">
                  <c:v>46.883799999999994</c:v>
                </c:pt>
                <c:pt idx="6">
                  <c:v>53.124500000000012</c:v>
                </c:pt>
                <c:pt idx="7">
                  <c:v>59.174700000000001</c:v>
                </c:pt>
                <c:pt idx="8">
                  <c:v>64.949000000000026</c:v>
                </c:pt>
                <c:pt idx="9">
                  <c:v>70.459600000000023</c:v>
                </c:pt>
                <c:pt idx="10">
                  <c:v>75.694600000000023</c:v>
                </c:pt>
                <c:pt idx="11">
                  <c:v>80.461600000000587</c:v>
                </c:pt>
                <c:pt idx="12">
                  <c:v>84.449200000000602</c:v>
                </c:pt>
                <c:pt idx="13">
                  <c:v>87.600799999999978</c:v>
                </c:pt>
                <c:pt idx="14">
                  <c:v>90.0381</c:v>
                </c:pt>
                <c:pt idx="15">
                  <c:v>91.886600000000001</c:v>
                </c:pt>
                <c:pt idx="16">
                  <c:v>93.169200000000004</c:v>
                </c:pt>
                <c:pt idx="17">
                  <c:v>93.817100000000025</c:v>
                </c:pt>
                <c:pt idx="18">
                  <c:v>93.783100000000005</c:v>
                </c:pt>
                <c:pt idx="19">
                  <c:v>93.171399999999949</c:v>
                </c:pt>
                <c:pt idx="20">
                  <c:v>92.0154</c:v>
                </c:pt>
                <c:pt idx="21">
                  <c:v>90.232399999999998</c:v>
                </c:pt>
                <c:pt idx="22">
                  <c:v>87.8536</c:v>
                </c:pt>
                <c:pt idx="23">
                  <c:v>85.000699999999995</c:v>
                </c:pt>
                <c:pt idx="24">
                  <c:v>81.928100000000001</c:v>
                </c:pt>
                <c:pt idx="25">
                  <c:v>78.766400000000004</c:v>
                </c:pt>
                <c:pt idx="26">
                  <c:v>75.611600000000024</c:v>
                </c:pt>
                <c:pt idx="27">
                  <c:v>72.564700000000002</c:v>
                </c:pt>
                <c:pt idx="28">
                  <c:v>69.609799999999979</c:v>
                </c:pt>
                <c:pt idx="29">
                  <c:v>66.577500000000001</c:v>
                </c:pt>
                <c:pt idx="30">
                  <c:v>55.973300000000002</c:v>
                </c:pt>
                <c:pt idx="31">
                  <c:v>51.984899999999996</c:v>
                </c:pt>
                <c:pt idx="32">
                  <c:v>43.588700000000003</c:v>
                </c:pt>
                <c:pt idx="33">
                  <c:v>39.458400000000005</c:v>
                </c:pt>
                <c:pt idx="34">
                  <c:v>35.517099999999999</c:v>
                </c:pt>
                <c:pt idx="35">
                  <c:v>28.325299999999871</c:v>
                </c:pt>
                <c:pt idx="36">
                  <c:v>13.232200000000001</c:v>
                </c:pt>
                <c:pt idx="37">
                  <c:v>10.5932</c:v>
                </c:pt>
                <c:pt idx="38">
                  <c:v>0</c:v>
                </c:pt>
              </c:numCache>
            </c:numRef>
          </c:yVal>
        </c:ser>
        <c:ser>
          <c:idx val="3"/>
          <c:order val="1"/>
          <c:tx>
            <c:v>2009 flowers</c:v>
          </c:tx>
          <c:spPr>
            <a:ln w="47625">
              <a:noFill/>
            </a:ln>
            <a:effectLst/>
          </c:spPr>
          <c:marker>
            <c:symbol val="circle"/>
            <c:size val="8"/>
            <c:spPr>
              <a:solidFill>
                <a:schemeClr val="bg1"/>
              </a:solidFill>
              <a:ln>
                <a:solidFill>
                  <a:srgbClr val="008000"/>
                </a:solidFill>
              </a:ln>
              <a:effectLst/>
            </c:spPr>
          </c:marker>
          <c:xVal>
            <c:numRef>
              <c:f>Sheet1!$U$4:$U$40</c:f>
              <c:numCache>
                <c:formatCode>General</c:formatCode>
                <c:ptCount val="37"/>
                <c:pt idx="0">
                  <c:v>187</c:v>
                </c:pt>
                <c:pt idx="1">
                  <c:v>189</c:v>
                </c:pt>
                <c:pt idx="2">
                  <c:v>190</c:v>
                </c:pt>
                <c:pt idx="3">
                  <c:v>192</c:v>
                </c:pt>
                <c:pt idx="4">
                  <c:v>194</c:v>
                </c:pt>
                <c:pt idx="5">
                  <c:v>195</c:v>
                </c:pt>
                <c:pt idx="6">
                  <c:v>196</c:v>
                </c:pt>
                <c:pt idx="7">
                  <c:v>198</c:v>
                </c:pt>
                <c:pt idx="8">
                  <c:v>199</c:v>
                </c:pt>
                <c:pt idx="9">
                  <c:v>200</c:v>
                </c:pt>
                <c:pt idx="10">
                  <c:v>201</c:v>
                </c:pt>
                <c:pt idx="11">
                  <c:v>202</c:v>
                </c:pt>
                <c:pt idx="12">
                  <c:v>203</c:v>
                </c:pt>
                <c:pt idx="13">
                  <c:v>204</c:v>
                </c:pt>
                <c:pt idx="14">
                  <c:v>205</c:v>
                </c:pt>
                <c:pt idx="15">
                  <c:v>206</c:v>
                </c:pt>
                <c:pt idx="16">
                  <c:v>207</c:v>
                </c:pt>
                <c:pt idx="17">
                  <c:v>208</c:v>
                </c:pt>
                <c:pt idx="18">
                  <c:v>209</c:v>
                </c:pt>
                <c:pt idx="19">
                  <c:v>211</c:v>
                </c:pt>
                <c:pt idx="20">
                  <c:v>212</c:v>
                </c:pt>
                <c:pt idx="21">
                  <c:v>213</c:v>
                </c:pt>
                <c:pt idx="22">
                  <c:v>215</c:v>
                </c:pt>
                <c:pt idx="23">
                  <c:v>216</c:v>
                </c:pt>
                <c:pt idx="24">
                  <c:v>217</c:v>
                </c:pt>
                <c:pt idx="25">
                  <c:v>218</c:v>
                </c:pt>
                <c:pt idx="26">
                  <c:v>219</c:v>
                </c:pt>
                <c:pt idx="27">
                  <c:v>220</c:v>
                </c:pt>
                <c:pt idx="28">
                  <c:v>221</c:v>
                </c:pt>
                <c:pt idx="29">
                  <c:v>222</c:v>
                </c:pt>
                <c:pt idx="30">
                  <c:v>223</c:v>
                </c:pt>
                <c:pt idx="31">
                  <c:v>224</c:v>
                </c:pt>
                <c:pt idx="32">
                  <c:v>225</c:v>
                </c:pt>
                <c:pt idx="33">
                  <c:v>226</c:v>
                </c:pt>
                <c:pt idx="34">
                  <c:v>227</c:v>
                </c:pt>
                <c:pt idx="35">
                  <c:v>228</c:v>
                </c:pt>
                <c:pt idx="36">
                  <c:v>229</c:v>
                </c:pt>
              </c:numCache>
            </c:numRef>
          </c:xVal>
          <c:yVal>
            <c:numRef>
              <c:f>Sheet1!$V$4:$V$40</c:f>
              <c:numCache>
                <c:formatCode>General</c:formatCode>
                <c:ptCount val="37"/>
                <c:pt idx="0">
                  <c:v>8.7951000000000015</c:v>
                </c:pt>
                <c:pt idx="1">
                  <c:v>11.524000000000001</c:v>
                </c:pt>
                <c:pt idx="2">
                  <c:v>12.886100000000004</c:v>
                </c:pt>
                <c:pt idx="3">
                  <c:v>15.547500000000001</c:v>
                </c:pt>
                <c:pt idx="4">
                  <c:v>18.1434</c:v>
                </c:pt>
                <c:pt idx="5">
                  <c:v>19.492299999999808</c:v>
                </c:pt>
                <c:pt idx="6">
                  <c:v>20.946699999999808</c:v>
                </c:pt>
                <c:pt idx="7">
                  <c:v>24.216100000000001</c:v>
                </c:pt>
                <c:pt idx="8">
                  <c:v>26.0167</c:v>
                </c:pt>
                <c:pt idx="9">
                  <c:v>28.0197</c:v>
                </c:pt>
                <c:pt idx="10">
                  <c:v>30.288599999999775</c:v>
                </c:pt>
                <c:pt idx="11">
                  <c:v>32.858399999999996</c:v>
                </c:pt>
                <c:pt idx="12">
                  <c:v>35.780700000000003</c:v>
                </c:pt>
                <c:pt idx="13">
                  <c:v>39.070700000000002</c:v>
                </c:pt>
                <c:pt idx="14">
                  <c:v>42.710800000000006</c:v>
                </c:pt>
                <c:pt idx="15">
                  <c:v>46.657199999999996</c:v>
                </c:pt>
                <c:pt idx="16">
                  <c:v>50.806100000000001</c:v>
                </c:pt>
                <c:pt idx="17">
                  <c:v>55.003800000000005</c:v>
                </c:pt>
                <c:pt idx="18">
                  <c:v>59.065900000000013</c:v>
                </c:pt>
                <c:pt idx="19">
                  <c:v>66.15349999999998</c:v>
                </c:pt>
                <c:pt idx="20">
                  <c:v>68.939800000000005</c:v>
                </c:pt>
                <c:pt idx="21">
                  <c:v>71.137</c:v>
                </c:pt>
                <c:pt idx="22">
                  <c:v>73.427300000000002</c:v>
                </c:pt>
                <c:pt idx="23">
                  <c:v>73.155599999999978</c:v>
                </c:pt>
                <c:pt idx="24">
                  <c:v>71.864500000000007</c:v>
                </c:pt>
                <c:pt idx="25">
                  <c:v>69.637200000000007</c:v>
                </c:pt>
                <c:pt idx="26">
                  <c:v>66.561000000000007</c:v>
                </c:pt>
                <c:pt idx="27">
                  <c:v>62.72050000000025</c:v>
                </c:pt>
                <c:pt idx="28">
                  <c:v>58.271900000000002</c:v>
                </c:pt>
                <c:pt idx="29">
                  <c:v>53.324400000000004</c:v>
                </c:pt>
                <c:pt idx="30">
                  <c:v>47.993300000000012</c:v>
                </c:pt>
                <c:pt idx="31">
                  <c:v>42.391799999999996</c:v>
                </c:pt>
                <c:pt idx="32">
                  <c:v>36.569400000000002</c:v>
                </c:pt>
                <c:pt idx="33">
                  <c:v>30.597300000000001</c:v>
                </c:pt>
                <c:pt idx="34">
                  <c:v>24.5489</c:v>
                </c:pt>
                <c:pt idx="35">
                  <c:v>18.478899999999989</c:v>
                </c:pt>
                <c:pt idx="36">
                  <c:v>12.3978</c:v>
                </c:pt>
              </c:numCache>
            </c:numRef>
          </c:yVal>
        </c:ser>
        <c:axId val="79792000"/>
        <c:axId val="79794560"/>
      </c:scatterChart>
      <c:valAx>
        <c:axId val="79792000"/>
        <c:scaling>
          <c:orientation val="minMax"/>
          <c:min val="185"/>
        </c:scaling>
        <c:axPos val="b"/>
        <c:title>
          <c:tx>
            <c:rich>
              <a:bodyPr/>
              <a:lstStyle/>
              <a:p>
                <a:pPr>
                  <a:defRPr/>
                </a:pPr>
                <a:r>
                  <a:rPr lang="en-US"/>
                  <a:t>Julian Day</a:t>
                </a:r>
              </a:p>
            </c:rich>
          </c:tx>
          <c:layout/>
        </c:title>
        <c:numFmt formatCode="General" sourceLinked="1"/>
        <c:majorTickMark val="in"/>
        <c:minorTickMark val="in"/>
        <c:tickLblPos val="nextTo"/>
        <c:crossAx val="79794560"/>
        <c:crosses val="autoZero"/>
        <c:crossBetween val="midCat"/>
        <c:majorUnit val="5"/>
      </c:valAx>
      <c:valAx>
        <c:axId val="79794560"/>
        <c:scaling>
          <c:orientation val="minMax"/>
          <c:max val="100"/>
          <c:min val="0"/>
        </c:scaling>
        <c:axPos val="l"/>
        <c:title>
          <c:tx>
            <c:rich>
              <a:bodyPr rot="-5400000" vert="horz"/>
              <a:lstStyle/>
              <a:p>
                <a:pPr>
                  <a:defRPr/>
                </a:pPr>
                <a:r>
                  <a:rPr lang="en-US" dirty="0" smtClean="0"/>
                  <a:t>Flowers</a:t>
                </a:r>
                <a:endParaRPr lang="en-US" dirty="0"/>
              </a:p>
            </c:rich>
          </c:tx>
          <c:layout>
            <c:manualLayout>
              <c:xMode val="edge"/>
              <c:yMode val="edge"/>
              <c:x val="1.8197952528661198E-2"/>
              <c:y val="0.34073703426736479"/>
            </c:manualLayout>
          </c:layout>
        </c:title>
        <c:numFmt formatCode="#,##0" sourceLinked="0"/>
        <c:majorTickMark val="in"/>
        <c:tickLblPos val="nextTo"/>
        <c:crossAx val="79792000"/>
        <c:crosses val="autoZero"/>
        <c:crossBetween val="midCat"/>
        <c:majorUnit val="10"/>
        <c:minorUnit val="5"/>
      </c:valAx>
    </c:plotArea>
    <c:legend>
      <c:legendPos val="r"/>
      <c:layout/>
      <c:overlay val="1"/>
    </c:legend>
    <c:plotVisOnly val="1"/>
    <c:dispBlanksAs val="gap"/>
  </c:chart>
  <c:txPr>
    <a:bodyPr/>
    <a:lstStyle/>
    <a:p>
      <a:pPr>
        <a:defRPr sz="1600">
          <a:latin typeface="Calibri"/>
          <a:cs typeface="Calibri"/>
        </a:defRPr>
      </a:pPr>
      <a:endParaRPr lang="en-US"/>
    </a:p>
  </c:txPr>
  <c:externalData r:id="rId2"/>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scatterChart>
        <c:scatterStyle val="lineMarker"/>
        <c:ser>
          <c:idx val="0"/>
          <c:order val="0"/>
          <c:tx>
            <c:v>Hadena ectypa</c:v>
          </c:tx>
          <c:spPr>
            <a:ln w="47625">
              <a:noFill/>
            </a:ln>
            <a:effectLst/>
          </c:spPr>
          <c:marker>
            <c:symbol val="circle"/>
            <c:size val="7"/>
            <c:spPr>
              <a:solidFill>
                <a:srgbClr val="3366FF"/>
              </a:solidFill>
              <a:ln>
                <a:solidFill>
                  <a:srgbClr val="3366FF"/>
                </a:solidFill>
              </a:ln>
              <a:effectLst/>
            </c:spPr>
          </c:marker>
          <c:xVal>
            <c:numRef>
              <c:f>'2008 moths and eggs'!$AE$4:$AE$25</c:f>
              <c:numCache>
                <c:formatCode>General</c:formatCode>
                <c:ptCount val="22"/>
                <c:pt idx="0">
                  <c:v>203</c:v>
                </c:pt>
                <c:pt idx="1">
                  <c:v>205</c:v>
                </c:pt>
                <c:pt idx="2">
                  <c:v>206</c:v>
                </c:pt>
                <c:pt idx="3">
                  <c:v>207</c:v>
                </c:pt>
                <c:pt idx="4">
                  <c:v>209</c:v>
                </c:pt>
                <c:pt idx="5">
                  <c:v>211</c:v>
                </c:pt>
                <c:pt idx="6">
                  <c:v>212</c:v>
                </c:pt>
                <c:pt idx="7">
                  <c:v>213</c:v>
                </c:pt>
                <c:pt idx="8">
                  <c:v>214</c:v>
                </c:pt>
                <c:pt idx="9">
                  <c:v>216</c:v>
                </c:pt>
                <c:pt idx="10">
                  <c:v>217</c:v>
                </c:pt>
                <c:pt idx="11">
                  <c:v>218</c:v>
                </c:pt>
                <c:pt idx="12">
                  <c:v>220</c:v>
                </c:pt>
                <c:pt idx="13">
                  <c:v>221</c:v>
                </c:pt>
                <c:pt idx="14">
                  <c:v>223</c:v>
                </c:pt>
                <c:pt idx="15">
                  <c:v>224</c:v>
                </c:pt>
                <c:pt idx="16">
                  <c:v>225</c:v>
                </c:pt>
                <c:pt idx="17">
                  <c:v>227</c:v>
                </c:pt>
                <c:pt idx="18">
                  <c:v>231</c:v>
                </c:pt>
                <c:pt idx="19">
                  <c:v>232</c:v>
                </c:pt>
                <c:pt idx="20">
                  <c:v>233</c:v>
                </c:pt>
                <c:pt idx="21">
                  <c:v>234</c:v>
                </c:pt>
              </c:numCache>
            </c:numRef>
          </c:xVal>
          <c:yVal>
            <c:numRef>
              <c:f>'2008 moths and eggs'!$AL$4:$AL$25</c:f>
              <c:numCache>
                <c:formatCode>General</c:formatCode>
                <c:ptCount val="22"/>
                <c:pt idx="0">
                  <c:v>23.401800000000001</c:v>
                </c:pt>
                <c:pt idx="1">
                  <c:v>15.166600000000004</c:v>
                </c:pt>
                <c:pt idx="2">
                  <c:v>12.3589</c:v>
                </c:pt>
                <c:pt idx="3">
                  <c:v>10.5151</c:v>
                </c:pt>
                <c:pt idx="4">
                  <c:v>8.9667000000000048</c:v>
                </c:pt>
                <c:pt idx="5">
                  <c:v>8.3817000000000004</c:v>
                </c:pt>
                <c:pt idx="6">
                  <c:v>7.9643999999999986</c:v>
                </c:pt>
                <c:pt idx="7">
                  <c:v>7.5862000000000034</c:v>
                </c:pt>
                <c:pt idx="8">
                  <c:v>7.3742000000000001</c:v>
                </c:pt>
                <c:pt idx="9">
                  <c:v>7.1096000000000004</c:v>
                </c:pt>
                <c:pt idx="10">
                  <c:v>6.6505999999999945</c:v>
                </c:pt>
                <c:pt idx="11">
                  <c:v>5.9961000000000002</c:v>
                </c:pt>
                <c:pt idx="12">
                  <c:v>4.6787999999999998</c:v>
                </c:pt>
                <c:pt idx="13">
                  <c:v>4.2822000000000013</c:v>
                </c:pt>
                <c:pt idx="14">
                  <c:v>3.7446000000000002</c:v>
                </c:pt>
                <c:pt idx="15">
                  <c:v>3.3696999999999977</c:v>
                </c:pt>
                <c:pt idx="16">
                  <c:v>3.0157999999999987</c:v>
                </c:pt>
                <c:pt idx="17">
                  <c:v>2.3069999999999977</c:v>
                </c:pt>
                <c:pt idx="18">
                  <c:v>0.89340000000000053</c:v>
                </c:pt>
                <c:pt idx="19">
                  <c:v>0.51390000000000002</c:v>
                </c:pt>
                <c:pt idx="20">
                  <c:v>0.15010000000000001</c:v>
                </c:pt>
                <c:pt idx="21">
                  <c:v>0</c:v>
                </c:pt>
              </c:numCache>
            </c:numRef>
          </c:yVal>
        </c:ser>
        <c:ser>
          <c:idx val="1"/>
          <c:order val="1"/>
          <c:tx>
            <c:v>Moth co-pollinators</c:v>
          </c:tx>
          <c:spPr>
            <a:ln w="47625">
              <a:noFill/>
            </a:ln>
            <a:effectLst/>
          </c:spPr>
          <c:marker>
            <c:symbol val="circle"/>
            <c:size val="7"/>
            <c:spPr>
              <a:solidFill>
                <a:schemeClr val="bg1"/>
              </a:solidFill>
              <a:ln>
                <a:solidFill>
                  <a:schemeClr val="tx1"/>
                </a:solidFill>
              </a:ln>
              <a:effectLst/>
            </c:spPr>
          </c:marker>
          <c:xVal>
            <c:numRef>
              <c:f>'2008 moths and eggs'!$AE$4:$AE$25</c:f>
              <c:numCache>
                <c:formatCode>General</c:formatCode>
                <c:ptCount val="22"/>
                <c:pt idx="0">
                  <c:v>203</c:v>
                </c:pt>
                <c:pt idx="1">
                  <c:v>205</c:v>
                </c:pt>
                <c:pt idx="2">
                  <c:v>206</c:v>
                </c:pt>
                <c:pt idx="3">
                  <c:v>207</c:v>
                </c:pt>
                <c:pt idx="4">
                  <c:v>209</c:v>
                </c:pt>
                <c:pt idx="5">
                  <c:v>211</c:v>
                </c:pt>
                <c:pt idx="6">
                  <c:v>212</c:v>
                </c:pt>
                <c:pt idx="7">
                  <c:v>213</c:v>
                </c:pt>
                <c:pt idx="8">
                  <c:v>214</c:v>
                </c:pt>
                <c:pt idx="9">
                  <c:v>216</c:v>
                </c:pt>
                <c:pt idx="10">
                  <c:v>217</c:v>
                </c:pt>
                <c:pt idx="11">
                  <c:v>218</c:v>
                </c:pt>
                <c:pt idx="12">
                  <c:v>220</c:v>
                </c:pt>
                <c:pt idx="13">
                  <c:v>221</c:v>
                </c:pt>
                <c:pt idx="14">
                  <c:v>223</c:v>
                </c:pt>
                <c:pt idx="15">
                  <c:v>224</c:v>
                </c:pt>
                <c:pt idx="16">
                  <c:v>225</c:v>
                </c:pt>
                <c:pt idx="17">
                  <c:v>227</c:v>
                </c:pt>
                <c:pt idx="18">
                  <c:v>231</c:v>
                </c:pt>
                <c:pt idx="19">
                  <c:v>232</c:v>
                </c:pt>
                <c:pt idx="20">
                  <c:v>233</c:v>
                </c:pt>
                <c:pt idx="21">
                  <c:v>234</c:v>
                </c:pt>
              </c:numCache>
            </c:numRef>
          </c:xVal>
          <c:yVal>
            <c:numRef>
              <c:f>'2008 moths and eggs'!$AQ$4:$AQ$25</c:f>
              <c:numCache>
                <c:formatCode>General</c:formatCode>
                <c:ptCount val="22"/>
                <c:pt idx="0">
                  <c:v>1.908979999999999</c:v>
                </c:pt>
                <c:pt idx="1">
                  <c:v>2.7485900000000449</c:v>
                </c:pt>
                <c:pt idx="2">
                  <c:v>3.16187</c:v>
                </c:pt>
                <c:pt idx="3">
                  <c:v>3.5601300000000444</c:v>
                </c:pt>
                <c:pt idx="4">
                  <c:v>4.2639199999999855</c:v>
                </c:pt>
                <c:pt idx="5">
                  <c:v>4.7953400000000004</c:v>
                </c:pt>
                <c:pt idx="6">
                  <c:v>5.0107499999999998</c:v>
                </c:pt>
                <c:pt idx="7">
                  <c:v>5.1993400000000003</c:v>
                </c:pt>
                <c:pt idx="8">
                  <c:v>5.3630399999999945</c:v>
                </c:pt>
                <c:pt idx="9">
                  <c:v>5.59633</c:v>
                </c:pt>
                <c:pt idx="10">
                  <c:v>5.65632</c:v>
                </c:pt>
                <c:pt idx="11">
                  <c:v>5.6764299999999999</c:v>
                </c:pt>
                <c:pt idx="12">
                  <c:v>5.6245999999999645</c:v>
                </c:pt>
                <c:pt idx="13">
                  <c:v>5.5797400000000534</c:v>
                </c:pt>
                <c:pt idx="14">
                  <c:v>5.52264</c:v>
                </c:pt>
                <c:pt idx="15">
                  <c:v>5.53573</c:v>
                </c:pt>
                <c:pt idx="16">
                  <c:v>5.5896100000000004</c:v>
                </c:pt>
                <c:pt idx="17">
                  <c:v>5.8154299999999957</c:v>
                </c:pt>
                <c:pt idx="18">
                  <c:v>6.5675999999999846</c:v>
                </c:pt>
                <c:pt idx="19">
                  <c:v>6.7764300000000004</c:v>
                </c:pt>
                <c:pt idx="20">
                  <c:v>6.9840499999999999</c:v>
                </c:pt>
                <c:pt idx="21">
                  <c:v>7.1880999999999986</c:v>
                </c:pt>
              </c:numCache>
            </c:numRef>
          </c:yVal>
        </c:ser>
        <c:ser>
          <c:idx val="2"/>
          <c:order val="2"/>
          <c:tx>
            <c:v>Total moths</c:v>
          </c:tx>
          <c:spPr>
            <a:ln w="47625">
              <a:noFill/>
            </a:ln>
            <a:effectLst/>
          </c:spPr>
          <c:marker>
            <c:symbol val="star"/>
            <c:size val="8"/>
            <c:spPr>
              <a:ln>
                <a:solidFill>
                  <a:srgbClr val="FF6600"/>
                </a:solidFill>
              </a:ln>
              <a:effectLst/>
            </c:spPr>
          </c:marker>
          <c:xVal>
            <c:numRef>
              <c:f>'2008 moths and eggs'!$AE$4:$AE$25</c:f>
              <c:numCache>
                <c:formatCode>General</c:formatCode>
                <c:ptCount val="22"/>
                <c:pt idx="0">
                  <c:v>203</c:v>
                </c:pt>
                <c:pt idx="1">
                  <c:v>205</c:v>
                </c:pt>
                <c:pt idx="2">
                  <c:v>206</c:v>
                </c:pt>
                <c:pt idx="3">
                  <c:v>207</c:v>
                </c:pt>
                <c:pt idx="4">
                  <c:v>209</c:v>
                </c:pt>
                <c:pt idx="5">
                  <c:v>211</c:v>
                </c:pt>
                <c:pt idx="6">
                  <c:v>212</c:v>
                </c:pt>
                <c:pt idx="7">
                  <c:v>213</c:v>
                </c:pt>
                <c:pt idx="8">
                  <c:v>214</c:v>
                </c:pt>
                <c:pt idx="9">
                  <c:v>216</c:v>
                </c:pt>
                <c:pt idx="10">
                  <c:v>217</c:v>
                </c:pt>
                <c:pt idx="11">
                  <c:v>218</c:v>
                </c:pt>
                <c:pt idx="12">
                  <c:v>220</c:v>
                </c:pt>
                <c:pt idx="13">
                  <c:v>221</c:v>
                </c:pt>
                <c:pt idx="14">
                  <c:v>223</c:v>
                </c:pt>
                <c:pt idx="15">
                  <c:v>224</c:v>
                </c:pt>
                <c:pt idx="16">
                  <c:v>225</c:v>
                </c:pt>
                <c:pt idx="17">
                  <c:v>227</c:v>
                </c:pt>
                <c:pt idx="18">
                  <c:v>231</c:v>
                </c:pt>
                <c:pt idx="19">
                  <c:v>232</c:v>
                </c:pt>
                <c:pt idx="20">
                  <c:v>233</c:v>
                </c:pt>
                <c:pt idx="21">
                  <c:v>234</c:v>
                </c:pt>
              </c:numCache>
            </c:numRef>
          </c:xVal>
          <c:yVal>
            <c:numRef>
              <c:f>'2008 moths and eggs'!$AR$4:$AR$25</c:f>
              <c:numCache>
                <c:formatCode>General</c:formatCode>
                <c:ptCount val="22"/>
                <c:pt idx="0">
                  <c:v>19.695699999999889</c:v>
                </c:pt>
                <c:pt idx="1">
                  <c:v>17.987199999999689</c:v>
                </c:pt>
                <c:pt idx="2">
                  <c:v>17.212199999999989</c:v>
                </c:pt>
                <c:pt idx="3">
                  <c:v>16.504800000000031</c:v>
                </c:pt>
                <c:pt idx="4">
                  <c:v>15.262500000000006</c:v>
                </c:pt>
                <c:pt idx="5">
                  <c:v>14.166600000000004</c:v>
                </c:pt>
                <c:pt idx="6">
                  <c:v>13.670400000000004</c:v>
                </c:pt>
                <c:pt idx="7">
                  <c:v>13.2135</c:v>
                </c:pt>
                <c:pt idx="8">
                  <c:v>12.7948</c:v>
                </c:pt>
                <c:pt idx="9">
                  <c:v>12.0078</c:v>
                </c:pt>
                <c:pt idx="10">
                  <c:v>11.5999</c:v>
                </c:pt>
                <c:pt idx="11">
                  <c:v>11.1716</c:v>
                </c:pt>
                <c:pt idx="12">
                  <c:v>10.283200000000001</c:v>
                </c:pt>
                <c:pt idx="13">
                  <c:v>9.8529000000000266</c:v>
                </c:pt>
                <c:pt idx="14">
                  <c:v>9.0685000000000002</c:v>
                </c:pt>
                <c:pt idx="15">
                  <c:v>8.7271000000000001</c:v>
                </c:pt>
                <c:pt idx="16">
                  <c:v>8.4327000000000005</c:v>
                </c:pt>
                <c:pt idx="17">
                  <c:v>7.9728000000000003</c:v>
                </c:pt>
                <c:pt idx="18">
                  <c:v>7.3758999999999997</c:v>
                </c:pt>
                <c:pt idx="19">
                  <c:v>7.2484000000000002</c:v>
                </c:pt>
                <c:pt idx="20">
                  <c:v>7.1202999999999985</c:v>
                </c:pt>
                <c:pt idx="21">
                  <c:v>6.9892000000000927</c:v>
                </c:pt>
              </c:numCache>
            </c:numRef>
          </c:yVal>
        </c:ser>
        <c:axId val="81138432"/>
        <c:axId val="81140352"/>
      </c:scatterChart>
      <c:valAx>
        <c:axId val="81138432"/>
        <c:scaling>
          <c:orientation val="minMax"/>
          <c:max val="255"/>
          <c:min val="185"/>
        </c:scaling>
        <c:axPos val="b"/>
        <c:numFmt formatCode="General" sourceLinked="1"/>
        <c:majorTickMark val="in"/>
        <c:minorTickMark val="in"/>
        <c:tickLblPos val="nextTo"/>
        <c:crossAx val="81140352"/>
        <c:crosses val="autoZero"/>
        <c:crossBetween val="midCat"/>
        <c:majorUnit val="10"/>
      </c:valAx>
      <c:valAx>
        <c:axId val="81140352"/>
        <c:scaling>
          <c:orientation val="minMax"/>
          <c:max val="24"/>
          <c:min val="0"/>
        </c:scaling>
        <c:axPos val="l"/>
        <c:title>
          <c:tx>
            <c:rich>
              <a:bodyPr rot="-5400000" vert="horz"/>
              <a:lstStyle/>
              <a:p>
                <a:pPr>
                  <a:defRPr/>
                </a:pPr>
                <a:r>
                  <a:rPr lang="en-US"/>
                  <a:t>Moth visits per flower</a:t>
                </a:r>
              </a:p>
            </c:rich>
          </c:tx>
          <c:layout/>
        </c:title>
        <c:numFmt formatCode="General" sourceLinked="1"/>
        <c:majorTickMark val="in"/>
        <c:minorTickMark val="in"/>
        <c:tickLblPos val="nextTo"/>
        <c:crossAx val="81138432"/>
        <c:crosses val="autoZero"/>
        <c:crossBetween val="midCat"/>
        <c:majorUnit val="2"/>
        <c:minorUnit val="1"/>
      </c:valAx>
    </c:plotArea>
    <c:plotVisOnly val="1"/>
    <c:dispBlanksAs val="gap"/>
  </c:chart>
  <c:txPr>
    <a:bodyPr/>
    <a:lstStyle/>
    <a:p>
      <a:pPr>
        <a:defRPr sz="1600">
          <a:latin typeface="Calibri"/>
          <a:cs typeface="Calibri"/>
        </a:defRPr>
      </a:pPr>
      <a:endParaRPr lang="en-US"/>
    </a:p>
  </c:txPr>
  <c:externalData r:id="rId2"/>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scatterChart>
        <c:scatterStyle val="lineMarker"/>
        <c:ser>
          <c:idx val="0"/>
          <c:order val="0"/>
          <c:tx>
            <c:v>Hadena ectypa</c:v>
          </c:tx>
          <c:spPr>
            <a:ln w="47625">
              <a:noFill/>
            </a:ln>
            <a:effectLst/>
          </c:spPr>
          <c:marker>
            <c:symbol val="circle"/>
            <c:size val="7"/>
            <c:spPr>
              <a:solidFill>
                <a:srgbClr val="3366FF"/>
              </a:solidFill>
              <a:ln>
                <a:solidFill>
                  <a:srgbClr val="3366FF"/>
                </a:solidFill>
              </a:ln>
              <a:effectLst/>
            </c:spPr>
          </c:marker>
          <c:xVal>
            <c:numRef>
              <c:f>'2009 moths and eggs'!$AE$6:$AE$26</c:f>
              <c:numCache>
                <c:formatCode>0</c:formatCode>
                <c:ptCount val="21"/>
                <c:pt idx="0">
                  <c:v>203</c:v>
                </c:pt>
                <c:pt idx="1">
                  <c:v>204</c:v>
                </c:pt>
                <c:pt idx="2">
                  <c:v>205</c:v>
                </c:pt>
                <c:pt idx="3">
                  <c:v>206</c:v>
                </c:pt>
                <c:pt idx="4">
                  <c:v>208</c:v>
                </c:pt>
                <c:pt idx="5">
                  <c:v>209</c:v>
                </c:pt>
                <c:pt idx="6">
                  <c:v>211</c:v>
                </c:pt>
                <c:pt idx="7">
                  <c:v>212</c:v>
                </c:pt>
                <c:pt idx="8">
                  <c:v>213</c:v>
                </c:pt>
                <c:pt idx="9">
                  <c:v>214</c:v>
                </c:pt>
                <c:pt idx="10">
                  <c:v>215</c:v>
                </c:pt>
                <c:pt idx="11">
                  <c:v>216</c:v>
                </c:pt>
                <c:pt idx="12">
                  <c:v>218</c:v>
                </c:pt>
                <c:pt idx="13">
                  <c:v>220</c:v>
                </c:pt>
                <c:pt idx="14">
                  <c:v>221</c:v>
                </c:pt>
                <c:pt idx="15">
                  <c:v>223</c:v>
                </c:pt>
                <c:pt idx="16">
                  <c:v>224</c:v>
                </c:pt>
                <c:pt idx="17">
                  <c:v>226</c:v>
                </c:pt>
                <c:pt idx="18">
                  <c:v>227</c:v>
                </c:pt>
                <c:pt idx="19">
                  <c:v>228</c:v>
                </c:pt>
                <c:pt idx="20">
                  <c:v>230</c:v>
                </c:pt>
              </c:numCache>
            </c:numRef>
          </c:xVal>
          <c:yVal>
            <c:numRef>
              <c:f>'2009 moths and eggs'!$AL$6:$AL$26</c:f>
              <c:numCache>
                <c:formatCode>General</c:formatCode>
                <c:ptCount val="21"/>
                <c:pt idx="0">
                  <c:v>15.0014</c:v>
                </c:pt>
                <c:pt idx="1">
                  <c:v>13.789100000000001</c:v>
                </c:pt>
                <c:pt idx="2">
                  <c:v>12.5739</c:v>
                </c:pt>
                <c:pt idx="3">
                  <c:v>11.371600000000004</c:v>
                </c:pt>
                <c:pt idx="4">
                  <c:v>9.0456000000000003</c:v>
                </c:pt>
                <c:pt idx="5">
                  <c:v>7.9338000000000024</c:v>
                </c:pt>
                <c:pt idx="6">
                  <c:v>5.8863000000000003</c:v>
                </c:pt>
                <c:pt idx="7">
                  <c:v>4.9820000000000002</c:v>
                </c:pt>
                <c:pt idx="8">
                  <c:v>4.1744999999999965</c:v>
                </c:pt>
                <c:pt idx="9">
                  <c:v>3.4674</c:v>
                </c:pt>
                <c:pt idx="10">
                  <c:v>2.8564999999999521</c:v>
                </c:pt>
                <c:pt idx="11">
                  <c:v>2.3332999999999977</c:v>
                </c:pt>
                <c:pt idx="12">
                  <c:v>1.5105</c:v>
                </c:pt>
                <c:pt idx="13">
                  <c:v>0.92610000000000003</c:v>
                </c:pt>
                <c:pt idx="14">
                  <c:v>0.70800000000000063</c:v>
                </c:pt>
                <c:pt idx="15">
                  <c:v>0.39860000000000489</c:v>
                </c:pt>
                <c:pt idx="16">
                  <c:v>0.29670000000000002</c:v>
                </c:pt>
                <c:pt idx="17">
                  <c:v>0.1686</c:v>
                </c:pt>
                <c:pt idx="18">
                  <c:v>0.13150000000000001</c:v>
                </c:pt>
                <c:pt idx="19">
                  <c:v>0.10650000000000009</c:v>
                </c:pt>
                <c:pt idx="20">
                  <c:v>7.7700000000000533E-2</c:v>
                </c:pt>
              </c:numCache>
            </c:numRef>
          </c:yVal>
        </c:ser>
        <c:ser>
          <c:idx val="1"/>
          <c:order val="1"/>
          <c:tx>
            <c:v>Moth co-pollinators</c:v>
          </c:tx>
          <c:spPr>
            <a:ln w="47625">
              <a:noFill/>
            </a:ln>
            <a:effectLst/>
          </c:spPr>
          <c:marker>
            <c:symbol val="circle"/>
            <c:size val="7"/>
            <c:spPr>
              <a:solidFill>
                <a:schemeClr val="bg1"/>
              </a:solidFill>
              <a:ln>
                <a:solidFill>
                  <a:schemeClr val="tx1"/>
                </a:solidFill>
              </a:ln>
              <a:effectLst/>
            </c:spPr>
          </c:marker>
          <c:xVal>
            <c:numRef>
              <c:f>'2009 moths and eggs'!$AE$6:$AE$26</c:f>
              <c:numCache>
                <c:formatCode>0</c:formatCode>
                <c:ptCount val="21"/>
                <c:pt idx="0">
                  <c:v>203</c:v>
                </c:pt>
                <c:pt idx="1">
                  <c:v>204</c:v>
                </c:pt>
                <c:pt idx="2">
                  <c:v>205</c:v>
                </c:pt>
                <c:pt idx="3">
                  <c:v>206</c:v>
                </c:pt>
                <c:pt idx="4">
                  <c:v>208</c:v>
                </c:pt>
                <c:pt idx="5">
                  <c:v>209</c:v>
                </c:pt>
                <c:pt idx="6">
                  <c:v>211</c:v>
                </c:pt>
                <c:pt idx="7">
                  <c:v>212</c:v>
                </c:pt>
                <c:pt idx="8">
                  <c:v>213</c:v>
                </c:pt>
                <c:pt idx="9">
                  <c:v>214</c:v>
                </c:pt>
                <c:pt idx="10">
                  <c:v>215</c:v>
                </c:pt>
                <c:pt idx="11">
                  <c:v>216</c:v>
                </c:pt>
                <c:pt idx="12">
                  <c:v>218</c:v>
                </c:pt>
                <c:pt idx="13">
                  <c:v>220</c:v>
                </c:pt>
                <c:pt idx="14">
                  <c:v>221</c:v>
                </c:pt>
                <c:pt idx="15">
                  <c:v>223</c:v>
                </c:pt>
                <c:pt idx="16">
                  <c:v>224</c:v>
                </c:pt>
                <c:pt idx="17">
                  <c:v>226</c:v>
                </c:pt>
                <c:pt idx="18">
                  <c:v>227</c:v>
                </c:pt>
                <c:pt idx="19">
                  <c:v>228</c:v>
                </c:pt>
                <c:pt idx="20">
                  <c:v>230</c:v>
                </c:pt>
              </c:numCache>
            </c:numRef>
          </c:xVal>
          <c:yVal>
            <c:numRef>
              <c:f>'2009 moths and eggs'!$AQ$6:$AQ$26</c:f>
              <c:numCache>
                <c:formatCode>General</c:formatCode>
                <c:ptCount val="21"/>
                <c:pt idx="0">
                  <c:v>1.5230999999999808</c:v>
                </c:pt>
                <c:pt idx="1">
                  <c:v>1.77003</c:v>
                </c:pt>
                <c:pt idx="2">
                  <c:v>2.0177499999999977</c:v>
                </c:pt>
                <c:pt idx="3">
                  <c:v>2.2645800000000449</c:v>
                </c:pt>
                <c:pt idx="4">
                  <c:v>2.7621900000000092</c:v>
                </c:pt>
                <c:pt idx="5">
                  <c:v>3.0131900000000011</c:v>
                </c:pt>
                <c:pt idx="6">
                  <c:v>3.4963399999999987</c:v>
                </c:pt>
                <c:pt idx="7">
                  <c:v>3.7205300000000472</c:v>
                </c:pt>
                <c:pt idx="8">
                  <c:v>3.9284399999999997</c:v>
                </c:pt>
                <c:pt idx="9">
                  <c:v>4.1138099999999955</c:v>
                </c:pt>
                <c:pt idx="10">
                  <c:v>4.2749699999999997</c:v>
                </c:pt>
                <c:pt idx="11">
                  <c:v>4.4163800000000002</c:v>
                </c:pt>
                <c:pt idx="12">
                  <c:v>4.6699399999999756</c:v>
                </c:pt>
                <c:pt idx="13">
                  <c:v>4.9251699999999996</c:v>
                </c:pt>
                <c:pt idx="14">
                  <c:v>5.0605899999999755</c:v>
                </c:pt>
                <c:pt idx="15">
                  <c:v>5.3715099999999998</c:v>
                </c:pt>
                <c:pt idx="16">
                  <c:v>5.56121</c:v>
                </c:pt>
                <c:pt idx="17">
                  <c:v>6.0160999999999998</c:v>
                </c:pt>
                <c:pt idx="18">
                  <c:v>6.2746500000000003</c:v>
                </c:pt>
                <c:pt idx="19">
                  <c:v>6.5453999999999999</c:v>
                </c:pt>
                <c:pt idx="20">
                  <c:v>7.0911200000000001</c:v>
                </c:pt>
              </c:numCache>
            </c:numRef>
          </c:yVal>
        </c:ser>
        <c:ser>
          <c:idx val="2"/>
          <c:order val="2"/>
          <c:tx>
            <c:v>Total moths</c:v>
          </c:tx>
          <c:spPr>
            <a:ln w="47625">
              <a:noFill/>
            </a:ln>
            <a:effectLst/>
          </c:spPr>
          <c:marker>
            <c:symbol val="star"/>
            <c:size val="8"/>
            <c:spPr>
              <a:ln>
                <a:solidFill>
                  <a:srgbClr val="FF6600"/>
                </a:solidFill>
              </a:ln>
              <a:effectLst/>
            </c:spPr>
          </c:marker>
          <c:xVal>
            <c:numRef>
              <c:f>'2009 moths and eggs'!$AE$6:$AE$26</c:f>
              <c:numCache>
                <c:formatCode>0</c:formatCode>
                <c:ptCount val="21"/>
                <c:pt idx="0">
                  <c:v>203</c:v>
                </c:pt>
                <c:pt idx="1">
                  <c:v>204</c:v>
                </c:pt>
                <c:pt idx="2">
                  <c:v>205</c:v>
                </c:pt>
                <c:pt idx="3">
                  <c:v>206</c:v>
                </c:pt>
                <c:pt idx="4">
                  <c:v>208</c:v>
                </c:pt>
                <c:pt idx="5">
                  <c:v>209</c:v>
                </c:pt>
                <c:pt idx="6">
                  <c:v>211</c:v>
                </c:pt>
                <c:pt idx="7">
                  <c:v>212</c:v>
                </c:pt>
                <c:pt idx="8">
                  <c:v>213</c:v>
                </c:pt>
                <c:pt idx="9">
                  <c:v>214</c:v>
                </c:pt>
                <c:pt idx="10">
                  <c:v>215</c:v>
                </c:pt>
                <c:pt idx="11">
                  <c:v>216</c:v>
                </c:pt>
                <c:pt idx="12">
                  <c:v>218</c:v>
                </c:pt>
                <c:pt idx="13">
                  <c:v>220</c:v>
                </c:pt>
                <c:pt idx="14">
                  <c:v>221</c:v>
                </c:pt>
                <c:pt idx="15">
                  <c:v>223</c:v>
                </c:pt>
                <c:pt idx="16">
                  <c:v>224</c:v>
                </c:pt>
                <c:pt idx="17">
                  <c:v>226</c:v>
                </c:pt>
                <c:pt idx="18">
                  <c:v>227</c:v>
                </c:pt>
                <c:pt idx="19">
                  <c:v>228</c:v>
                </c:pt>
                <c:pt idx="20">
                  <c:v>230</c:v>
                </c:pt>
              </c:numCache>
            </c:numRef>
          </c:xVal>
          <c:yVal>
            <c:numRef>
              <c:f>'2009 moths and eggs'!$AR$6:$AR$26</c:f>
              <c:numCache>
                <c:formatCode>General</c:formatCode>
                <c:ptCount val="21"/>
                <c:pt idx="0">
                  <c:v>16.5246</c:v>
                </c:pt>
                <c:pt idx="1">
                  <c:v>15.5593</c:v>
                </c:pt>
                <c:pt idx="2">
                  <c:v>14.591800000000001</c:v>
                </c:pt>
                <c:pt idx="3">
                  <c:v>13.636200000000001</c:v>
                </c:pt>
                <c:pt idx="4">
                  <c:v>11.8079</c:v>
                </c:pt>
                <c:pt idx="5">
                  <c:v>10.947100000000001</c:v>
                </c:pt>
                <c:pt idx="6">
                  <c:v>9.3828000000000067</c:v>
                </c:pt>
                <c:pt idx="7">
                  <c:v>8.7027000000000001</c:v>
                </c:pt>
                <c:pt idx="8">
                  <c:v>8.1031000000000013</c:v>
                </c:pt>
                <c:pt idx="9">
                  <c:v>7.5814000000000004</c:v>
                </c:pt>
                <c:pt idx="10">
                  <c:v>7.1317000000000004</c:v>
                </c:pt>
                <c:pt idx="11">
                  <c:v>6.75</c:v>
                </c:pt>
                <c:pt idx="12">
                  <c:v>6.1806000000000001</c:v>
                </c:pt>
                <c:pt idx="13">
                  <c:v>5.8514999999999997</c:v>
                </c:pt>
                <c:pt idx="14">
                  <c:v>5.7687999999999997</c:v>
                </c:pt>
                <c:pt idx="15">
                  <c:v>5.7703000000000024</c:v>
                </c:pt>
                <c:pt idx="16">
                  <c:v>5.8580999999999976</c:v>
                </c:pt>
                <c:pt idx="17">
                  <c:v>6.1848999999999865</c:v>
                </c:pt>
                <c:pt idx="18">
                  <c:v>6.4062000000000134</c:v>
                </c:pt>
                <c:pt idx="19">
                  <c:v>6.6520999999999875</c:v>
                </c:pt>
                <c:pt idx="20">
                  <c:v>7.1689999999999845</c:v>
                </c:pt>
              </c:numCache>
            </c:numRef>
          </c:yVal>
        </c:ser>
        <c:axId val="81177984"/>
        <c:axId val="81299328"/>
      </c:scatterChart>
      <c:valAx>
        <c:axId val="81177984"/>
        <c:scaling>
          <c:orientation val="minMax"/>
          <c:max val="255"/>
          <c:min val="185"/>
        </c:scaling>
        <c:axPos val="b"/>
        <c:title>
          <c:tx>
            <c:rich>
              <a:bodyPr/>
              <a:lstStyle/>
              <a:p>
                <a:pPr>
                  <a:defRPr/>
                </a:pPr>
                <a:r>
                  <a:rPr lang="en-US"/>
                  <a:t>Julian Day</a:t>
                </a:r>
              </a:p>
            </c:rich>
          </c:tx>
          <c:layout/>
        </c:title>
        <c:numFmt formatCode="0" sourceLinked="1"/>
        <c:majorTickMark val="in"/>
        <c:minorTickMark val="in"/>
        <c:tickLblPos val="nextTo"/>
        <c:crossAx val="81299328"/>
        <c:crosses val="autoZero"/>
        <c:crossBetween val="midCat"/>
        <c:majorUnit val="10"/>
      </c:valAx>
      <c:valAx>
        <c:axId val="81299328"/>
        <c:scaling>
          <c:orientation val="minMax"/>
          <c:max val="24"/>
        </c:scaling>
        <c:axPos val="l"/>
        <c:title>
          <c:tx>
            <c:rich>
              <a:bodyPr rot="-5400000" vert="horz"/>
              <a:lstStyle/>
              <a:p>
                <a:pPr>
                  <a:defRPr/>
                </a:pPr>
                <a:r>
                  <a:rPr lang="en-US"/>
                  <a:t>Moths visits per flower</a:t>
                </a:r>
              </a:p>
            </c:rich>
          </c:tx>
          <c:layout/>
        </c:title>
        <c:numFmt formatCode="General" sourceLinked="1"/>
        <c:majorTickMark val="in"/>
        <c:minorTickMark val="in"/>
        <c:tickLblPos val="nextTo"/>
        <c:crossAx val="81177984"/>
        <c:crosses val="autoZero"/>
        <c:crossBetween val="midCat"/>
        <c:majorUnit val="2"/>
        <c:minorUnit val="1"/>
      </c:valAx>
    </c:plotArea>
    <c:legend>
      <c:legendPos val="r"/>
      <c:legendEntry>
        <c:idx val="0"/>
        <c:txPr>
          <a:bodyPr/>
          <a:lstStyle/>
          <a:p>
            <a:pPr>
              <a:defRPr i="1"/>
            </a:pPr>
            <a:endParaRPr lang="en-US"/>
          </a:p>
        </c:txPr>
      </c:legendEntry>
      <c:layout>
        <c:manualLayout>
          <c:xMode val="edge"/>
          <c:yMode val="edge"/>
          <c:x val="0.62832680505552563"/>
          <c:y val="5.366100701341401E-2"/>
          <c:w val="0.36728789329369027"/>
          <c:h val="0.21340314859409787"/>
        </c:manualLayout>
      </c:layout>
      <c:overlay val="1"/>
    </c:legend>
    <c:plotVisOnly val="1"/>
    <c:dispBlanksAs val="gap"/>
  </c:chart>
  <c:txPr>
    <a:bodyPr/>
    <a:lstStyle/>
    <a:p>
      <a:pPr>
        <a:defRPr sz="1600">
          <a:latin typeface="Calibri"/>
          <a:cs typeface="Calibri"/>
        </a:defRPr>
      </a:pPr>
      <a:endParaRPr lang="en-US"/>
    </a:p>
  </c:txPr>
  <c:externalData r:id="rId2"/>
</c:chartSpace>
</file>

<file path=ppt/drawings/_rels/vmlDrawing1.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54.wmf"/><Relationship Id="rId1" Type="http://schemas.openxmlformats.org/officeDocument/2006/relationships/image" Target="../media/image112.wmf"/><Relationship Id="rId6" Type="http://schemas.openxmlformats.org/officeDocument/2006/relationships/image" Target="../media/image115.wmf"/><Relationship Id="rId5" Type="http://schemas.openxmlformats.org/officeDocument/2006/relationships/image" Target="../media/image114.wmf"/><Relationship Id="rId4" Type="http://schemas.openxmlformats.org/officeDocument/2006/relationships/image" Target="../media/image5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8.emf"/></Relationships>
</file>

<file path=ppt/drawings/drawing1.xml><?xml version="1.0" encoding="utf-8"?>
<c:userShapes xmlns:c="http://schemas.openxmlformats.org/drawingml/2006/chart">
  <cdr:relSizeAnchor xmlns:cdr="http://schemas.openxmlformats.org/drawingml/2006/chartDrawing">
    <cdr:from>
      <cdr:x>0.87065</cdr:x>
      <cdr:y>0.93231</cdr:y>
    </cdr:from>
    <cdr:to>
      <cdr:x>1</cdr:x>
      <cdr:y>1</cdr:y>
    </cdr:to>
    <cdr:sp macro="" textlink="">
      <cdr:nvSpPr>
        <cdr:cNvPr id="2" name="TextBox 9"/>
        <cdr:cNvSpPr txBox="1"/>
      </cdr:nvSpPr>
      <cdr:spPr>
        <a:xfrm xmlns:a="http://schemas.openxmlformats.org/drawingml/2006/main">
          <a:off x="8005547" y="4445382"/>
          <a:ext cx="1138453"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fontAlgn="base">
            <a:spcBef>
              <a:spcPct val="0"/>
            </a:spcBef>
            <a:spcAft>
              <a:spcPct val="0"/>
            </a:spcAft>
            <a:defRPr kern="1200">
              <a:solidFill>
                <a:srgbClr val="000000"/>
              </a:solidFill>
              <a:latin typeface="Arial" charset="0"/>
              <a:cs typeface="Arial" charset="0"/>
            </a:defRPr>
          </a:lvl1pPr>
          <a:lvl2pPr marL="457200" algn="l" rtl="0" fontAlgn="base">
            <a:spcBef>
              <a:spcPct val="0"/>
            </a:spcBef>
            <a:spcAft>
              <a:spcPct val="0"/>
            </a:spcAft>
            <a:defRPr kern="1200">
              <a:solidFill>
                <a:srgbClr val="000000"/>
              </a:solidFill>
              <a:latin typeface="Arial" charset="0"/>
              <a:cs typeface="Arial" charset="0"/>
            </a:defRPr>
          </a:lvl2pPr>
          <a:lvl3pPr marL="914400" algn="l" rtl="0" fontAlgn="base">
            <a:spcBef>
              <a:spcPct val="0"/>
            </a:spcBef>
            <a:spcAft>
              <a:spcPct val="0"/>
            </a:spcAft>
            <a:defRPr kern="1200">
              <a:solidFill>
                <a:srgbClr val="000000"/>
              </a:solidFill>
              <a:latin typeface="Arial" charset="0"/>
              <a:cs typeface="Arial" charset="0"/>
            </a:defRPr>
          </a:lvl3pPr>
          <a:lvl4pPr marL="1371600" algn="l" rtl="0" fontAlgn="base">
            <a:spcBef>
              <a:spcPct val="0"/>
            </a:spcBef>
            <a:spcAft>
              <a:spcPct val="0"/>
            </a:spcAft>
            <a:defRPr kern="1200">
              <a:solidFill>
                <a:srgbClr val="000000"/>
              </a:solidFill>
              <a:latin typeface="Arial" charset="0"/>
              <a:cs typeface="Arial" charset="0"/>
            </a:defRPr>
          </a:lvl4pPr>
          <a:lvl5pPr marL="1828800" algn="l" rtl="0" fontAlgn="base">
            <a:spcBef>
              <a:spcPct val="0"/>
            </a:spcBef>
            <a:spcAft>
              <a:spcPct val="0"/>
            </a:spcAft>
            <a:defRPr kern="1200">
              <a:solidFill>
                <a:srgbClr val="000000"/>
              </a:solidFill>
              <a:latin typeface="Arial" charset="0"/>
              <a:cs typeface="Arial" charset="0"/>
            </a:defRPr>
          </a:lvl5pPr>
          <a:lvl6pPr marL="2286000" algn="l" defTabSz="914400" rtl="0" eaLnBrk="1" latinLnBrk="0" hangingPunct="1">
            <a:defRPr kern="1200">
              <a:solidFill>
                <a:srgbClr val="000000"/>
              </a:solidFill>
              <a:latin typeface="Arial" charset="0"/>
              <a:cs typeface="Arial" charset="0"/>
            </a:defRPr>
          </a:lvl6pPr>
          <a:lvl7pPr marL="2743200" algn="l" defTabSz="914400" rtl="0" eaLnBrk="1" latinLnBrk="0" hangingPunct="1">
            <a:defRPr kern="1200">
              <a:solidFill>
                <a:srgbClr val="000000"/>
              </a:solidFill>
              <a:latin typeface="Arial" charset="0"/>
              <a:cs typeface="Arial" charset="0"/>
            </a:defRPr>
          </a:lvl7pPr>
          <a:lvl8pPr marL="3200400" algn="l" defTabSz="914400" rtl="0" eaLnBrk="1" latinLnBrk="0" hangingPunct="1">
            <a:defRPr kern="1200">
              <a:solidFill>
                <a:srgbClr val="000000"/>
              </a:solidFill>
              <a:latin typeface="Arial" charset="0"/>
              <a:cs typeface="Arial" charset="0"/>
            </a:defRPr>
          </a:lvl8pPr>
          <a:lvl9pPr marL="3657600" algn="l" defTabSz="914400" rtl="0" eaLnBrk="1" latinLnBrk="0" hangingPunct="1">
            <a:defRPr kern="1200">
              <a:solidFill>
                <a:srgbClr val="000000"/>
              </a:solidFill>
              <a:latin typeface="Arial" charset="0"/>
              <a:cs typeface="Arial" charset="0"/>
            </a:defRPr>
          </a:lvl9pPr>
        </a:lstStyle>
        <a:p xmlns:a="http://schemas.openxmlformats.org/drawingml/2006/main">
          <a:r>
            <a:rPr lang="en-US" sz="1400" b="1" dirty="0" smtClean="0"/>
            <a:t>(Kula 2012)</a:t>
          </a:r>
          <a:endParaRPr lang="en-US" sz="14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4" tIns="46586" rIns="93174" bIns="46586" numCol="1" anchor="t" anchorCtr="0" compatLnSpc="1">
            <a:prstTxWarp prst="textNoShape">
              <a:avLst/>
            </a:prstTxWarp>
          </a:bodyPr>
          <a:lstStyle>
            <a:lvl1pPr>
              <a:defRPr sz="1200">
                <a:cs typeface="+mn-cs"/>
              </a:defRPr>
            </a:lvl1pPr>
          </a:lstStyle>
          <a:p>
            <a:pPr>
              <a:defRPr/>
            </a:pPr>
            <a:endParaRPr lang="en-US"/>
          </a:p>
        </p:txBody>
      </p:sp>
      <p:sp>
        <p:nvSpPr>
          <p:cNvPr id="3075"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4" tIns="46586" rIns="93174" bIns="46586" numCol="1" anchor="t" anchorCtr="0" compatLnSpc="1">
            <a:prstTxWarp prst="textNoShape">
              <a:avLst/>
            </a:prstTxWarp>
          </a:bodyPr>
          <a:lstStyle>
            <a:lvl1pPr algn="r">
              <a:defRPr sz="1200">
                <a:cs typeface="+mn-cs"/>
              </a:defRPr>
            </a:lvl1pPr>
          </a:lstStyle>
          <a:p>
            <a:pPr>
              <a:defRPr/>
            </a:pPr>
            <a:endParaRPr lang="en-US"/>
          </a:p>
        </p:txBody>
      </p:sp>
      <p:sp>
        <p:nvSpPr>
          <p:cNvPr id="99332" name="Rectangle 4"/>
          <p:cNvSpPr>
            <a:spLocks noGrp="1" noRot="1" noChangeAspect="1" noChangeArrowheads="1" noTextEdit="1"/>
          </p:cNvSpPr>
          <p:nvPr>
            <p:ph type="sldImg" idx="2"/>
          </p:nvPr>
        </p:nvSpPr>
        <p:spPr bwMode="auto">
          <a:xfrm>
            <a:off x="1182688" y="698500"/>
            <a:ext cx="4645025" cy="3484563"/>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4" tIns="46586" rIns="93174"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4" tIns="46586" rIns="93174" bIns="46586" numCol="1" anchor="b" anchorCtr="0" compatLnSpc="1">
            <a:prstTxWarp prst="textNoShape">
              <a:avLst/>
            </a:prstTxWarp>
          </a:bodyPr>
          <a:lstStyle>
            <a:lvl1pPr>
              <a:defRPr sz="1200">
                <a:cs typeface="+mn-cs"/>
              </a:defRPr>
            </a:lvl1pPr>
          </a:lstStyle>
          <a:p>
            <a:pPr>
              <a:defRPr/>
            </a:pPr>
            <a:endParaRPr lang="en-US"/>
          </a:p>
        </p:txBody>
      </p:sp>
      <p:sp>
        <p:nvSpPr>
          <p:cNvPr id="3079"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4" tIns="46586" rIns="93174" bIns="46586" numCol="1" anchor="b" anchorCtr="0" compatLnSpc="1">
            <a:prstTxWarp prst="textNoShape">
              <a:avLst/>
            </a:prstTxWarp>
          </a:bodyPr>
          <a:lstStyle>
            <a:lvl1pPr algn="r">
              <a:defRPr sz="1200">
                <a:cs typeface="+mn-cs"/>
              </a:defRPr>
            </a:lvl1pPr>
          </a:lstStyle>
          <a:p>
            <a:pPr>
              <a:defRPr/>
            </a:pPr>
            <a:fld id="{A4056E1B-A9A7-4942-999D-4F7647965E0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apps.webofknowledge.com/full_record.do?product=WOS&amp;search_mode=GeneralSearch&amp;qid=6&amp;SID=4A3kJJ@ek2GAf@2fOLc&amp;page=1&amp;doc=1&amp;cacheurlFromRightClick=no"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en.wikipedia.org/wiki/Asymptotic_analysis" TargetMode="External"/><Relationship Id="rId3" Type="http://schemas.openxmlformats.org/officeDocument/2006/relationships/hyperlink" Target="http://en.wikipedia.org/wiki/Parameter" TargetMode="External"/><Relationship Id="rId7" Type="http://schemas.openxmlformats.org/officeDocument/2006/relationships/hyperlink" Target="http://en.wikipedia.org/wiki/Kullback%E2%80%93Leibler_divergence"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en.wikipedia.org/wiki/Overfitting" TargetMode="External"/><Relationship Id="rId5" Type="http://schemas.openxmlformats.org/officeDocument/2006/relationships/hyperlink" Target="http://en.wikipedia.org/wiki/Likelihood_function" TargetMode="External"/><Relationship Id="rId4" Type="http://schemas.openxmlformats.org/officeDocument/2006/relationships/hyperlink" Target="http://en.wikipedia.org/wiki/Statistical_model"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8" Type="http://schemas.openxmlformats.org/officeDocument/2006/relationships/hyperlink" Target="http://en.wikipedia.org/wiki/Asymptotic_analysis" TargetMode="External"/><Relationship Id="rId3" Type="http://schemas.openxmlformats.org/officeDocument/2006/relationships/hyperlink" Target="http://en.wikipedia.org/wiki/Parameter" TargetMode="External"/><Relationship Id="rId7" Type="http://schemas.openxmlformats.org/officeDocument/2006/relationships/hyperlink" Target="http://en.wikipedia.org/wiki/Kullback%E2%80%93Leibler_divergence" TargetMode="External"/><Relationship Id="rId2" Type="http://schemas.openxmlformats.org/officeDocument/2006/relationships/slide" Target="../slides/slide85.xml"/><Relationship Id="rId1" Type="http://schemas.openxmlformats.org/officeDocument/2006/relationships/notesMaster" Target="../notesMasters/notesMaster1.xml"/><Relationship Id="rId6" Type="http://schemas.openxmlformats.org/officeDocument/2006/relationships/hyperlink" Target="http://en.wikipedia.org/wiki/Overfitting" TargetMode="External"/><Relationship Id="rId5" Type="http://schemas.openxmlformats.org/officeDocument/2006/relationships/hyperlink" Target="http://en.wikipedia.org/wiki/Likelihood_function" TargetMode="External"/><Relationship Id="rId4" Type="http://schemas.openxmlformats.org/officeDocument/2006/relationships/hyperlink" Target="http://en.wikipedia.org/wiki/Statistical_model"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7097C58D-18DB-4C2E-BC02-FFF58FA820BA}" type="slidenum">
              <a:rPr lang="en-US" smtClean="0"/>
              <a:pPr>
                <a:defRPr/>
              </a:pPr>
              <a:t>1</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baseline="0" dirty="0" smtClean="0"/>
              <a:t>I decided to go with breadth rather than depth in order demonstrate that one of the exciting attractions of this position is my broad overlap of interests with the department. </a:t>
            </a:r>
          </a:p>
          <a:p>
            <a:pPr eaLnBrk="1" hangingPunct="1"/>
            <a:endParaRPr lang="en-US" baseline="0" dirty="0" smtClean="0"/>
          </a:p>
          <a:p>
            <a:pPr eaLnBrk="1" hangingPunct="1"/>
            <a:r>
              <a:rPr lang="en-US" baseline="0" dirty="0" smtClean="0"/>
              <a:t>Today I will discuss recent and ongoing work to quantify evolutionary process</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 we grew the same lines in multiple environments</a:t>
            </a:r>
            <a:r>
              <a:rPr lang="en-US" baseline="0" dirty="0" smtClean="0"/>
              <a:t> we could make a robust estimate of GXE for mutations</a:t>
            </a:r>
          </a:p>
          <a:p>
            <a:r>
              <a:rPr lang="en-US" dirty="0" smtClean="0"/>
              <a:t>GXE,</a:t>
            </a:r>
            <a:r>
              <a:rPr lang="en-US" baseline="0" dirty="0" smtClean="0"/>
              <a:t> explain x and y axis, note founder fitness in the middle but many MA lines change</a:t>
            </a:r>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F1DE8D65-D5DA-4328-94F4-6664058BEA81}" type="slidenum">
              <a:rPr lang="en-US" smtClean="0"/>
              <a:pPr>
                <a:defRPr/>
              </a:pPr>
              <a:t>113</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r>
              <a:rPr lang="en-US" dirty="0" smtClean="0"/>
              <a:t>The</a:t>
            </a:r>
            <a:r>
              <a:rPr lang="en-US" baseline="0" dirty="0" smtClean="0"/>
              <a:t> dogma is that nearly all mutations are deleterious, shown here with the effect of mutations relative to the </a:t>
            </a:r>
            <a:r>
              <a:rPr lang="en-US" baseline="0" dirty="0" err="1" smtClean="0"/>
              <a:t>premutation</a:t>
            </a:r>
            <a:r>
              <a:rPr lang="en-US" baseline="0" dirty="0" smtClean="0"/>
              <a:t> genotype. But then it seems reasonable to think that depending on environmental conditions the distribution of mutation effects might allow for more beneficial mutations indicated in the lower figure.</a:t>
            </a:r>
          </a:p>
          <a:p>
            <a:endParaRPr lang="en-US" baseline="0" dirty="0" smtClean="0"/>
          </a:p>
          <a:p>
            <a:r>
              <a:rPr lang="en-US" baseline="0" dirty="0" smtClean="0"/>
              <a:t>Environmental conditions or regulatory </a:t>
            </a:r>
            <a:r>
              <a:rPr lang="en-US" baseline="0" dirty="0" err="1" smtClean="0"/>
              <a:t>vs</a:t>
            </a:r>
            <a:r>
              <a:rPr lang="en-US" baseline="0" dirty="0" smtClean="0"/>
              <a:t> protein coding etc.</a:t>
            </a:r>
          </a:p>
          <a:p>
            <a:endParaRPr lang="en-US" baseline="0" dirty="0" smtClean="0"/>
          </a:p>
          <a:p>
            <a:r>
              <a:rPr lang="en-US" baseline="0" dirty="0" smtClean="0"/>
              <a:t>One Holy Grail is to be able to make predictions based on genetic mechanisms and ecological context of the direction and size of mutation effects</a:t>
            </a:r>
          </a:p>
          <a:p>
            <a:endParaRPr lang="en-US" baseline="0" dirty="0"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9060E6C-D753-47B3-A0AD-C2CD06EFC53D}" type="slidenum">
              <a:rPr lang="en-US" smtClean="0"/>
              <a:pPr>
                <a:defRPr/>
              </a:pPr>
              <a:t>115</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smtClean="0"/>
              <a:t>We reviewed how different spp concepts facilitate or hinder genetic rescue</a:t>
            </a:r>
          </a:p>
        </p:txBody>
      </p:sp>
      <p:sp>
        <p:nvSpPr>
          <p:cNvPr id="4" name="Slide Number Placeholder 3"/>
          <p:cNvSpPr>
            <a:spLocks noGrp="1"/>
          </p:cNvSpPr>
          <p:nvPr>
            <p:ph type="sldNum" sz="quarter" idx="5"/>
          </p:nvPr>
        </p:nvSpPr>
        <p:spPr/>
        <p:txBody>
          <a:bodyPr/>
          <a:lstStyle/>
          <a:p>
            <a:pPr>
              <a:defRPr/>
            </a:pPr>
            <a:fld id="{0B8CEBDD-2F1C-4B86-A878-AD77906C8268}" type="slidenum">
              <a:rPr lang="en-US" smtClean="0"/>
              <a:pPr>
                <a:defRPr/>
              </a:pPr>
              <a:t>116</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r>
              <a:rPr lang="en-US" dirty="0" err="1" smtClean="0"/>
              <a:t>Anectodal</a:t>
            </a:r>
            <a:r>
              <a:rPr lang="en-US" dirty="0" smtClean="0"/>
              <a:t>, proof of concept</a:t>
            </a:r>
          </a:p>
        </p:txBody>
      </p:sp>
      <p:sp>
        <p:nvSpPr>
          <p:cNvPr id="4" name="Slide Number Placeholder 3"/>
          <p:cNvSpPr>
            <a:spLocks noGrp="1"/>
          </p:cNvSpPr>
          <p:nvPr>
            <p:ph type="sldNum" sz="quarter" idx="5"/>
          </p:nvPr>
        </p:nvSpPr>
        <p:spPr/>
        <p:txBody>
          <a:bodyPr/>
          <a:lstStyle/>
          <a:p>
            <a:pPr>
              <a:defRPr/>
            </a:pPr>
            <a:fld id="{D276E7D1-355E-45CB-AB89-2C028FBA7980}" type="slidenum">
              <a:rPr lang="en-US" smtClean="0"/>
              <a:pPr>
                <a:defRPr/>
              </a:pPr>
              <a:t>118</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5025" cy="3484563"/>
          </a:xfrm>
        </p:spPr>
      </p:sp>
      <p:sp>
        <p:nvSpPr>
          <p:cNvPr id="3" name="Notes Placeholder 2"/>
          <p:cNvSpPr>
            <a:spLocks noGrp="1"/>
          </p:cNvSpPr>
          <p:nvPr>
            <p:ph type="body" idx="1"/>
          </p:nvPr>
        </p:nvSpPr>
        <p:spPr/>
        <p:txBody>
          <a:bodyPr/>
          <a:lstStyle/>
          <a:p>
            <a:r>
              <a:rPr lang="en-US" dirty="0" smtClean="0"/>
              <a:t>My goal was</a:t>
            </a:r>
            <a:r>
              <a:rPr lang="en-US" baseline="0" dirty="0" smtClean="0"/>
              <a:t> to come up with a measure of synchrony that would …</a:t>
            </a:r>
            <a:endParaRPr lang="en-US" dirty="0"/>
          </a:p>
        </p:txBody>
      </p:sp>
      <p:sp>
        <p:nvSpPr>
          <p:cNvPr id="4" name="Slide Number Placeholder 3"/>
          <p:cNvSpPr>
            <a:spLocks noGrp="1"/>
          </p:cNvSpPr>
          <p:nvPr>
            <p:ph type="sldNum" sz="quarter" idx="10"/>
          </p:nvPr>
        </p:nvSpPr>
        <p:spPr/>
        <p:txBody>
          <a:bodyPr/>
          <a:lstStyle/>
          <a:p>
            <a:fld id="{95966F2C-7558-FB4A-A798-5EF5C07A5342}" type="slidenum">
              <a:rPr lang="en-US" smtClean="0"/>
              <a:pPr/>
              <a:t>120</a:t>
            </a:fld>
            <a:endParaRPr lang="en-US"/>
          </a:p>
        </p:txBody>
      </p:sp>
    </p:spTree>
    <p:extLst>
      <p:ext uri="{BB962C8B-B14F-4D97-AF65-F5344CB8AC3E}">
        <p14:creationId xmlns:p14="http://schemas.microsoft.com/office/powerpoint/2010/main" xmlns="" val="41845979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41850" cy="3482975"/>
          </a:xfrm>
        </p:spPr>
      </p:sp>
      <p:sp>
        <p:nvSpPr>
          <p:cNvPr id="3" name="Notes Placeholder 2"/>
          <p:cNvSpPr>
            <a:spLocks noGrp="1"/>
          </p:cNvSpPr>
          <p:nvPr>
            <p:ph type="body" idx="1"/>
          </p:nvPr>
        </p:nvSpPr>
        <p:spPr/>
        <p:txBody>
          <a:bodyPr/>
          <a:lstStyle/>
          <a:p>
            <a:r>
              <a:rPr lang="en-US" dirty="0" smtClean="0"/>
              <a:t>This study examining the within season (</a:t>
            </a:r>
            <a:r>
              <a:rPr lang="en-US" b="1" dirty="0" smtClean="0"/>
              <a:t>comparing</a:t>
            </a:r>
            <a:r>
              <a:rPr lang="en-US" b="1" baseline="0" dirty="0" smtClean="0"/>
              <a:t> </a:t>
            </a:r>
            <a:r>
              <a:rPr lang="en-US" b="1" dirty="0" smtClean="0"/>
              <a:t>fruit set vs. predation</a:t>
            </a:r>
            <a:r>
              <a:rPr lang="en-US" b="1" baseline="0" dirty="0" smtClean="0"/>
              <a:t> in both years</a:t>
            </a:r>
            <a:r>
              <a:rPr lang="en-US" baseline="0" dirty="0" smtClean="0"/>
              <a:t>) </a:t>
            </a:r>
            <a:r>
              <a:rPr lang="en-US" dirty="0" smtClean="0"/>
              <a:t>and year to year (</a:t>
            </a:r>
            <a:r>
              <a:rPr lang="en-US" b="1" dirty="0" smtClean="0"/>
              <a:t>comparing predation relationships between years</a:t>
            </a:r>
            <a:r>
              <a:rPr lang="en-US" dirty="0" smtClean="0"/>
              <a:t>) variability</a:t>
            </a:r>
            <a:r>
              <a:rPr lang="en-US" baseline="0" dirty="0" smtClean="0"/>
              <a:t> in the effect of synchrony on host plant reproduction </a:t>
            </a:r>
          </a:p>
          <a:p>
            <a:r>
              <a:rPr lang="en-US" b="1" baseline="0" dirty="0" smtClean="0"/>
              <a:t>sheds light on the role of ecology in shaping the outcomes of interactions</a:t>
            </a:r>
            <a:r>
              <a:rPr lang="en-US" baseline="0" dirty="0" smtClean="0"/>
              <a:t>.</a:t>
            </a:r>
          </a:p>
          <a:p>
            <a:r>
              <a:rPr lang="en-US" baseline="0" dirty="0" smtClean="0"/>
              <a:t>By repeating the study over two years, I began to reveal a potential role for extrinsic factors like climate in affecting the interaction outcomes.</a:t>
            </a:r>
          </a:p>
          <a:p>
            <a:r>
              <a:rPr lang="en-US" baseline="0" dirty="0" smtClean="0"/>
              <a:t>Climate change?</a:t>
            </a:r>
          </a:p>
          <a:p>
            <a:r>
              <a:rPr lang="en-US" baseline="0" dirty="0" smtClean="0"/>
              <a:t>Synchrony between plants and insects has rarely been calculated, especially at the individual plant level. AND</a:t>
            </a:r>
          </a:p>
          <a:p>
            <a:pPr defTabSz="881328">
              <a:defRPr/>
            </a:pPr>
            <a:r>
              <a:rPr lang="en-US" baseline="0" dirty="0" smtClean="0"/>
              <a:t>This is the first time, to my knowledge, that a measure of synchrony has been calculated for a host plant and its pollinating seed predator.</a:t>
            </a:r>
          </a:p>
        </p:txBody>
      </p:sp>
      <p:sp>
        <p:nvSpPr>
          <p:cNvPr id="4" name="Slide Number Placeholder 3"/>
          <p:cNvSpPr>
            <a:spLocks noGrp="1"/>
          </p:cNvSpPr>
          <p:nvPr>
            <p:ph type="sldNum" sz="quarter" idx="10"/>
          </p:nvPr>
        </p:nvSpPr>
        <p:spPr/>
        <p:txBody>
          <a:bodyPr/>
          <a:lstStyle/>
          <a:p>
            <a:fld id="{95966F2C-7558-FB4A-A798-5EF5C07A5342}" type="slidenum">
              <a:rPr lang="en-US" smtClean="0"/>
              <a:pPr/>
              <a:t>121</a:t>
            </a:fld>
            <a:endParaRPr lang="en-US"/>
          </a:p>
        </p:txBody>
      </p:sp>
    </p:spTree>
    <p:extLst>
      <p:ext uri="{BB962C8B-B14F-4D97-AF65-F5344CB8AC3E}">
        <p14:creationId xmlns:p14="http://schemas.microsoft.com/office/powerpoint/2010/main" xmlns="" val="367594402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p:txBody>
          <a:bodyPr/>
          <a:lstStyle/>
          <a:p>
            <a:pPr>
              <a:defRPr/>
            </a:pPr>
            <a:fld id="{23854BD0-7058-4174-B7C0-18A6960996B5}" type="slidenum">
              <a:rPr lang="en-US" smtClean="0"/>
              <a:pPr>
                <a:defRPr/>
              </a:pPr>
              <a:t>123</a:t>
            </a:fld>
            <a:endParaRPr lang="en-US" smtClean="0"/>
          </a:p>
        </p:txBody>
      </p:sp>
      <p:sp>
        <p:nvSpPr>
          <p:cNvPr id="128003"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4" tIns="46586" rIns="93174" bIns="46586" anchor="b"/>
          <a:lstStyle/>
          <a:p>
            <a:pPr algn="r"/>
            <a:fld id="{C0106F84-4868-4121-8339-8C5B55DB70F1}" type="slidenum">
              <a:rPr lang="en-US" sz="1200"/>
              <a:pPr algn="r"/>
              <a:t>123</a:t>
            </a:fld>
            <a:endParaRPr lang="en-US" sz="1200" dirty="0"/>
          </a:p>
        </p:txBody>
      </p:sp>
      <p:sp>
        <p:nvSpPr>
          <p:cNvPr id="128004" name="Rectangle 2"/>
          <p:cNvSpPr>
            <a:spLocks noGrp="1" noRot="1" noChangeAspect="1" noChangeArrowheads="1" noTextEdit="1"/>
          </p:cNvSpPr>
          <p:nvPr>
            <p:ph type="sldImg"/>
          </p:nvPr>
        </p:nvSpPr>
        <p:spPr>
          <a:ln/>
        </p:spPr>
      </p:sp>
      <p:sp>
        <p:nvSpPr>
          <p:cNvPr id="128005" name="Rectangle 3"/>
          <p:cNvSpPr>
            <a:spLocks noGrp="1" noChangeArrowheads="1"/>
          </p:cNvSpPr>
          <p:nvPr>
            <p:ph type="body" idx="1"/>
          </p:nvPr>
        </p:nvSpPr>
        <p:spPr>
          <a:xfrm>
            <a:off x="934720" y="4415790"/>
            <a:ext cx="5140960" cy="4183380"/>
          </a:xfrm>
          <a:noFill/>
          <a:ln/>
        </p:spPr>
        <p:txBody>
          <a:bodyPr/>
          <a:lstStyle/>
          <a:p>
            <a:pPr eaLnBrk="1" hangingPunct="1"/>
            <a:r>
              <a:rPr lang="en-US" dirty="0" smtClean="0"/>
              <a:t>I want you to start</a:t>
            </a:r>
            <a:r>
              <a:rPr lang="en-US" baseline="0" dirty="0" smtClean="0"/>
              <a:t> thinking about the type of selection that is responsible for the assembly of complex traits. Talk about figure</a:t>
            </a:r>
            <a:endParaRPr lang="en-US" dirty="0" smtClean="0"/>
          </a:p>
          <a:p>
            <a:pPr eaLnBrk="1" hangingPunct="1"/>
            <a:endParaRPr lang="en-US" dirty="0"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p:txBody>
          <a:bodyPr/>
          <a:lstStyle/>
          <a:p>
            <a:pPr>
              <a:defRPr/>
            </a:pPr>
            <a:fld id="{F08FF53F-A608-46B2-B8AF-983A8D4D890E}" type="slidenum">
              <a:rPr lang="en-US" smtClean="0"/>
              <a:pPr>
                <a:defRPr/>
              </a:pPr>
              <a:t>124</a:t>
            </a:fld>
            <a:endParaRPr lang="en-US" smtClean="0"/>
          </a:p>
        </p:txBody>
      </p:sp>
      <p:sp>
        <p:nvSpPr>
          <p:cNvPr id="118787"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4" tIns="46586" rIns="93174" bIns="46586" anchor="b"/>
          <a:lstStyle/>
          <a:p>
            <a:pPr algn="r"/>
            <a:fld id="{7113B6D8-D841-4D27-9E59-CECB51530BB1}" type="slidenum">
              <a:rPr lang="en-US" sz="1200"/>
              <a:pPr algn="r"/>
              <a:t>124</a:t>
            </a:fld>
            <a:endParaRPr lang="en-US" sz="1200" dirty="0"/>
          </a:p>
        </p:txBody>
      </p:sp>
      <p:sp>
        <p:nvSpPr>
          <p:cNvPr id="118788" name="Rectangle 2"/>
          <p:cNvSpPr>
            <a:spLocks noGrp="1" noRot="1" noChangeAspect="1" noChangeArrowheads="1" noTextEdit="1"/>
          </p:cNvSpPr>
          <p:nvPr>
            <p:ph type="sldImg"/>
          </p:nvPr>
        </p:nvSpPr>
        <p:spPr>
          <a:ln/>
        </p:spPr>
      </p:sp>
      <p:sp>
        <p:nvSpPr>
          <p:cNvPr id="118789" name="Rectangle 3"/>
          <p:cNvSpPr>
            <a:spLocks noGrp="1" noChangeArrowheads="1"/>
          </p:cNvSpPr>
          <p:nvPr>
            <p:ph type="body" idx="1"/>
          </p:nvPr>
        </p:nvSpPr>
        <p:spPr>
          <a:xfrm>
            <a:off x="934720" y="4417405"/>
            <a:ext cx="5140960" cy="4181765"/>
          </a:xfrm>
          <a:noFill/>
          <a:ln/>
        </p:spPr>
        <p:txBody>
          <a:bodyPr/>
          <a:lstStyle/>
          <a:p>
            <a:pPr eaLnBrk="1" hangingPunct="1"/>
            <a:r>
              <a:rPr lang="en-US" dirty="0" smtClean="0"/>
              <a:t>We acknowledge</a:t>
            </a:r>
            <a:r>
              <a:rPr lang="en-US" baseline="0" dirty="0" smtClean="0"/>
              <a:t> using Columbia…in </a:t>
            </a:r>
            <a:r>
              <a:rPr lang="en-US" baseline="0" dirty="0" err="1" smtClean="0"/>
              <a:t>virgina</a:t>
            </a:r>
            <a:r>
              <a:rPr lang="en-US" baseline="0" dirty="0" smtClean="0"/>
              <a:t>, but???</a:t>
            </a:r>
          </a:p>
          <a:p>
            <a:pPr eaLnBrk="1" hangingPunct="1"/>
            <a:endParaRPr lang="en-US" baseline="0" dirty="0" smtClean="0"/>
          </a:p>
          <a:p>
            <a:pPr eaLnBrk="1" hangingPunct="1"/>
            <a:r>
              <a:rPr lang="en-US" dirty="0" smtClean="0"/>
              <a:t>Using</a:t>
            </a:r>
            <a:r>
              <a:rPr lang="en-US" baseline="0" dirty="0" smtClean="0"/>
              <a:t> A2010 funding we have initiated new MA lines from central </a:t>
            </a:r>
            <a:r>
              <a:rPr lang="en-US" baseline="0" dirty="0" err="1" smtClean="0"/>
              <a:t>Swedem</a:t>
            </a:r>
            <a:r>
              <a:rPr lang="en-US" baseline="0" dirty="0" smtClean="0"/>
              <a:t> and S France, the range of A. in </a:t>
            </a:r>
            <a:r>
              <a:rPr lang="en-US" baseline="0" dirty="0" err="1" smtClean="0"/>
              <a:t>europe</a:t>
            </a:r>
            <a:r>
              <a:rPr lang="en-US" baseline="0" dirty="0" smtClean="0"/>
              <a:t> with the notion of quantifying mutation rate and effect on fitness in home and away environments.</a:t>
            </a:r>
          </a:p>
          <a:p>
            <a:pPr eaLnBrk="1" hangingPunct="1"/>
            <a:r>
              <a:rPr lang="en-US" baseline="0" dirty="0" smtClean="0"/>
              <a:t>==</a:t>
            </a:r>
            <a:endParaRPr lang="en-US" dirty="0" smtClean="0"/>
          </a:p>
          <a:p>
            <a:pPr eaLnBrk="1" hangingPunct="1"/>
            <a:endParaRPr lang="en-US" dirty="0" smtClean="0"/>
          </a:p>
          <a:p>
            <a:pPr eaLnBrk="1" hangingPunct="1"/>
            <a:r>
              <a:rPr lang="en-US" dirty="0" smtClean="0"/>
              <a:t>So I said that our best hypothesis of why we are seeing so many beneficial mutations is that the founding genotype of these MA lines may be a very poor performer.  It happens to be the most commonly used lab line of Arabidopsis, it is the line that has been sequenced, for example.  Its origin was in Germany, not Virginia, and it has a long history in the greenhouse and in growth chambers before ever serving as the founder of this experiment.  It’s possible that the various selection regimes the genotype has been under in the last hundred years have transformed it to a genotype that does not perform well in natural conditions, or all that well in lab conditions. Or that the methods of artificial lab selection led to a plant that just doesn’t make that much fruit.  </a:t>
            </a:r>
          </a:p>
          <a:p>
            <a:pPr eaLnBrk="1" hangingPunct="1"/>
            <a:r>
              <a:rPr lang="en-US" dirty="0" smtClean="0"/>
              <a:t>Our intent is to test this question by founding new mutation accumulation lines, from native populations in Europe, part of the native range of Arabidopsis.  Then we can plant these new MA lines back into their original environment, test them in an environment where perturbations of the genotype may be more likely to make changes from a selective optimum.</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 of these</a:t>
            </a:r>
            <a:r>
              <a:rPr lang="en-US" baseline="0" dirty="0" smtClean="0"/>
              <a:t> nursery pollination systems, fig </a:t>
            </a:r>
            <a:r>
              <a:rPr lang="en-US" baseline="0" dirty="0" err="1" smtClean="0"/>
              <a:t>fig</a:t>
            </a:r>
            <a:r>
              <a:rPr lang="en-US" baseline="0" dirty="0" smtClean="0"/>
              <a:t> wasps, yucca, yucca moths, it is obligate, fixed, cannot understand the conditions that promote the change to a mutualism</a:t>
            </a:r>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125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p>
            <a:pPr>
              <a:defRPr/>
            </a:pPr>
            <a:fld id="{ACED15EC-BD2C-48F8-84E7-724DB075B40D}" type="slidenum">
              <a:rPr lang="en-US" smtClean="0"/>
              <a:pPr>
                <a:defRPr/>
              </a:pPr>
              <a:t>12</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en-US" dirty="0" smtClean="0"/>
              <a:t>Read through, stress, high whole mutation rate because assessing fitness in field.</a:t>
            </a:r>
          </a:p>
          <a:p>
            <a:pPr eaLnBrk="1" hangingPunct="1"/>
            <a:r>
              <a:rPr lang="en-US" dirty="0" err="1" smtClean="0"/>
              <a:t>Env</a:t>
            </a:r>
            <a:r>
              <a:rPr lang="en-US" dirty="0" smtClean="0"/>
              <a:t> variance4order of magnitude greater than cumulative effect of mutations, some might have large + or – effect on fitness</a:t>
            </a:r>
          </a:p>
          <a:p>
            <a:pPr eaLnBrk="1" hangingPunct="1"/>
            <a:r>
              <a:rPr lang="en-US" dirty="0" err="1" smtClean="0"/>
              <a:t>GxE</a:t>
            </a:r>
            <a:endParaRPr lang="en-US" dirty="0" smtClean="0"/>
          </a:p>
          <a:p>
            <a:pPr eaLnBrk="1" hangingPunct="1"/>
            <a:r>
              <a:rPr lang="en-US" dirty="0" smtClean="0"/>
              <a:t>See many beneficial two reasons, small effect, consistent</a:t>
            </a:r>
            <a:r>
              <a:rPr lang="en-US" baseline="0" dirty="0" smtClean="0"/>
              <a:t> with Fisher’s theory and I will talk about this and the second reason shortly</a:t>
            </a:r>
          </a:p>
          <a:p>
            <a:pPr eaLnBrk="1" hangingPunct="1"/>
            <a:endParaRPr lang="en-US" baseline="0" dirty="0" smtClean="0"/>
          </a:p>
          <a:p>
            <a:pPr eaLnBrk="1" hangingPunct="1"/>
            <a:r>
              <a:rPr lang="en-US" dirty="0" smtClean="0"/>
              <a:t>did not test in the</a:t>
            </a:r>
            <a:r>
              <a:rPr lang="en-US" baseline="0" dirty="0" smtClean="0"/>
              <a:t> home environment of the Columbia accession which is in N. Germany</a:t>
            </a: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p>
            <a:pPr>
              <a:defRPr/>
            </a:pPr>
            <a:fld id="{72D1FA81-E5D1-49AA-8760-CF78E1433BAA}" type="slidenum">
              <a:rPr lang="en-US" smtClean="0"/>
              <a:pPr>
                <a:defRPr/>
              </a:pPr>
              <a:t>13</a:t>
            </a:fld>
            <a:endParaRPr lang="en-US" smtClean="0"/>
          </a:p>
        </p:txBody>
      </p:sp>
      <p:sp>
        <p:nvSpPr>
          <p:cNvPr id="117763"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4" tIns="46586" rIns="93174" bIns="46586" anchor="b"/>
          <a:lstStyle/>
          <a:p>
            <a:pPr algn="r"/>
            <a:fld id="{553B2563-5033-4E78-BE6F-641D823AA178}" type="slidenum">
              <a:rPr lang="en-US" sz="1200"/>
              <a:pPr algn="r"/>
              <a:t>13</a:t>
            </a:fld>
            <a:endParaRPr lang="en-US" sz="1200" dirty="0"/>
          </a:p>
        </p:txBody>
      </p:sp>
      <p:sp>
        <p:nvSpPr>
          <p:cNvPr id="117764" name="Rectangle 2"/>
          <p:cNvSpPr>
            <a:spLocks noGrp="1" noRot="1" noChangeAspect="1" noChangeArrowheads="1" noTextEdit="1"/>
          </p:cNvSpPr>
          <p:nvPr>
            <p:ph type="sldImg"/>
          </p:nvPr>
        </p:nvSpPr>
        <p:spPr>
          <a:ln/>
        </p:spPr>
      </p:sp>
      <p:sp>
        <p:nvSpPr>
          <p:cNvPr id="117765" name="Rectangle 3"/>
          <p:cNvSpPr>
            <a:spLocks noGrp="1" noChangeArrowheads="1"/>
          </p:cNvSpPr>
          <p:nvPr>
            <p:ph type="body" idx="1"/>
          </p:nvPr>
        </p:nvSpPr>
        <p:spPr>
          <a:xfrm>
            <a:off x="934720" y="4415790"/>
            <a:ext cx="5140960" cy="4183380"/>
          </a:xfrm>
          <a:noFill/>
          <a:ln/>
        </p:spPr>
        <p:txBody>
          <a:bodyPr/>
          <a:lstStyle/>
          <a:p>
            <a:pPr eaLnBrk="1" hangingPunct="1"/>
            <a:r>
              <a:rPr lang="en-US" dirty="0" smtClean="0"/>
              <a:t>In</a:t>
            </a:r>
            <a:r>
              <a:rPr lang="en-US" baseline="0" dirty="0" smtClean="0"/>
              <a:t> our ongoing work we are using Fisher’s geometric model of a mutational walk to the optimum to try to understand our results of high beneficial mutations as well as provide a predictive framework for </a:t>
            </a:r>
            <a:r>
              <a:rPr lang="en-US" baseline="0" dirty="0" err="1" smtClean="0"/>
              <a:t>Env</a:t>
            </a:r>
            <a:r>
              <a:rPr lang="en-US" baseline="0" dirty="0" smtClean="0"/>
              <a:t> x mutation effects. </a:t>
            </a:r>
          </a:p>
          <a:p>
            <a:pPr eaLnBrk="1" hangingPunct="1"/>
            <a:endParaRPr lang="en-US" baseline="0" dirty="0" smtClean="0"/>
          </a:p>
          <a:p>
            <a:pPr eaLnBrk="1" hangingPunct="1"/>
            <a:r>
              <a:rPr lang="en-US" baseline="0" dirty="0" smtClean="0"/>
              <a:t>One property of this model is that the further a genotype is away from the optimum, the greater the </a:t>
            </a:r>
            <a:r>
              <a:rPr lang="en-US" baseline="0" dirty="0" err="1" smtClean="0"/>
              <a:t>phentypic</a:t>
            </a:r>
            <a:r>
              <a:rPr lang="en-US" baseline="0" dirty="0" smtClean="0"/>
              <a:t> space for mutations to be beneficial. The Exp </a:t>
            </a:r>
            <a:r>
              <a:rPr lang="en-US" baseline="0" dirty="0" err="1" smtClean="0"/>
              <a:t>distrib</a:t>
            </a:r>
            <a:r>
              <a:rPr lang="en-US" baseline="0" dirty="0" smtClean="0"/>
              <a:t> of QTL effects, with many small and a few large effects found in some data sets is consistent with this idea, with initial steps toward the adaptive optimum including mutations of large effect, and many small steps or small effect mutations get you to the optimum.</a:t>
            </a:r>
          </a:p>
          <a:p>
            <a:pPr eaLnBrk="1" hangingPunct="1"/>
            <a:endParaRPr lang="en-US" baseline="0" dirty="0" smtClean="0"/>
          </a:p>
          <a:p>
            <a:pPr eaLnBrk="1" hangingPunct="1"/>
            <a:r>
              <a:rPr lang="en-US" baseline="0" dirty="0" err="1" smtClean="0"/>
              <a:t>Modelled</a:t>
            </a:r>
            <a:r>
              <a:rPr lang="en-US" baseline="0" dirty="0" smtClean="0"/>
              <a:t> as an adaptive walk by ORR, which depends on beneficial space decreasing</a:t>
            </a:r>
          </a:p>
          <a:p>
            <a:pPr eaLnBrk="1" hangingPunct="1"/>
            <a:r>
              <a:rPr lang="en-US" baseline="0" dirty="0" smtClean="0"/>
              <a:t>Briefly explain model.</a:t>
            </a:r>
          </a:p>
          <a:p>
            <a:pPr eaLnBrk="1" hangingPunct="1"/>
            <a:endParaRPr lang="en-US" baseline="0" dirty="0" smtClean="0"/>
          </a:p>
          <a:p>
            <a:pPr eaLnBrk="1" hangingPunct="1"/>
            <a:r>
              <a:rPr lang="en-US" baseline="0" dirty="0" smtClean="0"/>
              <a:t>Invasive Biology</a:t>
            </a:r>
          </a:p>
          <a:p>
            <a:pPr eaLnBrk="1" hangingPunct="1"/>
            <a:endParaRPr lang="en-US" baseline="0" dirty="0" smtClean="0"/>
          </a:p>
          <a:p>
            <a:pPr eaLnBrk="1" hangingPunct="1"/>
            <a:r>
              <a:rPr lang="en-US" dirty="0" smtClean="0"/>
              <a:t>Columbia mutation lines originally from N. Germany tested in Virginia and Michigan. Thus we have collected new genotypes, and are cultivating new MA lines to determine the effects of mutations when tested in their home and away environments. With the expectation</a:t>
            </a:r>
            <a:r>
              <a:rPr lang="en-US" baseline="0" dirty="0" smtClean="0"/>
              <a:t> that mutations tested in their home </a:t>
            </a:r>
            <a:r>
              <a:rPr lang="en-US" baseline="0" dirty="0" err="1" smtClean="0"/>
              <a:t>env</a:t>
            </a:r>
            <a:r>
              <a:rPr lang="en-US" baseline="0" dirty="0" smtClean="0"/>
              <a:t> will more likely be deleterious, while tested in novel environments they will be more beneficial mutations.</a:t>
            </a:r>
          </a:p>
          <a:p>
            <a:pPr eaLnBrk="1" hangingPunct="1"/>
            <a:endParaRPr lang="en-US" baseline="0" dirty="0" smtClean="0"/>
          </a:p>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p:txBody>
          <a:bodyPr/>
          <a:lstStyle/>
          <a:p>
            <a:pPr>
              <a:defRPr/>
            </a:pPr>
            <a:fld id="{F08FF53F-A608-46B2-B8AF-983A8D4D890E}" type="slidenum">
              <a:rPr lang="en-US" smtClean="0"/>
              <a:pPr>
                <a:defRPr/>
              </a:pPr>
              <a:t>14</a:t>
            </a:fld>
            <a:endParaRPr lang="en-US" smtClean="0"/>
          </a:p>
        </p:txBody>
      </p:sp>
      <p:sp>
        <p:nvSpPr>
          <p:cNvPr id="118787"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4" tIns="46586" rIns="93174" bIns="46586" anchor="b"/>
          <a:lstStyle/>
          <a:p>
            <a:pPr algn="r"/>
            <a:fld id="{7113B6D8-D841-4D27-9E59-CECB51530BB1}" type="slidenum">
              <a:rPr lang="en-US" sz="1200"/>
              <a:pPr algn="r"/>
              <a:t>14</a:t>
            </a:fld>
            <a:endParaRPr lang="en-US" sz="1200" dirty="0"/>
          </a:p>
        </p:txBody>
      </p:sp>
      <p:sp>
        <p:nvSpPr>
          <p:cNvPr id="118788" name="Rectangle 2"/>
          <p:cNvSpPr>
            <a:spLocks noGrp="1" noRot="1" noChangeAspect="1" noChangeArrowheads="1" noTextEdit="1"/>
          </p:cNvSpPr>
          <p:nvPr>
            <p:ph type="sldImg"/>
          </p:nvPr>
        </p:nvSpPr>
        <p:spPr>
          <a:ln/>
        </p:spPr>
      </p:sp>
      <p:sp>
        <p:nvSpPr>
          <p:cNvPr id="118789" name="Rectangle 3"/>
          <p:cNvSpPr>
            <a:spLocks noGrp="1" noChangeArrowheads="1"/>
          </p:cNvSpPr>
          <p:nvPr>
            <p:ph type="body" idx="1"/>
          </p:nvPr>
        </p:nvSpPr>
        <p:spPr>
          <a:xfrm>
            <a:off x="934720" y="4417405"/>
            <a:ext cx="5140960" cy="4181765"/>
          </a:xfrm>
          <a:noFill/>
          <a:ln/>
        </p:spPr>
        <p:txBody>
          <a:bodyPr/>
          <a:lstStyle/>
          <a:p>
            <a:pPr eaLnBrk="1" hangingPunct="1"/>
            <a:r>
              <a:rPr lang="en-US" dirty="0" smtClean="0"/>
              <a:t>We acknowledge</a:t>
            </a:r>
            <a:r>
              <a:rPr lang="en-US" baseline="0" dirty="0" smtClean="0"/>
              <a:t> using Columbia…in </a:t>
            </a:r>
            <a:r>
              <a:rPr lang="en-US" baseline="0" dirty="0" err="1" smtClean="0"/>
              <a:t>virgina</a:t>
            </a:r>
            <a:r>
              <a:rPr lang="en-US" baseline="0" dirty="0" smtClean="0"/>
              <a:t>, but???</a:t>
            </a:r>
          </a:p>
          <a:p>
            <a:pPr eaLnBrk="1" hangingPunct="1"/>
            <a:endParaRPr lang="en-US" baseline="0" dirty="0" smtClean="0"/>
          </a:p>
          <a:p>
            <a:pPr eaLnBrk="1" hangingPunct="1"/>
            <a:r>
              <a:rPr lang="en-US" dirty="0" smtClean="0"/>
              <a:t>Using</a:t>
            </a:r>
            <a:r>
              <a:rPr lang="en-US" baseline="0" dirty="0" smtClean="0"/>
              <a:t> A2010 funding we have initiated new MA lines from central </a:t>
            </a:r>
            <a:r>
              <a:rPr lang="en-US" baseline="0" dirty="0" err="1" smtClean="0"/>
              <a:t>Swedem</a:t>
            </a:r>
            <a:r>
              <a:rPr lang="en-US" baseline="0" dirty="0" smtClean="0"/>
              <a:t> and S France, the range of A. in </a:t>
            </a:r>
            <a:r>
              <a:rPr lang="en-US" baseline="0" dirty="0" err="1" smtClean="0"/>
              <a:t>europe</a:t>
            </a:r>
            <a:r>
              <a:rPr lang="en-US" baseline="0" dirty="0" smtClean="0"/>
              <a:t> with the notion of quantifying mutation rate and effect on fitness in home and away environments.</a:t>
            </a:r>
          </a:p>
          <a:p>
            <a:pPr eaLnBrk="1" hangingPunct="1"/>
            <a:r>
              <a:rPr lang="en-US" baseline="0" dirty="0" smtClean="0"/>
              <a:t>==</a:t>
            </a:r>
            <a:endParaRPr lang="en-US" dirty="0" smtClean="0"/>
          </a:p>
          <a:p>
            <a:pPr eaLnBrk="1" hangingPunct="1"/>
            <a:endParaRPr lang="en-US" dirty="0" smtClean="0"/>
          </a:p>
          <a:p>
            <a:pPr eaLnBrk="1" hangingPunct="1"/>
            <a:r>
              <a:rPr lang="en-US" dirty="0" smtClean="0"/>
              <a:t>So I said that our best hypothesis of why we are seeing so many beneficial mutations is that the founding genotype of these MA lines may be a very poor performer.  It happens to be the most commonly used lab line of Arabidopsis, it is the line that has been sequenced, for example.  Its origin was in Germany, not Virginia, and it has a long history in the greenhouse and in growth chambers before ever serving as the founder of this experiment.  It’s possible that the various selection regimes the genotype has been under in the last hundred years have transformed it to a genotype that does not perform well in natural conditions, or all that well in lab conditions. Or that the methods of artificial lab selection led to a plant that just doesn’t make that much fruit.  </a:t>
            </a:r>
          </a:p>
          <a:p>
            <a:pPr eaLnBrk="1" hangingPunct="1"/>
            <a:r>
              <a:rPr lang="en-US" dirty="0" smtClean="0"/>
              <a:t>Our intent is to test this question by founding new mutation accumulation lines, from native populations in Europe, part of the native range of Arabidopsis.  Then we can plant these new MA lines back into their original environment, test them in an environment where perturbations of the genotype may be more likely to make changes from a selective optimum.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Nei</a:t>
            </a:r>
            <a:r>
              <a:rPr lang="en-US" dirty="0" smtClean="0"/>
              <a:t>, Confessions of a strayed population geneticist</a:t>
            </a:r>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42B616E1-417E-4F22-A6D2-E6735A5A1AB0}" type="slidenum">
              <a:rPr lang="en-US" smtClean="0">
                <a:cs typeface="Arial" charset="0"/>
              </a:rPr>
              <a:pPr/>
              <a:t>16</a:t>
            </a:fld>
            <a:endParaRPr lang="en-US" smtClean="0">
              <a:cs typeface="Arial"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spcBef>
                <a:spcPct val="0"/>
              </a:spcBef>
            </a:pPr>
            <a:r>
              <a:rPr lang="en-US" dirty="0" smtClean="0"/>
              <a:t>Group led by Detlef </a:t>
            </a:r>
            <a:r>
              <a:rPr lang="en-US" dirty="0" err="1" smtClean="0"/>
              <a:t>Wiegel</a:t>
            </a:r>
            <a:r>
              <a:rPr lang="en-US" dirty="0" smtClean="0"/>
              <a:t>, who we ARE NOW collaborating with.</a:t>
            </a:r>
          </a:p>
          <a:p>
            <a:pPr eaLnBrk="1" hangingPunct="1">
              <a:spcBef>
                <a:spcPct val="0"/>
              </a:spcBef>
            </a:pPr>
            <a:r>
              <a:rPr lang="en-US" dirty="0" smtClean="0"/>
              <a:t>Mention </a:t>
            </a:r>
            <a:r>
              <a:rPr lang="en-US" dirty="0" err="1" smtClean="0"/>
              <a:t>nonsynonymous</a:t>
            </a:r>
            <a:r>
              <a:rPr lang="en-US" dirty="0" smtClean="0"/>
              <a:t> </a:t>
            </a:r>
            <a:r>
              <a:rPr lang="en-US" dirty="0" err="1" smtClean="0"/>
              <a:t>indel</a:t>
            </a:r>
            <a:r>
              <a:rPr lang="en-US" dirty="0" smtClean="0"/>
              <a:t> in coding regions</a:t>
            </a:r>
          </a:p>
          <a:p>
            <a:pPr eaLnBrk="1" hangingPunct="1">
              <a:spcBef>
                <a:spcPct val="0"/>
              </a:spcBef>
            </a:pPr>
            <a:endParaRPr lang="en-US" dirty="0" smtClean="0"/>
          </a:p>
          <a:p>
            <a:pPr eaLnBrk="1" hangingPunct="1">
              <a:spcBef>
                <a:spcPct val="0"/>
              </a:spcBef>
            </a:pPr>
            <a:r>
              <a:rPr lang="en-US" dirty="0" smtClean="0"/>
              <a:t>====</a:t>
            </a:r>
          </a:p>
          <a:p>
            <a:pPr eaLnBrk="1" hangingPunct="1">
              <a:spcBef>
                <a:spcPct val="0"/>
              </a:spcBef>
            </a:pPr>
            <a:r>
              <a:rPr lang="en-US" dirty="0" smtClean="0"/>
              <a:t>Fig. 1. Distribution of spontaneous mutations across chromosomes. Labels indicate the</a:t>
            </a:r>
            <a:r>
              <a:rPr lang="en-US" baseline="0" dirty="0" smtClean="0"/>
              <a:t> </a:t>
            </a:r>
            <a:r>
              <a:rPr lang="en-US" dirty="0" smtClean="0"/>
              <a:t>type of mutation and colors their functional context or predicted effect. Short insertions</a:t>
            </a:r>
            <a:r>
              <a:rPr lang="en-US" baseline="0" dirty="0" smtClean="0"/>
              <a:t> </a:t>
            </a:r>
            <a:r>
              <a:rPr lang="en-US" dirty="0" smtClean="0"/>
              <a:t>and deletions are shown by the letters representing the affected bases preceded by a plus</a:t>
            </a:r>
            <a:r>
              <a:rPr lang="en-US" baseline="0" dirty="0" smtClean="0"/>
              <a:t> </a:t>
            </a:r>
            <a:r>
              <a:rPr lang="en-US" dirty="0" smtClean="0"/>
              <a:t>or </a:t>
            </a:r>
            <a:r>
              <a:rPr lang="en-US" dirty="0" err="1" smtClean="0"/>
              <a:t>aminus</a:t>
            </a:r>
            <a:r>
              <a:rPr lang="en-US" dirty="0" smtClean="0"/>
              <a:t> sign, respectively. Long deletions are depicted by </a:t>
            </a:r>
            <a:r>
              <a:rPr lang="en-US" dirty="0" err="1" smtClean="0"/>
              <a:t>aminus</a:t>
            </a:r>
            <a:r>
              <a:rPr lang="en-US" dirty="0" smtClean="0"/>
              <a:t> sign and the number</a:t>
            </a:r>
            <a:r>
              <a:rPr lang="en-US" baseline="0" dirty="0" smtClean="0"/>
              <a:t> </a:t>
            </a:r>
            <a:r>
              <a:rPr lang="en-US" dirty="0" smtClean="0"/>
              <a:t>of deleted base pairs in parentheses. An asterisk next to a C or a G means that the cytosine</a:t>
            </a:r>
            <a:r>
              <a:rPr lang="en-US" baseline="0" dirty="0" smtClean="0"/>
              <a:t> </a:t>
            </a:r>
            <a:r>
              <a:rPr lang="en-US" dirty="0" smtClean="0"/>
              <a:t>of the mutant base pair is known to be </a:t>
            </a:r>
            <a:r>
              <a:rPr lang="en-US" dirty="0" err="1" smtClean="0"/>
              <a:t>methylated</a:t>
            </a:r>
            <a:r>
              <a:rPr lang="en-US" dirty="0" smtClean="0"/>
              <a:t> (20). The definitions for colors are as follows: red, </a:t>
            </a:r>
            <a:r>
              <a:rPr lang="en-US" dirty="0" err="1" smtClean="0"/>
              <a:t>intergenic</a:t>
            </a:r>
            <a:r>
              <a:rPr lang="en-US" baseline="0" dirty="0" smtClean="0"/>
              <a:t> </a:t>
            </a:r>
            <a:r>
              <a:rPr lang="en-US" dirty="0" smtClean="0"/>
              <a:t>region; yellow, </a:t>
            </a:r>
            <a:r>
              <a:rPr lang="en-US" dirty="0" err="1" smtClean="0"/>
              <a:t>intron</a:t>
            </a:r>
            <a:r>
              <a:rPr lang="en-US" dirty="0" smtClean="0"/>
              <a:t>; dark blue, </a:t>
            </a:r>
            <a:r>
              <a:rPr lang="en-US" dirty="0" err="1" smtClean="0"/>
              <a:t>nonsynonymous</a:t>
            </a:r>
            <a:r>
              <a:rPr lang="en-US" dirty="0" smtClean="0"/>
              <a:t> substitution, shift of reading frame for short </a:t>
            </a:r>
            <a:r>
              <a:rPr lang="en-US" dirty="0" err="1" smtClean="0"/>
              <a:t>indels</a:t>
            </a:r>
            <a:r>
              <a:rPr lang="en-US" dirty="0" smtClean="0"/>
              <a:t>, or gene</a:t>
            </a:r>
            <a:r>
              <a:rPr lang="en-US" baseline="0" dirty="0" smtClean="0"/>
              <a:t> </a:t>
            </a:r>
            <a:r>
              <a:rPr lang="en-US" dirty="0" smtClean="0"/>
              <a:t>deletion for large deletions; green, synonymous substitution; purple, UTR; and light blue, transposable element.</a:t>
            </a:r>
          </a:p>
          <a:p>
            <a:pPr eaLnBrk="1" hangingPunct="1">
              <a:spcBef>
                <a:spcPct val="0"/>
              </a:spcBef>
            </a:pPr>
            <a:endParaRPr lang="en-US" dirty="0" smtClean="0"/>
          </a:p>
          <a:p>
            <a:pPr eaLnBrk="1" hangingPunct="1">
              <a:spcBef>
                <a:spcPct val="0"/>
              </a:spcBef>
            </a:pPr>
            <a:r>
              <a:rPr lang="en-US" dirty="0" smtClean="0"/>
              <a:t>UTR equals </a:t>
            </a:r>
            <a:r>
              <a:rPr lang="en-US" dirty="0" err="1" smtClean="0"/>
              <a:t>untranslated</a:t>
            </a:r>
            <a:r>
              <a:rPr lang="en-US" dirty="0" smtClean="0"/>
              <a:t> just upstream and downstream region, transcribed but not translated, can be associated with efficiency of translation and stability of the mRNA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eaLnBrk="1" hangingPunct="1">
              <a:defRPr/>
            </a:pPr>
            <a:r>
              <a:rPr lang="en-US" dirty="0" smtClean="0"/>
              <a:t>Go through quickly,</a:t>
            </a:r>
          </a:p>
          <a:p>
            <a:pPr eaLnBrk="1" hangingPunct="1">
              <a:defRPr/>
            </a:pPr>
            <a:r>
              <a:rPr lang="en-US" dirty="0" smtClean="0"/>
              <a:t>Note</a:t>
            </a:r>
            <a:r>
              <a:rPr lang="en-US" baseline="0" dirty="0" smtClean="0"/>
              <a:t> </a:t>
            </a:r>
            <a:r>
              <a:rPr lang="en-US" baseline="0" dirty="0" err="1" smtClean="0"/>
              <a:t>corresondence</a:t>
            </a:r>
            <a:r>
              <a:rPr lang="en-US" baseline="0" dirty="0" smtClean="0"/>
              <a:t> between NS and </a:t>
            </a:r>
            <a:r>
              <a:rPr lang="en-US" baseline="0" dirty="0" err="1" smtClean="0"/>
              <a:t>indels</a:t>
            </a:r>
            <a:r>
              <a:rPr lang="en-US" baseline="0" dirty="0" smtClean="0"/>
              <a:t> and our estimate.</a:t>
            </a:r>
            <a:endParaRPr lang="en-US" dirty="0" smtClean="0"/>
          </a:p>
          <a:p>
            <a:pPr eaLnBrk="1" hangingPunct="1">
              <a:defRPr/>
            </a:pPr>
            <a:endParaRPr lang="en-US" dirty="0" smtClean="0"/>
          </a:p>
          <a:p>
            <a:pPr eaLnBrk="1" hangingPunct="1">
              <a:defRPr/>
            </a:pPr>
            <a:endParaRPr lang="en-US" dirty="0"/>
          </a:p>
        </p:txBody>
      </p:sp>
      <p:sp>
        <p:nvSpPr>
          <p:cNvPr id="115716" name="Slide Number Placeholder 3"/>
          <p:cNvSpPr>
            <a:spLocks noGrp="1"/>
          </p:cNvSpPr>
          <p:nvPr>
            <p:ph type="sldNum" sz="quarter" idx="5"/>
          </p:nvPr>
        </p:nvSpPr>
        <p:spPr>
          <a:noFill/>
        </p:spPr>
        <p:txBody>
          <a:bodyPr/>
          <a:lstStyle/>
          <a:p>
            <a:fld id="{E5442286-1260-4646-A0CD-2508BA184B34}" type="slidenum">
              <a:rPr lang="en-US" smtClean="0">
                <a:cs typeface="Arial" charset="0"/>
              </a:rPr>
              <a:pPr/>
              <a:t>17</a:t>
            </a:fld>
            <a:endParaRPr lang="en-US" smtClean="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Say it more cleaner</a:t>
            </a:r>
          </a:p>
          <a:p>
            <a:r>
              <a:rPr lang="en-US" dirty="0" smtClean="0"/>
              <a:t>Lots of variation in fitness across environments seen by fitness of founder across </a:t>
            </a:r>
            <a:r>
              <a:rPr lang="en-US" dirty="0" err="1" smtClean="0"/>
              <a:t>env</a:t>
            </a:r>
            <a:r>
              <a:rPr lang="en-US" dirty="0" smtClean="0"/>
              <a:t>. ranged from nearly 300 fruit per individual to less than ½ a fruit per replicate. </a:t>
            </a:r>
          </a:p>
          <a:p>
            <a:r>
              <a:rPr lang="en-US" dirty="0" smtClean="0"/>
              <a:t>Note as before some lines did better some worse than founder. </a:t>
            </a:r>
          </a:p>
          <a:p>
            <a:r>
              <a:rPr lang="en-US" dirty="0" smtClean="0"/>
              <a:t>Despite</a:t>
            </a:r>
            <a:r>
              <a:rPr lang="en-US" baseline="0" dirty="0" smtClean="0"/>
              <a:t> the small sample size of only 5 lines we can say some interesting things about the mutational profile of the different lines and their performance. </a:t>
            </a:r>
          </a:p>
          <a:p>
            <a:r>
              <a:rPr lang="en-US" baseline="0" dirty="0" smtClean="0"/>
              <a:t>Line 29 few mutations. Line 49, poor had a 3 locus deletion including a transcription factor, and line 119 had a deletion of a </a:t>
            </a:r>
            <a:r>
              <a:rPr lang="en-US" baseline="0" dirty="0" err="1" smtClean="0"/>
              <a:t>transposon</a:t>
            </a:r>
            <a:r>
              <a:rPr lang="en-US" baseline="0" dirty="0" smtClean="0"/>
              <a:t>, and high fitness, perhaps congruent with the reduction of genome size across the evolution of the genus Arabidopsis. </a:t>
            </a:r>
            <a:endParaRPr lang="en-US" dirty="0" smtClean="0"/>
          </a:p>
          <a:p>
            <a:endParaRPr lang="en-US" dirty="0" smtClean="0"/>
          </a:p>
          <a:p>
            <a:r>
              <a:rPr lang="en-US" dirty="0" smtClean="0"/>
              <a:t>Three points: performance, number of mutations,  even with this small sample size we see: type of mutations</a:t>
            </a:r>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p>
            <a:pPr>
              <a:defRPr/>
            </a:pPr>
            <a:fld id="{B09977AD-24AC-475F-BC08-E6F27662344E}" type="slidenum">
              <a:rPr lang="en-US" smtClean="0"/>
              <a:pPr>
                <a:defRPr/>
              </a:pPr>
              <a:t>19</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xfrm>
            <a:off x="934720" y="4417405"/>
            <a:ext cx="5140960" cy="4181765"/>
          </a:xfrm>
          <a:noFill/>
          <a:ln/>
        </p:spPr>
        <p:txBody>
          <a:bodyPr/>
          <a:lstStyle/>
          <a:p>
            <a:pPr eaLnBrk="1" hangingPunct="1"/>
            <a:r>
              <a:rPr lang="en-US" dirty="0" smtClean="0"/>
              <a:t>We</a:t>
            </a:r>
            <a:r>
              <a:rPr lang="en-US" baseline="0" dirty="0" smtClean="0"/>
              <a:t> have tested the performance of 100 MA lines in 6 </a:t>
            </a:r>
            <a:r>
              <a:rPr lang="en-US" baseline="0" dirty="0" err="1" smtClean="0"/>
              <a:t>env</a:t>
            </a:r>
            <a:r>
              <a:rPr lang="en-US" baseline="0" dirty="0" smtClean="0"/>
              <a:t> and fully sequencing these lines will allow us to associate types  of mutations, maybe even specific mutations with performance </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p>
            <a:pPr>
              <a:defRPr/>
            </a:pPr>
            <a:fld id="{C208E567-31C4-44D4-9031-DD11BBD1FD47}" type="slidenum">
              <a:rPr lang="en-US" smtClean="0"/>
              <a:pPr>
                <a:defRPr/>
              </a:pPr>
              <a:t>2</a:t>
            </a:fld>
            <a:endParaRPr lang="en-US" smtClean="0"/>
          </a:p>
        </p:txBody>
      </p:sp>
      <p:sp>
        <p:nvSpPr>
          <p:cNvPr id="101379"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4" tIns="46586" rIns="93174" bIns="46586" anchor="b"/>
          <a:lstStyle/>
          <a:p>
            <a:pPr algn="r"/>
            <a:fld id="{E9CCD88F-3B42-42DC-981C-F619D78053B3}" type="slidenum">
              <a:rPr lang="en-US" sz="1200"/>
              <a:pPr algn="r"/>
              <a:t>2</a:t>
            </a:fld>
            <a:endParaRPr lang="en-US" sz="1200" dirty="0"/>
          </a:p>
        </p:txBody>
      </p:sp>
      <p:sp>
        <p:nvSpPr>
          <p:cNvPr id="101380" name="Rectangle 2"/>
          <p:cNvSpPr>
            <a:spLocks noGrp="1" noRot="1" noChangeAspect="1" noChangeArrowheads="1" noTextEdit="1"/>
          </p:cNvSpPr>
          <p:nvPr>
            <p:ph type="sldImg"/>
          </p:nvPr>
        </p:nvSpPr>
        <p:spPr>
          <a:ln/>
        </p:spPr>
      </p:sp>
      <p:sp>
        <p:nvSpPr>
          <p:cNvPr id="101381" name="Rectangle 3"/>
          <p:cNvSpPr>
            <a:spLocks noGrp="1" noChangeArrowheads="1"/>
          </p:cNvSpPr>
          <p:nvPr>
            <p:ph type="body" idx="1"/>
          </p:nvPr>
        </p:nvSpPr>
        <p:spPr>
          <a:noFill/>
          <a:ln/>
        </p:spPr>
        <p:txBody>
          <a:bodyPr/>
          <a:lstStyle/>
          <a:p>
            <a:pPr eaLnBrk="1" hangingPunct="1"/>
            <a:r>
              <a:rPr lang="en-US" dirty="0" smtClean="0"/>
              <a:t>Evolutionary process</a:t>
            </a:r>
            <a:r>
              <a:rPr lang="en-US" baseline="0" dirty="0" smtClean="0"/>
              <a:t> as defined by Darwin is NS acting on PV with a G basis leads to adaptive evolution. One can take a bottom up perspective to understand the sources of population genetic variation, mutation, GF and drift, or take a top down approach to understand how NS molds PV into adaptations. I study both perspective.  And I have recently, with the help of Brian O’Meara and a </a:t>
            </a:r>
            <a:r>
              <a:rPr lang="en-US" baseline="0" dirty="0" err="1" smtClean="0"/>
              <a:t>NESCent</a:t>
            </a:r>
            <a:r>
              <a:rPr lang="en-US" baseline="0" dirty="0" smtClean="0"/>
              <a:t> working group considered evolutionary process above the species level, namely the role of differential lineage diversification in </a:t>
            </a:r>
            <a:r>
              <a:rPr lang="en-US" baseline="0" dirty="0" err="1" smtClean="0"/>
              <a:t>explaing</a:t>
            </a:r>
            <a:r>
              <a:rPr lang="en-US" baseline="0" dirty="0" smtClean="0"/>
              <a:t> extant patterns of biodiversity</a:t>
            </a:r>
          </a:p>
          <a:p>
            <a:pPr eaLnBrk="1" hangingPunct="1"/>
            <a:endParaRPr lang="en-US" baseline="0" dirty="0" smtClean="0"/>
          </a:p>
          <a:p>
            <a:pPr eaLnBrk="1" hangingPunct="1"/>
            <a:r>
              <a:rPr lang="en-US" baseline="0" dirty="0" smtClean="0"/>
              <a:t>I have spent most of my career quantifying parameters associated with all four modes of evolution, as well as considering genetic architecture which modulates the interaction among all four evolutionary modes. </a:t>
            </a:r>
          </a:p>
          <a:p>
            <a:pPr eaLnBrk="1" hangingPunct="1"/>
            <a:endParaRPr lang="en-US" baseline="0" dirty="0" smtClean="0"/>
          </a:p>
          <a:p>
            <a:pPr eaLnBrk="1" hangingPunct="1"/>
            <a:r>
              <a:rPr lang="en-US" baseline="0" dirty="0" smtClean="0"/>
              <a:t>Today I will focus on the input of new genetic variation through mutation and how NS contributes to the evolution of complex </a:t>
            </a:r>
            <a:r>
              <a:rPr lang="en-US" baseline="0" dirty="0" err="1" smtClean="0"/>
              <a:t>multitrait</a:t>
            </a:r>
            <a:r>
              <a:rPr lang="en-US" baseline="0" dirty="0" smtClean="0"/>
              <a:t> adaptations, which are mostly what adaptations are. I will then ask if we can further determine the consequences of multi-trait evolution on </a:t>
            </a:r>
            <a:r>
              <a:rPr lang="en-US" baseline="0" dirty="0" err="1" smtClean="0"/>
              <a:t>macroevolutionary</a:t>
            </a:r>
            <a:r>
              <a:rPr lang="en-US" baseline="0" dirty="0" smtClean="0"/>
              <a:t> process. </a:t>
            </a:r>
            <a:endParaRPr lang="en-US" dirty="0" smtClean="0"/>
          </a:p>
          <a:p>
            <a:pPr eaLnBrk="1" hangingPunct="1"/>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dirty="0" smtClean="0"/>
              <a:t>Read through quickly,</a:t>
            </a:r>
          </a:p>
          <a:p>
            <a:endParaRPr lang="en-US" dirty="0" smtClean="0"/>
          </a:p>
          <a:p>
            <a:r>
              <a:rPr lang="en-US" dirty="0" smtClean="0"/>
              <a:t>How</a:t>
            </a:r>
            <a:r>
              <a:rPr lang="en-US" baseline="0" dirty="0" smtClean="0"/>
              <a:t> does NS act as a filter for beneficial mutations and against deleterious mutations</a:t>
            </a:r>
            <a:endParaRPr lang="en-US" dirty="0" smtClean="0"/>
          </a:p>
          <a:p>
            <a:r>
              <a:rPr lang="en-US" dirty="0" smtClean="0"/>
              <a:t>Our work allows us to </a:t>
            </a:r>
            <a:r>
              <a:rPr lang="en-US" dirty="0" err="1" smtClean="0"/>
              <a:t>Mvs</a:t>
            </a:r>
            <a:r>
              <a:rPr lang="en-US" dirty="0" smtClean="0"/>
              <a:t> G allows us to examine many</a:t>
            </a:r>
            <a:r>
              <a:rPr lang="en-US" baseline="0" dirty="0" smtClean="0"/>
              <a:t> important questions related to genetic constraints to evolution</a:t>
            </a:r>
          </a:p>
          <a:p>
            <a:endParaRPr lang="en-US" baseline="0" dirty="0" smtClean="0"/>
          </a:p>
          <a:p>
            <a:r>
              <a:rPr lang="en-US" baseline="0" dirty="0" smtClean="0"/>
              <a:t>We hope our Mutation resources will be as valuable to the community as Phil Ives fly collections were to the Drosophila </a:t>
            </a:r>
            <a:r>
              <a:rPr lang="en-US" baseline="0" dirty="0" err="1" smtClean="0"/>
              <a:t>communit</a:t>
            </a:r>
            <a:endParaRPr lang="en-US" baseline="0" dirty="0" smtClean="0"/>
          </a:p>
          <a:p>
            <a:endParaRPr lang="en-US" dirty="0" smtClean="0"/>
          </a:p>
          <a:p>
            <a:r>
              <a:rPr lang="en-US" dirty="0" smtClean="0"/>
              <a:t>G and A are </a:t>
            </a:r>
            <a:r>
              <a:rPr lang="en-US" dirty="0" err="1" smtClean="0"/>
              <a:t>purines</a:t>
            </a:r>
            <a:r>
              <a:rPr lang="en-US" dirty="0" smtClean="0"/>
              <a:t>, so transition mutation favor G  to A, much higher AT content predicted than actually seen.  </a:t>
            </a:r>
          </a:p>
          <a:p>
            <a:endParaRPr lang="en-US" u="sng" dirty="0" smtClean="0"/>
          </a:p>
          <a:p>
            <a:r>
              <a:rPr lang="en-US" u="sng" dirty="0" smtClean="0"/>
              <a:t>Rationale</a:t>
            </a:r>
            <a:r>
              <a:rPr lang="en-US" dirty="0" smtClean="0"/>
              <a:t>: Comparison of the mutational spectrum in </a:t>
            </a:r>
            <a:r>
              <a:rPr lang="en-US" i="1" dirty="0" smtClean="0"/>
              <a:t>A. thaliana</a:t>
            </a:r>
            <a:r>
              <a:rPr lang="en-US" dirty="0" smtClean="0"/>
              <a:t> with closely related species has revealed a mutational bias that is not mirrored in the outcome from natural selection. For example, while G:C→A:T transitions are overrepresented in the MA lines  (Ossowski et al. 2010), the same bias was much less pronounced when considering rare derived variants, which are presumably mostly young and have experienced on average little selection. The pattern is seen in 80 fully sequenced accessions (Cao et al. 2011) and disappears with variants that have arisen to high frequency since </a:t>
            </a:r>
            <a:r>
              <a:rPr lang="en-US" i="1" dirty="0" smtClean="0"/>
              <a:t>A. thaliana</a:t>
            </a:r>
            <a:r>
              <a:rPr lang="en-US" dirty="0" smtClean="0"/>
              <a:t> and its sister species </a:t>
            </a:r>
            <a:r>
              <a:rPr lang="en-US" i="1" dirty="0" smtClean="0"/>
              <a:t>A. </a:t>
            </a:r>
            <a:r>
              <a:rPr lang="en-US" i="1" dirty="0" err="1" smtClean="0"/>
              <a:t>lyrata</a:t>
            </a:r>
            <a:r>
              <a:rPr lang="en-US" dirty="0" smtClean="0"/>
              <a:t> split. </a:t>
            </a:r>
          </a:p>
          <a:p>
            <a:endParaRPr lang="en-US" dirty="0" smtClean="0"/>
          </a:p>
          <a:p>
            <a:r>
              <a:rPr lang="en-US" dirty="0" smtClean="0"/>
              <a:t>There has been a decrease in size of the </a:t>
            </a:r>
            <a:r>
              <a:rPr lang="en-US" i="1" dirty="0" smtClean="0"/>
              <a:t>A. thaliana</a:t>
            </a:r>
            <a:r>
              <a:rPr lang="en-US" dirty="0" smtClean="0"/>
              <a:t> genome relative to </a:t>
            </a:r>
            <a:r>
              <a:rPr lang="en-US" i="1" dirty="0" smtClean="0"/>
              <a:t>A. </a:t>
            </a:r>
            <a:r>
              <a:rPr lang="en-US" i="1" dirty="0" err="1" smtClean="0"/>
              <a:t>lyrata</a:t>
            </a:r>
            <a:r>
              <a:rPr lang="en-US" dirty="0" smtClean="0"/>
              <a:t>, consistent with both a deletion bias in mutations and with selection for a reduced genome. Having a much greater sample size of sequenced MA lines representing multiple genetic backgrounds will provide greater confidence in the nature of mutational bias and greater inference on how genetic variation is altered by evolution by comparison with the spectra of genetic differences among naturally diverged populations (accessions, NA lines, and related species). Comparison of the mutational spectrum between the MA and NA lines (exposed to natural mutagens) allows us to assess the validity of quantifying the mutational spectrum in lab generated lines. </a:t>
            </a:r>
          </a:p>
          <a:p>
            <a:r>
              <a:rPr lang="en-US" dirty="0" smtClean="0"/>
              <a:t> </a:t>
            </a:r>
          </a:p>
          <a:p>
            <a:r>
              <a:rPr lang="en-US" dirty="0" smtClean="0"/>
              <a:t>Using regression, nested ANOVA and appropriate multivariate analyses we will assess how the mutation spectrum for each line (number of mutations, number of </a:t>
            </a:r>
            <a:r>
              <a:rPr lang="en-US" dirty="0" err="1" smtClean="0"/>
              <a:t>nonsynonymous</a:t>
            </a:r>
            <a:r>
              <a:rPr lang="en-US" dirty="0" smtClean="0"/>
              <a:t> mutations, number of </a:t>
            </a:r>
            <a:r>
              <a:rPr lang="en-US" dirty="0" err="1" smtClean="0"/>
              <a:t>indels</a:t>
            </a:r>
            <a:r>
              <a:rPr lang="en-US" dirty="0" smtClean="0"/>
              <a:t>, number of mutations in different classes of genes, etc. contribute to performance in each environment and across environments to estimate mutation effect size. Our analyses are similar to analyses conducted comparing the fitness effects of random mutations in </a:t>
            </a:r>
            <a:r>
              <a:rPr lang="en-US" dirty="0" err="1" smtClean="0"/>
              <a:t>bacteriophages</a:t>
            </a:r>
            <a:r>
              <a:rPr lang="en-US" dirty="0" smtClean="0"/>
              <a:t> (Domingo-</a:t>
            </a:r>
            <a:r>
              <a:rPr lang="en-US" dirty="0" err="1" smtClean="0"/>
              <a:t>Calap</a:t>
            </a:r>
            <a:r>
              <a:rPr lang="en-US" dirty="0" smtClean="0"/>
              <a:t> et al. 2009).  We can also test (via ANOVA) if MA lines have larger fitness deviations from the founder if they contain mutations in regions conserved within </a:t>
            </a:r>
            <a:r>
              <a:rPr lang="en-US" i="1" dirty="0" smtClean="0"/>
              <a:t>A. thaliana</a:t>
            </a:r>
            <a:r>
              <a:rPr lang="en-US" dirty="0" smtClean="0"/>
              <a:t> accessions or across closely related species. </a:t>
            </a:r>
          </a:p>
          <a:p>
            <a:r>
              <a:rPr lang="en-US" dirty="0" smtClean="0"/>
              <a:t> </a:t>
            </a:r>
          </a:p>
          <a:p>
            <a:r>
              <a:rPr lang="en-US" dirty="0" smtClean="0"/>
              <a:t>In more detail, we will fit a series of models to the fitness data, from the simple </a:t>
            </a:r>
            <a:r>
              <a:rPr lang="en-US" dirty="0" err="1" smtClean="0"/>
              <a:t>y</a:t>
            </a:r>
            <a:r>
              <a:rPr lang="en-US" baseline="-25000" dirty="0" err="1" smtClean="0"/>
              <a:t>i</a:t>
            </a:r>
            <a:r>
              <a:rPr lang="en-US" dirty="0" smtClean="0"/>
              <a:t> = </a:t>
            </a:r>
            <a:r>
              <a:rPr lang="en-US" dirty="0" err="1" smtClean="0"/>
              <a:t>cx</a:t>
            </a:r>
            <a:r>
              <a:rPr lang="en-US" baseline="-25000" dirty="0" err="1" smtClean="0"/>
              <a:t>i</a:t>
            </a:r>
            <a:r>
              <a:rPr lang="en-US" dirty="0" smtClean="0"/>
              <a:t> (where </a:t>
            </a:r>
            <a:r>
              <a:rPr lang="en-US" dirty="0" err="1" smtClean="0"/>
              <a:t>y</a:t>
            </a:r>
            <a:r>
              <a:rPr lang="en-US" baseline="-25000" dirty="0" err="1" smtClean="0"/>
              <a:t>i</a:t>
            </a:r>
            <a:r>
              <a:rPr lang="en-US" dirty="0" smtClean="0"/>
              <a:t> is the fitness of a plant of MA line I, x</a:t>
            </a:r>
            <a:r>
              <a:rPr lang="en-US" baseline="-25000" dirty="0" smtClean="0"/>
              <a:t>i</a:t>
            </a:r>
            <a:r>
              <a:rPr lang="en-US" dirty="0" smtClean="0"/>
              <a:t> is the total number of mutations in line </a:t>
            </a:r>
            <a:r>
              <a:rPr lang="en-US" dirty="0" err="1" smtClean="0"/>
              <a:t>i</a:t>
            </a:r>
            <a:r>
              <a:rPr lang="en-US" dirty="0" smtClean="0"/>
              <a:t> and c is a constant) to more complex models such as </a:t>
            </a:r>
            <a:r>
              <a:rPr lang="en-US" dirty="0" err="1" smtClean="0"/>
              <a:t>y</a:t>
            </a:r>
            <a:r>
              <a:rPr lang="en-US" baseline="-25000" dirty="0" err="1" smtClean="0"/>
              <a:t>i</a:t>
            </a:r>
            <a:r>
              <a:rPr lang="en-US" baseline="-25000" dirty="0" smtClean="0"/>
              <a:t> </a:t>
            </a:r>
            <a:r>
              <a:rPr lang="en-US" dirty="0" smtClean="0"/>
              <a:t>= c</a:t>
            </a:r>
            <a:r>
              <a:rPr lang="en-US" baseline="-25000" dirty="0" smtClean="0"/>
              <a:t>1</a:t>
            </a:r>
            <a:r>
              <a:rPr lang="en-US" dirty="0" smtClean="0"/>
              <a:t>N</a:t>
            </a:r>
            <a:r>
              <a:rPr lang="en-US" baseline="-25000" dirty="0" smtClean="0"/>
              <a:t>i </a:t>
            </a:r>
            <a:r>
              <a:rPr lang="en-US" dirty="0" smtClean="0"/>
              <a:t>+ c</a:t>
            </a:r>
            <a:r>
              <a:rPr lang="en-US" baseline="-25000" dirty="0" smtClean="0"/>
              <a:t>2</a:t>
            </a:r>
            <a:r>
              <a:rPr lang="en-US" dirty="0" smtClean="0"/>
              <a:t>S</a:t>
            </a:r>
            <a:r>
              <a:rPr lang="en-US" baseline="-25000" dirty="0" smtClean="0"/>
              <a:t>i</a:t>
            </a:r>
            <a:r>
              <a:rPr lang="en-US" dirty="0" smtClean="0"/>
              <a:t> (where N</a:t>
            </a:r>
            <a:r>
              <a:rPr lang="en-US" baseline="-25000" dirty="0" smtClean="0"/>
              <a:t>i</a:t>
            </a:r>
            <a:r>
              <a:rPr lang="en-US" dirty="0" smtClean="0"/>
              <a:t> and S</a:t>
            </a:r>
            <a:r>
              <a:rPr lang="en-US" baseline="-25000" dirty="0" smtClean="0"/>
              <a:t>i</a:t>
            </a:r>
            <a:r>
              <a:rPr lang="en-US" dirty="0" smtClean="0"/>
              <a:t> are the respective number of </a:t>
            </a:r>
            <a:r>
              <a:rPr lang="en-US" dirty="0" err="1" smtClean="0"/>
              <a:t>nonsynonymous</a:t>
            </a:r>
            <a:r>
              <a:rPr lang="en-US" dirty="0" smtClean="0"/>
              <a:t> and synonymous mutations in line </a:t>
            </a:r>
            <a:r>
              <a:rPr lang="en-US" dirty="0" err="1" smtClean="0"/>
              <a:t>i</a:t>
            </a:r>
            <a:r>
              <a:rPr lang="en-US" dirty="0" smtClean="0"/>
              <a:t>).  Even more complex models would account for the numbers of insertions and deletions, whether they occurred in coding regions, interactions among mutations, etc.  We would choose between models using model selection and </a:t>
            </a:r>
            <a:r>
              <a:rPr lang="en-US" dirty="0" err="1" smtClean="0"/>
              <a:t>multimodel</a:t>
            </a:r>
            <a:r>
              <a:rPr lang="en-US" dirty="0" smtClean="0"/>
              <a:t> inference procedures (Burnham et al. 2002; Burnham et al.  2011) and would evaluate the significance of each predictor in the appropriate models.</a:t>
            </a:r>
          </a:p>
          <a:p>
            <a:r>
              <a:rPr lang="en-US" dirty="0" smtClean="0"/>
              <a:t> </a:t>
            </a:r>
          </a:p>
          <a:p>
            <a:r>
              <a:rPr lang="en-US" dirty="0" smtClean="0"/>
              <a:t>In both prokaryotes and eukaryotes, most of the</a:t>
            </a:r>
            <a:r>
              <a:rPr lang="en-US" baseline="0" dirty="0" smtClean="0"/>
              <a:t> </a:t>
            </a:r>
            <a:r>
              <a:rPr lang="en-US" dirty="0" smtClean="0"/>
              <a:t>mutations caused by ultraviolet (UV) light are G:</a:t>
            </a:r>
            <a:r>
              <a:rPr lang="en-US" baseline="0" dirty="0" smtClean="0"/>
              <a:t> </a:t>
            </a:r>
            <a:r>
              <a:rPr lang="en-US" dirty="0" smtClean="0"/>
              <a:t>C→A:T transitions at sites where the C is adjacent</a:t>
            </a:r>
            <a:r>
              <a:rPr lang="en-US" baseline="0" dirty="0" smtClean="0"/>
              <a:t> </a:t>
            </a:r>
            <a:r>
              <a:rPr lang="en-US" dirty="0" smtClean="0"/>
              <a:t>to another C or to a T (</a:t>
            </a:r>
            <a:r>
              <a:rPr lang="en-US" dirty="0" err="1" smtClean="0"/>
              <a:t>dipyrimidine</a:t>
            </a:r>
            <a:r>
              <a:rPr lang="en-US" dirty="0" smtClean="0"/>
              <a:t> sites) Among the 33 observed transition mutations at</a:t>
            </a:r>
            <a:r>
              <a:rPr lang="en-US" baseline="0" dirty="0" smtClean="0"/>
              <a:t> </a:t>
            </a:r>
            <a:r>
              <a:rPr lang="en-US" dirty="0" err="1" smtClean="0"/>
              <a:t>nonmethylated</a:t>
            </a:r>
            <a:r>
              <a:rPr lang="en-US" dirty="0" smtClean="0"/>
              <a:t> G:C sites, 31 were in </a:t>
            </a:r>
            <a:r>
              <a:rPr lang="en-US" dirty="0" err="1" smtClean="0"/>
              <a:t>dipyrimidine</a:t>
            </a:r>
            <a:r>
              <a:rPr lang="en-US" baseline="0" dirty="0" smtClean="0"/>
              <a:t> </a:t>
            </a:r>
            <a:r>
              <a:rPr lang="en-US" dirty="0" smtClean="0"/>
              <a:t>contexts, which is more than expected by chance at</a:t>
            </a:r>
            <a:r>
              <a:rPr lang="en-US" baseline="0" dirty="0" smtClean="0"/>
              <a:t> </a:t>
            </a:r>
            <a:r>
              <a:rPr lang="en-US" dirty="0" smtClean="0"/>
              <a:t>the P = 0.02 level (Fisher’s exact test). Thus, we</a:t>
            </a:r>
            <a:r>
              <a:rPr lang="en-US" baseline="0" dirty="0" smtClean="0"/>
              <a:t> </a:t>
            </a:r>
            <a:r>
              <a:rPr lang="en-US" dirty="0" smtClean="0"/>
              <a:t>conclude that the increased rate of transitions at G:C</a:t>
            </a:r>
            <a:r>
              <a:rPr lang="en-US" baseline="0" dirty="0" smtClean="0"/>
              <a:t> </a:t>
            </a:r>
            <a:r>
              <a:rPr lang="en-US" dirty="0" smtClean="0"/>
              <a:t>sites, relative to A:T sites, can be largely explained</a:t>
            </a:r>
            <a:r>
              <a:rPr lang="en-US" baseline="0" dirty="0" smtClean="0"/>
              <a:t> </a:t>
            </a:r>
            <a:r>
              <a:rPr lang="en-US" dirty="0" smtClean="0"/>
              <a:t>by the combined effect of UV-induced mutagenesis</a:t>
            </a:r>
            <a:r>
              <a:rPr lang="en-US" baseline="0" dirty="0" smtClean="0"/>
              <a:t> </a:t>
            </a:r>
            <a:r>
              <a:rPr lang="en-US" dirty="0" smtClean="0"/>
              <a:t>and </a:t>
            </a:r>
            <a:r>
              <a:rPr lang="en-US" dirty="0" err="1" smtClean="0"/>
              <a:t>deamination</a:t>
            </a:r>
            <a:r>
              <a:rPr lang="en-US" dirty="0" smtClean="0"/>
              <a:t> of </a:t>
            </a:r>
            <a:r>
              <a:rPr lang="en-US" dirty="0" err="1" smtClean="0"/>
              <a:t>methylated</a:t>
            </a:r>
            <a:r>
              <a:rPr lang="en-US" dirty="0" smtClean="0"/>
              <a:t> </a:t>
            </a:r>
            <a:r>
              <a:rPr lang="en-US" dirty="0" err="1" smtClean="0"/>
              <a:t>cytosines</a:t>
            </a:r>
            <a:r>
              <a:rPr lang="en-US" dirty="0" smtClean="0"/>
              <a:t>. This</a:t>
            </a:r>
            <a:r>
              <a:rPr lang="en-US" baseline="0" dirty="0" smtClean="0"/>
              <a:t> </a:t>
            </a:r>
            <a:r>
              <a:rPr lang="en-US" dirty="0" smtClean="0"/>
              <a:t>implies that the mutation rate in nature could be</a:t>
            </a:r>
            <a:r>
              <a:rPr lang="en-US" baseline="0" dirty="0" smtClean="0"/>
              <a:t> </a:t>
            </a:r>
            <a:r>
              <a:rPr lang="en-US" dirty="0" smtClean="0"/>
              <a:t>higher than that reported here, </a:t>
            </a:r>
            <a:r>
              <a:rPr lang="en-US" dirty="0" err="1" smtClean="0"/>
              <a:t>becauseUVradiation</a:t>
            </a:r>
            <a:r>
              <a:rPr lang="en-US" baseline="0" dirty="0" smtClean="0"/>
              <a:t> </a:t>
            </a:r>
            <a:r>
              <a:rPr lang="en-US" dirty="0" smtClean="0"/>
              <a:t>during the MA experiment was probably lower</a:t>
            </a:r>
            <a:r>
              <a:rPr lang="en-US" baseline="0" dirty="0" smtClean="0"/>
              <a:t> </a:t>
            </a:r>
            <a:r>
              <a:rPr lang="en-US" dirty="0" smtClean="0"/>
              <a:t>than in natural conditions.</a:t>
            </a:r>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p>
            <a:pPr>
              <a:defRPr/>
            </a:pPr>
            <a:fld id="{56A9D987-B2D9-4784-B11F-E802987F479E}" type="slidenum">
              <a:rPr lang="en-US" smtClean="0"/>
              <a:pPr>
                <a:defRPr/>
              </a:pPr>
              <a:t>21</a:t>
            </a:fld>
            <a:endParaRPr lang="en-US" smtClean="0"/>
          </a:p>
        </p:txBody>
      </p:sp>
      <p:sp>
        <p:nvSpPr>
          <p:cNvPr id="126979"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4" tIns="46586" rIns="93174" bIns="46586" anchor="b"/>
          <a:lstStyle/>
          <a:p>
            <a:pPr algn="r"/>
            <a:fld id="{019AF609-C0AA-422D-8B08-FF23EF2977B4}" type="slidenum">
              <a:rPr lang="en-US" sz="1200"/>
              <a:pPr algn="r"/>
              <a:t>21</a:t>
            </a:fld>
            <a:endParaRPr lang="en-US" sz="1200" dirty="0"/>
          </a:p>
        </p:txBody>
      </p:sp>
      <p:sp>
        <p:nvSpPr>
          <p:cNvPr id="126980" name="Rectangle 2"/>
          <p:cNvSpPr>
            <a:spLocks noGrp="1" noRot="1" noChangeAspect="1" noChangeArrowheads="1" noTextEdit="1"/>
          </p:cNvSpPr>
          <p:nvPr>
            <p:ph type="sldImg"/>
          </p:nvPr>
        </p:nvSpPr>
        <p:spPr>
          <a:ln/>
        </p:spPr>
      </p:sp>
      <p:sp>
        <p:nvSpPr>
          <p:cNvPr id="126981" name="Rectangle 3"/>
          <p:cNvSpPr>
            <a:spLocks noGrp="1" noChangeArrowheads="1"/>
          </p:cNvSpPr>
          <p:nvPr>
            <p:ph type="body" idx="1"/>
          </p:nvPr>
        </p:nvSpPr>
        <p:spPr>
          <a:noFill/>
          <a:ln/>
        </p:spPr>
        <p:txBody>
          <a:bodyPr/>
          <a:lstStyle/>
          <a:p>
            <a:pPr eaLnBrk="1" hangingPunct="1"/>
            <a:r>
              <a:rPr lang="en-US" dirty="0" smtClean="0"/>
              <a:t>Know what the species are! Focus on trait combinations</a:t>
            </a:r>
          </a:p>
          <a:p>
            <a:pPr eaLnBrk="1" hangingPunct="1"/>
            <a:r>
              <a:rPr lang="en-US" dirty="0" smtClean="0">
                <a:hlinkClick r:id="rId3"/>
              </a:rPr>
              <a:t>LEMUR POLLINATION IN THE MALAGASY RAIN-FOREST LIANA STRONGYLODON CRAVENIAE (LEGUMINOSAE)</a:t>
            </a:r>
          </a:p>
          <a:p>
            <a:pPr eaLnBrk="1" hangingPunct="1"/>
            <a:r>
              <a:rPr lang="en-US" dirty="0" err="1" smtClean="0">
                <a:hlinkClick r:id="rId3"/>
              </a:rPr>
              <a:t>Margavia</a:t>
            </a:r>
            <a:endParaRPr lang="en-US" dirty="0" smtClean="0">
              <a:hlinkClick r:id="rId3"/>
            </a:endParaRPr>
          </a:p>
          <a:p>
            <a:pPr eaLnBrk="1" hangingPunct="1"/>
            <a:r>
              <a:rPr lang="en-US" dirty="0" err="1" smtClean="0">
                <a:hlinkClick r:id="rId3"/>
              </a:rPr>
              <a:t>Bomeria</a:t>
            </a:r>
            <a:r>
              <a:rPr lang="en-US" dirty="0" smtClean="0">
                <a:hlinkClick r:id="rId3"/>
              </a:rPr>
              <a:t> </a:t>
            </a:r>
            <a:endParaRPr lang="en-US" dirty="0" smtClean="0"/>
          </a:p>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p:txBody>
          <a:bodyPr/>
          <a:lstStyle/>
          <a:p>
            <a:pPr>
              <a:defRPr/>
            </a:pPr>
            <a:fld id="{C899014E-92C6-4AA5-BE69-EC98E3D6C5AE}" type="slidenum">
              <a:rPr lang="en-US" smtClean="0"/>
              <a:pPr>
                <a:defRPr/>
              </a:pPr>
              <a:t>22</a:t>
            </a:fld>
            <a:endParaRPr lang="en-US" smtClean="0"/>
          </a:p>
        </p:txBody>
      </p:sp>
      <p:sp>
        <p:nvSpPr>
          <p:cNvPr id="130051"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4" tIns="46586" rIns="93174" bIns="46586" anchor="b"/>
          <a:lstStyle/>
          <a:p>
            <a:pPr algn="r"/>
            <a:fld id="{C07010F1-6CB6-4AC9-924E-B150E85420DD}" type="slidenum">
              <a:rPr lang="en-US" sz="1200"/>
              <a:pPr algn="r"/>
              <a:t>22</a:t>
            </a:fld>
            <a:endParaRPr lang="en-US" sz="1200" dirty="0"/>
          </a:p>
        </p:txBody>
      </p:sp>
      <p:sp>
        <p:nvSpPr>
          <p:cNvPr id="130052" name="Rectangle 2"/>
          <p:cNvSpPr>
            <a:spLocks noGrp="1" noRot="1" noChangeAspect="1" noChangeArrowheads="1" noTextEdit="1"/>
          </p:cNvSpPr>
          <p:nvPr>
            <p:ph type="sldImg"/>
          </p:nvPr>
        </p:nvSpPr>
        <p:spPr>
          <a:ln/>
        </p:spPr>
      </p:sp>
      <p:sp>
        <p:nvSpPr>
          <p:cNvPr id="130053" name="Rectangle 3"/>
          <p:cNvSpPr>
            <a:spLocks noGrp="1" noChangeArrowheads="1"/>
          </p:cNvSpPr>
          <p:nvPr>
            <p:ph type="body" idx="1"/>
          </p:nvPr>
        </p:nvSpPr>
        <p:spPr>
          <a:xfrm>
            <a:off x="934720" y="4415790"/>
            <a:ext cx="5140960" cy="4183380"/>
          </a:xfrm>
          <a:noFill/>
          <a:ln/>
        </p:spPr>
        <p:txBody>
          <a:bodyPr/>
          <a:lstStyle/>
          <a:p>
            <a:pPr eaLnBrk="1" hangingPunct="1"/>
            <a:r>
              <a:rPr lang="en-US" dirty="0" smtClean="0"/>
              <a:t>Within</a:t>
            </a:r>
            <a:r>
              <a:rPr lang="en-US" baseline="0" dirty="0" smtClean="0"/>
              <a:t> species selection. </a:t>
            </a:r>
            <a:r>
              <a:rPr lang="en-US" dirty="0" smtClean="0"/>
              <a:t>Selection studies on all 3, Reporting only on one today, discuss differences</a:t>
            </a:r>
            <a:r>
              <a:rPr lang="en-US" baseline="0" dirty="0" smtClean="0"/>
              <a:t> between species</a:t>
            </a: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p:txBody>
          <a:bodyPr/>
          <a:lstStyle/>
          <a:p>
            <a:pPr>
              <a:defRPr/>
            </a:pPr>
            <a:fld id="{EF14C99F-2FD3-41DD-9FB8-361EF08E0BDC}" type="slidenum">
              <a:rPr lang="en-US" smtClean="0"/>
              <a:pPr>
                <a:defRPr/>
              </a:pPr>
              <a:t>24</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xfrm>
            <a:off x="934720" y="4415790"/>
            <a:ext cx="5140960" cy="4183380"/>
          </a:xfrm>
          <a:noFill/>
          <a:ln/>
        </p:spPr>
        <p:txBody>
          <a:bodyPr/>
          <a:lstStyle/>
          <a:p>
            <a:pPr defTabSz="904159" eaLnBrk="1" hangingPunct="1">
              <a:defRPr/>
            </a:pPr>
            <a:r>
              <a:rPr lang="en-US" dirty="0" smtClean="0"/>
              <a:t>You can imagine that the peaks represent movement up a selective gradient, where there is a bias in</a:t>
            </a:r>
            <a:r>
              <a:rPr lang="en-US" baseline="0" dirty="0" smtClean="0"/>
              <a:t> transition of the </a:t>
            </a:r>
            <a:r>
              <a:rPr lang="en-US" baseline="0" dirty="0" err="1" smtClean="0"/>
              <a:t>surrounging</a:t>
            </a:r>
            <a:r>
              <a:rPr lang="en-US" baseline="0" dirty="0" smtClean="0"/>
              <a:t> area of a peak towards the peak. However, different adaptive peaks may have different speciation rates, or species selection. So the population of these peaks with species may instead reflect species selection, with peaks having higher diversification rates than surrounding areas.</a:t>
            </a:r>
            <a:endParaRPr lang="en-US" dirty="0" smtClean="0"/>
          </a:p>
          <a:p>
            <a:pPr eaLnBrk="1" hangingPunct="1"/>
            <a:r>
              <a:rPr lang="en-US" dirty="0" smtClean="0"/>
              <a:t>Does the population of species on these peaks of trait combinations represent selection favoring these traits</a:t>
            </a:r>
            <a:r>
              <a:rPr lang="en-US" baseline="0" dirty="0" smtClean="0"/>
              <a:t> or higher diversification associated with these peaks</a:t>
            </a:r>
          </a:p>
          <a:p>
            <a:pPr eaLnBrk="1" hangingPunct="1"/>
            <a:endParaRPr lang="en-US" baseline="0" dirty="0" smtClean="0"/>
          </a:p>
          <a:p>
            <a:pPr eaLnBrk="1" hangingPunct="1"/>
            <a:r>
              <a:rPr lang="en-US" baseline="0" dirty="0" smtClean="0"/>
              <a:t>Also experimental evidence</a:t>
            </a:r>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9D4880-6277-4379-B2A6-20FB6F262E6A}" type="slidenum">
              <a:rPr lang="en-US"/>
              <a:pPr/>
              <a:t>25</a:t>
            </a:fld>
            <a:endParaRPr lang="en-US"/>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p:txBody>
          <a:bodyPr/>
          <a:lstStyle/>
          <a:p>
            <a:r>
              <a:rPr lang="en-US"/>
              <a:t>Each of the points represents one of the 48 combinations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F60634-E62E-4192-8202-A860ADDA8AE8}" type="slidenum">
              <a:rPr lang="en-US"/>
              <a:pPr/>
              <a:t>26</a:t>
            </a:fld>
            <a:endParaRPr lang="en-US"/>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p:txBody>
          <a:bodyPr/>
          <a:lstStyle/>
          <a:p>
            <a:r>
              <a:rPr lang="en-US"/>
              <a:t>Note flowers and hummbird choosing</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dirty="0" smtClean="0"/>
              <a:t>We used best-subsets regression to determine two things, (1) what subset size of predictors was most important for explaining variation in hummingbird visitation and (2) what order of entry into the model were the main effects </a:t>
            </a:r>
            <a:r>
              <a:rPr lang="en-US" dirty="0" err="1" smtClean="0"/>
              <a:t>vs</a:t>
            </a:r>
            <a:r>
              <a:rPr lang="en-US" dirty="0" smtClean="0"/>
              <a:t> interaction effects</a:t>
            </a:r>
          </a:p>
          <a:p>
            <a:endParaRPr lang="en-US" dirty="0" smtClean="0"/>
          </a:p>
          <a:p>
            <a:r>
              <a:rPr lang="en-US" dirty="0" smtClean="0"/>
              <a:t>In this section, we learn about the </a:t>
            </a:r>
            <a:r>
              <a:rPr lang="en-US" b="1" dirty="0" smtClean="0"/>
              <a:t>best subsets regression</a:t>
            </a:r>
            <a:r>
              <a:rPr lang="en-US" dirty="0" smtClean="0"/>
              <a:t> procedure (or the </a:t>
            </a:r>
            <a:r>
              <a:rPr lang="en-US" b="1" dirty="0" smtClean="0"/>
              <a:t>all possible subsets regression</a:t>
            </a:r>
            <a:r>
              <a:rPr lang="en-US" dirty="0" smtClean="0"/>
              <a:t> procedure). While we will soon learn the finer details, the general idea behind best subsets regression is that we select the subset of predictors that do the best at meeting some well-defined objective criterion, such as having the largest </a:t>
            </a:r>
            <a:r>
              <a:rPr lang="en-US" i="1" dirty="0" smtClean="0"/>
              <a:t>R</a:t>
            </a:r>
            <a:r>
              <a:rPr lang="en-US" baseline="30000" dirty="0" smtClean="0"/>
              <a:t>2</a:t>
            </a:r>
            <a:r>
              <a:rPr lang="en-US" dirty="0" smtClean="0"/>
              <a:t> value or the smallest </a:t>
            </a:r>
            <a:r>
              <a:rPr lang="en-US" i="1" dirty="0" smtClean="0"/>
              <a:t>MSE</a:t>
            </a:r>
            <a:r>
              <a:rPr lang="en-US" dirty="0" smtClean="0"/>
              <a:t>.</a:t>
            </a:r>
            <a:r>
              <a:rPr lang="en-US" baseline="0" dirty="0" smtClean="0"/>
              <a:t> </a:t>
            </a:r>
          </a:p>
          <a:p>
            <a:endParaRPr lang="en-US" dirty="0" smtClean="0"/>
          </a:p>
          <a:p>
            <a:r>
              <a:rPr lang="en-US" dirty="0" smtClean="0"/>
              <a:t>the general case, the AIC is</a:t>
            </a:r>
            <a:r>
              <a:rPr lang="en-US" baseline="0" dirty="0" smtClean="0"/>
              <a:t> </a:t>
            </a:r>
            <a:r>
              <a:rPr lang="en-US" dirty="0" smtClean="0"/>
              <a:t>where </a:t>
            </a:r>
            <a:r>
              <a:rPr lang="en-US" i="1" dirty="0" smtClean="0"/>
              <a:t>k</a:t>
            </a:r>
            <a:r>
              <a:rPr lang="en-US" dirty="0" smtClean="0"/>
              <a:t> is the number of </a:t>
            </a:r>
            <a:r>
              <a:rPr lang="en-US" dirty="0" smtClean="0">
                <a:hlinkClick r:id="rId3" tooltip="Parameter"/>
              </a:rPr>
              <a:t>parameters</a:t>
            </a:r>
            <a:r>
              <a:rPr lang="en-US" dirty="0" smtClean="0"/>
              <a:t> in the </a:t>
            </a:r>
            <a:r>
              <a:rPr lang="en-US" dirty="0" smtClean="0">
                <a:hlinkClick r:id="rId4" tooltip="Statistical model"/>
              </a:rPr>
              <a:t>statistical model</a:t>
            </a:r>
            <a:r>
              <a:rPr lang="en-US" dirty="0" smtClean="0"/>
              <a:t>, and </a:t>
            </a:r>
            <a:r>
              <a:rPr lang="en-US" i="1" dirty="0" smtClean="0"/>
              <a:t>L</a:t>
            </a:r>
            <a:r>
              <a:rPr lang="en-US" dirty="0" smtClean="0"/>
              <a:t> is the maximized value of the </a:t>
            </a:r>
            <a:r>
              <a:rPr lang="en-US" dirty="0" smtClean="0">
                <a:hlinkClick r:id="rId5" tooltip="Likelihood function"/>
              </a:rPr>
              <a:t>likelihood function</a:t>
            </a:r>
            <a:r>
              <a:rPr lang="en-US" dirty="0" smtClean="0"/>
              <a:t> for the estimated model.</a:t>
            </a:r>
            <a:r>
              <a:rPr lang="en-US" baseline="0" dirty="0" smtClean="0"/>
              <a:t> </a:t>
            </a:r>
            <a:r>
              <a:rPr lang="en-US" dirty="0" smtClean="0"/>
              <a:t>Given a set of candidate models for the data, </a:t>
            </a:r>
            <a:r>
              <a:rPr lang="en-US" i="1" dirty="0" smtClean="0"/>
              <a:t>the preferred model is the one with the minimum AIC value.</a:t>
            </a:r>
            <a:r>
              <a:rPr lang="en-US" dirty="0" smtClean="0"/>
              <a:t> Hence AIC not only rewards goodness of fit, but also includes a penalty that is an increasing function of the number of estimated parameters. This penalty discourages </a:t>
            </a:r>
            <a:r>
              <a:rPr lang="en-US" dirty="0" err="1" smtClean="0">
                <a:hlinkClick r:id="rId6" tooltip="Overfitting"/>
              </a:rPr>
              <a:t>overfitting</a:t>
            </a:r>
            <a:r>
              <a:rPr lang="en-US" dirty="0" smtClean="0"/>
              <a:t> (increasing the number of free parameters in the model improves the goodness of the fit, regardless of the number of free parameters in the data-generating process).</a:t>
            </a:r>
          </a:p>
          <a:p>
            <a:r>
              <a:rPr lang="en-US" dirty="0" smtClean="0"/>
              <a:t>AIC is founded in information theory. Suppose that the data is generated by some unknown process </a:t>
            </a:r>
            <a:r>
              <a:rPr lang="en-US" i="1" dirty="0" smtClean="0"/>
              <a:t>f</a:t>
            </a:r>
            <a:r>
              <a:rPr lang="en-US" dirty="0" smtClean="0"/>
              <a:t>. We consider two candidate models to represent </a:t>
            </a:r>
            <a:r>
              <a:rPr lang="en-US" i="1" dirty="0" smtClean="0"/>
              <a:t>f</a:t>
            </a:r>
            <a:r>
              <a:rPr lang="en-US" dirty="0" smtClean="0"/>
              <a:t>: </a:t>
            </a:r>
            <a:r>
              <a:rPr lang="en-US" i="1" dirty="0" smtClean="0"/>
              <a:t>g</a:t>
            </a:r>
            <a:r>
              <a:rPr lang="en-US" baseline="-25000" dirty="0" smtClean="0"/>
              <a:t>1</a:t>
            </a:r>
            <a:r>
              <a:rPr lang="en-US" dirty="0" smtClean="0"/>
              <a:t> and </a:t>
            </a:r>
            <a:r>
              <a:rPr lang="en-US" i="1" dirty="0" smtClean="0"/>
              <a:t>g</a:t>
            </a:r>
            <a:r>
              <a:rPr lang="en-US" baseline="-25000" dirty="0" smtClean="0"/>
              <a:t>2</a:t>
            </a:r>
            <a:r>
              <a:rPr lang="en-US" dirty="0" smtClean="0"/>
              <a:t>. If we knew </a:t>
            </a:r>
            <a:r>
              <a:rPr lang="en-US" i="1" dirty="0" smtClean="0"/>
              <a:t>f</a:t>
            </a:r>
            <a:r>
              <a:rPr lang="en-US" dirty="0" smtClean="0"/>
              <a:t>, then we could find the information lost from using </a:t>
            </a:r>
            <a:r>
              <a:rPr lang="en-US" i="1" dirty="0" smtClean="0"/>
              <a:t>g</a:t>
            </a:r>
            <a:r>
              <a:rPr lang="en-US" baseline="-25000" dirty="0" smtClean="0"/>
              <a:t>1</a:t>
            </a:r>
            <a:r>
              <a:rPr lang="en-US" dirty="0" smtClean="0"/>
              <a:t> to represent </a:t>
            </a:r>
            <a:r>
              <a:rPr lang="en-US" i="1" dirty="0" smtClean="0"/>
              <a:t>f</a:t>
            </a:r>
            <a:r>
              <a:rPr lang="en-US" dirty="0" smtClean="0"/>
              <a:t> by calculating the </a:t>
            </a:r>
            <a:r>
              <a:rPr lang="en-US" dirty="0" err="1" smtClean="0">
                <a:hlinkClick r:id="rId7" tooltip="Kullback–Leibler divergence"/>
              </a:rPr>
              <a:t>Kullback–Leibler</a:t>
            </a:r>
            <a:r>
              <a:rPr lang="en-US" dirty="0" smtClean="0">
                <a:hlinkClick r:id="rId7" tooltip="Kullback–Leibler divergence"/>
              </a:rPr>
              <a:t> divergence</a:t>
            </a:r>
            <a:r>
              <a:rPr lang="en-US" dirty="0" smtClean="0"/>
              <a:t>, </a:t>
            </a:r>
            <a:r>
              <a:rPr lang="en-US" i="1" dirty="0" smtClean="0"/>
              <a:t>D</a:t>
            </a:r>
            <a:r>
              <a:rPr lang="en-US" baseline="-25000" dirty="0" smtClean="0"/>
              <a:t>KL</a:t>
            </a:r>
            <a:r>
              <a:rPr lang="en-US" dirty="0" smtClean="0"/>
              <a:t>(</a:t>
            </a:r>
            <a:r>
              <a:rPr lang="en-US" i="1" dirty="0" smtClean="0"/>
              <a:t>f</a:t>
            </a:r>
            <a:r>
              <a:rPr lang="en-US" dirty="0" smtClean="0"/>
              <a:t> ‖ </a:t>
            </a:r>
            <a:r>
              <a:rPr lang="en-US" i="1" dirty="0" smtClean="0"/>
              <a:t>g</a:t>
            </a:r>
            <a:r>
              <a:rPr lang="en-US" baseline="-25000" dirty="0" smtClean="0"/>
              <a:t>1</a:t>
            </a:r>
            <a:r>
              <a:rPr lang="en-US" dirty="0" smtClean="0"/>
              <a:t>); similarly, the information lost from using </a:t>
            </a:r>
            <a:r>
              <a:rPr lang="en-US" i="1" dirty="0" smtClean="0"/>
              <a:t>g</a:t>
            </a:r>
            <a:r>
              <a:rPr lang="en-US" baseline="-25000" dirty="0" smtClean="0"/>
              <a:t>2</a:t>
            </a:r>
            <a:r>
              <a:rPr lang="en-US" dirty="0" smtClean="0"/>
              <a:t> to represent </a:t>
            </a:r>
            <a:r>
              <a:rPr lang="en-US" i="1" dirty="0" smtClean="0"/>
              <a:t>f</a:t>
            </a:r>
            <a:r>
              <a:rPr lang="en-US" dirty="0" smtClean="0"/>
              <a:t> would be found by calculating </a:t>
            </a:r>
            <a:r>
              <a:rPr lang="en-US" i="1" dirty="0" smtClean="0"/>
              <a:t>D</a:t>
            </a:r>
            <a:r>
              <a:rPr lang="en-US" baseline="-25000" dirty="0" smtClean="0"/>
              <a:t>KL</a:t>
            </a:r>
            <a:r>
              <a:rPr lang="en-US" dirty="0" smtClean="0"/>
              <a:t>(</a:t>
            </a:r>
            <a:r>
              <a:rPr lang="en-US" i="1" dirty="0" smtClean="0"/>
              <a:t>f</a:t>
            </a:r>
            <a:r>
              <a:rPr lang="en-US" dirty="0" smtClean="0"/>
              <a:t> ‖ </a:t>
            </a:r>
            <a:r>
              <a:rPr lang="en-US" i="1" dirty="0" smtClean="0"/>
              <a:t>g</a:t>
            </a:r>
            <a:r>
              <a:rPr lang="en-US" baseline="-25000" dirty="0" smtClean="0"/>
              <a:t>2</a:t>
            </a:r>
            <a:r>
              <a:rPr lang="en-US" dirty="0" smtClean="0"/>
              <a:t>). We would then choose the candidate model that minimized the information loss.</a:t>
            </a:r>
          </a:p>
          <a:p>
            <a:r>
              <a:rPr lang="en-US" dirty="0" smtClean="0"/>
              <a:t>We cannot choose with certainty, because we do not know </a:t>
            </a:r>
            <a:r>
              <a:rPr lang="en-US" i="1" dirty="0" smtClean="0"/>
              <a:t>f</a:t>
            </a:r>
            <a:r>
              <a:rPr lang="en-US" dirty="0" smtClean="0"/>
              <a:t>. </a:t>
            </a:r>
            <a:r>
              <a:rPr lang="en-US" dirty="0" err="1" smtClean="0"/>
              <a:t>Akaike</a:t>
            </a:r>
            <a:r>
              <a:rPr lang="en-US" dirty="0" smtClean="0"/>
              <a:t> (1974) showed, however, that we can estimate, via AIC, how much more (or less) information is lost by </a:t>
            </a:r>
            <a:r>
              <a:rPr lang="en-US" i="1" dirty="0" smtClean="0"/>
              <a:t>g</a:t>
            </a:r>
            <a:r>
              <a:rPr lang="en-US" baseline="-25000" dirty="0" smtClean="0"/>
              <a:t>1</a:t>
            </a:r>
            <a:r>
              <a:rPr lang="en-US" dirty="0" smtClean="0"/>
              <a:t> than by </a:t>
            </a:r>
            <a:r>
              <a:rPr lang="en-US" i="1" dirty="0" smtClean="0"/>
              <a:t>g</a:t>
            </a:r>
            <a:r>
              <a:rPr lang="en-US" baseline="-25000" dirty="0" smtClean="0"/>
              <a:t>2</a:t>
            </a:r>
            <a:r>
              <a:rPr lang="en-US" dirty="0" smtClean="0"/>
              <a:t>. It is remarkable that such a simple formula for AIC results. The estimate, though, is only valid </a:t>
            </a:r>
            <a:r>
              <a:rPr lang="en-US" dirty="0" smtClean="0">
                <a:hlinkClick r:id="rId8" tooltip="Asymptotic analysis"/>
              </a:rPr>
              <a:t>asymptotically</a:t>
            </a:r>
            <a:r>
              <a:rPr lang="en-US" dirty="0" smtClean="0"/>
              <a:t>; if the number of data points is small, then some correction is often necessary (see </a:t>
            </a:r>
            <a:r>
              <a:rPr lang="en-US" dirty="0" err="1" smtClean="0"/>
              <a:t>AICc</a:t>
            </a:r>
            <a:r>
              <a:rPr lang="en-US" dirty="0" smtClean="0"/>
              <a:t>, below).</a:t>
            </a:r>
          </a:p>
          <a:p>
            <a:endParaRPr lang="en-US" dirty="0" smtClean="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p>
            <a:pPr>
              <a:defRPr/>
            </a:pPr>
            <a:fld id="{931B4773-2703-4BBF-A4E5-C45934EC2371}" type="slidenum">
              <a:rPr lang="en-US" smtClean="0"/>
              <a:pPr>
                <a:defRPr/>
              </a:pPr>
              <a:t>29</a:t>
            </a:fld>
            <a:endParaRPr lang="en-US" smtClean="0"/>
          </a:p>
        </p:txBody>
      </p:sp>
      <p:sp>
        <p:nvSpPr>
          <p:cNvPr id="137219"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4" tIns="46586" rIns="93174" bIns="46586" anchor="b"/>
          <a:lstStyle/>
          <a:p>
            <a:pPr algn="r"/>
            <a:fld id="{692B4D48-A0F2-442B-B0CD-EEB6915F152F}" type="slidenum">
              <a:rPr lang="en-US" sz="1200"/>
              <a:pPr algn="r"/>
              <a:t>29</a:t>
            </a:fld>
            <a:endParaRPr lang="en-US" sz="1200" dirty="0"/>
          </a:p>
        </p:txBody>
      </p:sp>
      <p:sp>
        <p:nvSpPr>
          <p:cNvPr id="137220" name="Rectangle 2"/>
          <p:cNvSpPr>
            <a:spLocks noGrp="1" noRot="1" noChangeAspect="1" noChangeArrowheads="1" noTextEdit="1"/>
          </p:cNvSpPr>
          <p:nvPr>
            <p:ph type="sldImg"/>
          </p:nvPr>
        </p:nvSpPr>
        <p:spPr>
          <a:ln/>
        </p:spPr>
      </p:sp>
      <p:sp>
        <p:nvSpPr>
          <p:cNvPr id="137221" name="Rectangle 3"/>
          <p:cNvSpPr>
            <a:spLocks noGrp="1" noChangeArrowheads="1"/>
          </p:cNvSpPr>
          <p:nvPr>
            <p:ph type="body" idx="1"/>
          </p:nvPr>
        </p:nvSpPr>
        <p:spPr>
          <a:xfrm>
            <a:off x="934720" y="4415790"/>
            <a:ext cx="5140960" cy="4183380"/>
          </a:xfrm>
          <a:noFill/>
          <a:ln/>
        </p:spPr>
        <p:txBody>
          <a:bodyPr/>
          <a:lstStyle/>
          <a:p>
            <a:pPr eaLnBrk="1" hangingPunct="1"/>
            <a:r>
              <a:rPr lang="en-US" dirty="0" smtClean="0"/>
              <a:t>Pollinator mediated selection</a:t>
            </a:r>
          </a:p>
          <a:p>
            <a:pPr eaLnBrk="1" hangingPunct="1"/>
            <a:r>
              <a:rPr lang="en-US" dirty="0" smtClean="0"/>
              <a:t>We have provided evidence that wonderful </a:t>
            </a:r>
            <a:r>
              <a:rPr lang="en-US" dirty="0" err="1" smtClean="0"/>
              <a:t>corrleation</a:t>
            </a:r>
            <a:r>
              <a:rPr lang="en-US" dirty="0" smtClean="0"/>
              <a:t> of traits, known as pollination syndromes, reflect selection acting to build these combinations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p:txBody>
          <a:bodyPr/>
          <a:lstStyle/>
          <a:p>
            <a:pPr>
              <a:defRPr/>
            </a:pPr>
            <a:fld id="{3E5C0ABD-C2F9-4BEC-AB22-102F12C3C834}" type="slidenum">
              <a:rPr lang="en-US" smtClean="0"/>
              <a:pPr>
                <a:defRPr/>
              </a:pPr>
              <a:t>30</a:t>
            </a:fld>
            <a:endParaRPr lang="en-US" smtClean="0"/>
          </a:p>
        </p:txBody>
      </p:sp>
      <p:sp>
        <p:nvSpPr>
          <p:cNvPr id="140291"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4" tIns="46586" rIns="93174" bIns="46586" anchor="b"/>
          <a:lstStyle/>
          <a:p>
            <a:pPr algn="r"/>
            <a:fld id="{C39753B8-1F29-480C-BDB9-FC53127AEACB}" type="slidenum">
              <a:rPr lang="en-US" sz="1200"/>
              <a:pPr algn="r"/>
              <a:t>30</a:t>
            </a:fld>
            <a:endParaRPr lang="en-US" sz="1200" dirty="0"/>
          </a:p>
        </p:txBody>
      </p:sp>
      <p:sp>
        <p:nvSpPr>
          <p:cNvPr id="140292" name="Rectangle 2"/>
          <p:cNvSpPr>
            <a:spLocks noGrp="1" noRot="1" noChangeAspect="1" noChangeArrowheads="1" noTextEdit="1"/>
          </p:cNvSpPr>
          <p:nvPr>
            <p:ph type="sldImg"/>
          </p:nvPr>
        </p:nvSpPr>
        <p:spPr>
          <a:ln/>
        </p:spPr>
      </p:sp>
      <p:sp>
        <p:nvSpPr>
          <p:cNvPr id="140293" name="Rectangle 3"/>
          <p:cNvSpPr>
            <a:spLocks noGrp="1" noChangeArrowheads="1"/>
          </p:cNvSpPr>
          <p:nvPr>
            <p:ph type="body" idx="1"/>
          </p:nvPr>
        </p:nvSpPr>
        <p:spPr>
          <a:xfrm>
            <a:off x="934720" y="4415790"/>
            <a:ext cx="5140960" cy="4183380"/>
          </a:xfrm>
          <a:noFill/>
          <a:ln/>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p>
            <a:pPr>
              <a:defRPr/>
            </a:pPr>
            <a:fld id="{5641305B-18B9-45EC-8DCA-64BC0CACE6D8}" type="slidenum">
              <a:rPr lang="en-US" smtClean="0"/>
              <a:pPr>
                <a:defRPr/>
              </a:pPr>
              <a:t>3</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934720" y="4415790"/>
            <a:ext cx="5140960" cy="4183380"/>
          </a:xfrm>
          <a:noFill/>
          <a:ln/>
        </p:spPr>
        <p:txBody>
          <a:bodyPr/>
          <a:lstStyle/>
          <a:p>
            <a:pPr eaLnBrk="1" hangingPunct="1"/>
            <a:r>
              <a:rPr lang="en-US" dirty="0" smtClean="0"/>
              <a:t>Because much of my genetic work involves</a:t>
            </a:r>
            <a:r>
              <a:rPr lang="en-US" baseline="0" dirty="0" smtClean="0"/>
              <a:t> quantifying the genetics of fitness, many of our studies are conducted in the wild with attendant  and relevant natural selection pressures that provide a realistic estimate of genetic effects on fitness. But….</a:t>
            </a:r>
            <a:r>
              <a:rPr lang="en-US" dirty="0" smtClean="0"/>
              <a:t>I am interested in understanding evolutionary process and I think it is important to consider the ecological context in which it occurs. </a:t>
            </a:r>
          </a:p>
          <a:p>
            <a:pPr eaLnBrk="1" hangingPunct="1"/>
            <a:r>
              <a:rPr lang="en-US" dirty="0" smtClean="0"/>
              <a:t>The</a:t>
            </a:r>
            <a:r>
              <a:rPr lang="en-US" baseline="0" dirty="0" smtClean="0"/>
              <a:t> e</a:t>
            </a:r>
            <a:r>
              <a:rPr lang="en-US" dirty="0" smtClean="0"/>
              <a:t>cology of the organism defines the selective pressures that is exerted upon that organism. </a:t>
            </a:r>
          </a:p>
          <a:p>
            <a:pPr eaLnBrk="1" hangingPunct="1"/>
            <a:r>
              <a:rPr lang="en-US" dirty="0" smtClean="0"/>
              <a:t> </a:t>
            </a:r>
          </a:p>
          <a:p>
            <a:pPr eaLnBrk="1" hangingPunct="1"/>
            <a:r>
              <a:rPr lang="en-US" dirty="0" smtClean="0"/>
              <a:t>I am also interested in ecological</a:t>
            </a:r>
            <a:r>
              <a:rPr lang="en-US" baseline="0" dirty="0" smtClean="0"/>
              <a:t> questions at both the population and community level.</a:t>
            </a:r>
          </a:p>
          <a:p>
            <a:pPr eaLnBrk="1" hangingPunct="1"/>
            <a:endParaRPr lang="en-US" baseline="0" dirty="0" smtClean="0"/>
          </a:p>
          <a:p>
            <a:pPr eaLnBrk="1" hangingPunct="1"/>
            <a:r>
              <a:rPr lang="en-US" baseline="0" dirty="0" smtClean="0"/>
              <a:t>For example we consider the </a:t>
            </a:r>
            <a:r>
              <a:rPr lang="en-US" baseline="0" dirty="0" err="1" smtClean="0"/>
              <a:t>Silene-Hadena</a:t>
            </a:r>
            <a:r>
              <a:rPr lang="en-US" baseline="0" dirty="0" smtClean="0"/>
              <a:t> system as a model for the study of </a:t>
            </a:r>
            <a:r>
              <a:rPr lang="en-US" baseline="0" dirty="0" err="1" smtClean="0"/>
              <a:t>mutualsim</a:t>
            </a:r>
            <a:r>
              <a:rPr lang="en-US" baseline="0" dirty="0" smtClean="0"/>
              <a:t> evolution. In this system….and there are other moth species which are strictly </a:t>
            </a:r>
            <a:r>
              <a:rPr lang="en-US" baseline="0" dirty="0" err="1" smtClean="0"/>
              <a:t>mutualists</a:t>
            </a:r>
            <a:r>
              <a:rPr lang="en-US" baseline="0" dirty="0" smtClean="0"/>
              <a:t> in this system. Thus the reliance of </a:t>
            </a:r>
            <a:r>
              <a:rPr lang="en-US" baseline="0" dirty="0" err="1" smtClean="0"/>
              <a:t>Silene</a:t>
            </a:r>
            <a:r>
              <a:rPr lang="en-US" baseline="0" dirty="0" smtClean="0"/>
              <a:t> on </a:t>
            </a:r>
            <a:r>
              <a:rPr lang="en-US" baseline="0" dirty="0" err="1" smtClean="0"/>
              <a:t>Hadena</a:t>
            </a:r>
            <a:r>
              <a:rPr lang="en-US" baseline="0" dirty="0" smtClean="0"/>
              <a:t> for pollination is facultative, allowing us to determine the conditions which make this interaction a parasitism or a mutualism. We are using food web approaches with Nat Holland to understand the maintenance of this system.</a:t>
            </a:r>
          </a:p>
          <a:p>
            <a:pPr eaLnBrk="1" hangingPunct="1"/>
            <a:endParaRPr lang="en-US" dirty="0" smtClean="0"/>
          </a:p>
          <a:p>
            <a:pPr eaLnBrk="1" hangingPunct="1"/>
            <a:r>
              <a:rPr lang="en-US" dirty="0" smtClean="0"/>
              <a:t>Our work with </a:t>
            </a:r>
            <a:r>
              <a:rPr lang="en-US" baseline="0" dirty="0" err="1" smtClean="0"/>
              <a:t>Pedicularis</a:t>
            </a:r>
            <a:r>
              <a:rPr lang="en-US" baseline="0" dirty="0" smtClean="0"/>
              <a:t> in Tibet addresses basic questions of community ecology and community assembly</a:t>
            </a: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p:txBody>
          <a:bodyPr/>
          <a:lstStyle/>
          <a:p>
            <a:pPr>
              <a:defRPr/>
            </a:pPr>
            <a:fld id="{76E9799D-2B3E-4006-ABEB-BFF6C6844EA3}" type="slidenum">
              <a:rPr lang="en-US" smtClean="0"/>
              <a:pPr>
                <a:defRPr/>
              </a:pPr>
              <a:t>31</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xfrm>
            <a:off x="934720" y="4415790"/>
            <a:ext cx="5140960" cy="4183380"/>
          </a:xfrm>
          <a:noFill/>
          <a:ln/>
        </p:spPr>
        <p:txBody>
          <a:bodyPr/>
          <a:lstStyle/>
          <a:p>
            <a:r>
              <a:rPr lang="en-US" altLang="zh-CN" smtClean="0"/>
              <a:t>Suggests that certain traits are only adaptations when expressed with certain specific trait combinations, selection favors the simultaneous occurrence of certain traits. Selection increases the association or correltation between these traits talk about traits, inferior superiour, fusion of petals separate petals, etc.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p:txBody>
          <a:bodyPr/>
          <a:lstStyle/>
          <a:p>
            <a:pPr>
              <a:defRPr/>
            </a:pPr>
            <a:fld id="{0C3F3737-DCEC-46E2-ABFF-215E49B44EFC}" type="slidenum">
              <a:rPr lang="en-US" smtClean="0"/>
              <a:pPr>
                <a:defRPr/>
              </a:pPr>
              <a:t>32</a:t>
            </a:fld>
            <a:endParaRPr lang="en-US" smtClean="0"/>
          </a:p>
        </p:txBody>
      </p:sp>
      <p:sp>
        <p:nvSpPr>
          <p:cNvPr id="141315"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4" tIns="46586" rIns="93174" bIns="46586" anchor="b"/>
          <a:lstStyle/>
          <a:p>
            <a:pPr algn="r"/>
            <a:fld id="{0B7AD1F7-1DB6-499A-9262-9CF195EEDB13}" type="slidenum">
              <a:rPr lang="en-US" sz="1200"/>
              <a:pPr algn="r"/>
              <a:t>32</a:t>
            </a:fld>
            <a:endParaRPr lang="en-US" sz="1200" dirty="0"/>
          </a:p>
        </p:txBody>
      </p:sp>
      <p:sp>
        <p:nvSpPr>
          <p:cNvPr id="141316" name="Rectangle 2"/>
          <p:cNvSpPr>
            <a:spLocks noGrp="1" noRot="1" noChangeAspect="1" noChangeArrowheads="1" noTextEdit="1"/>
          </p:cNvSpPr>
          <p:nvPr>
            <p:ph type="sldImg"/>
          </p:nvPr>
        </p:nvSpPr>
        <p:spPr>
          <a:ln/>
        </p:spPr>
      </p:sp>
      <p:sp>
        <p:nvSpPr>
          <p:cNvPr id="141317" name="Rectangle 3"/>
          <p:cNvSpPr>
            <a:spLocks noGrp="1" noChangeArrowheads="1"/>
          </p:cNvSpPr>
          <p:nvPr>
            <p:ph type="body" idx="1"/>
          </p:nvPr>
        </p:nvSpPr>
        <p:spPr>
          <a:noFill/>
          <a:ln/>
        </p:spPr>
        <p:txBody>
          <a:bodyPr/>
          <a:lstStyle/>
          <a:p>
            <a:pPr eaLnBrk="1" hangingPunct="1"/>
            <a:r>
              <a:rPr lang="en-US" smtClean="0"/>
              <a:t>Incredibly labile, its evolution provides lots of df for comparative approaches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p:txBody>
          <a:bodyPr/>
          <a:lstStyle/>
          <a:p>
            <a:pPr>
              <a:defRPr/>
            </a:pPr>
            <a:fld id="{76E9799D-2B3E-4006-ABEB-BFF6C6844EA3}" type="slidenum">
              <a:rPr lang="en-US" smtClean="0"/>
              <a:pPr>
                <a:defRPr/>
              </a:pPr>
              <a:t>33</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xfrm>
            <a:off x="934720" y="4415790"/>
            <a:ext cx="5140960" cy="4183380"/>
          </a:xfrm>
          <a:noFill/>
          <a:ln/>
        </p:spPr>
        <p:txBody>
          <a:bodyPr/>
          <a:lstStyle/>
          <a:p>
            <a:r>
              <a:rPr lang="en-US" altLang="zh-CN" dirty="0" smtClean="0"/>
              <a:t>Suggests that certain traits are only adaptations when expressed with certain specific trait combinations, selection favors the simultaneous occurrence of certain traits. Selection increases the association or </a:t>
            </a:r>
            <a:r>
              <a:rPr lang="en-US" altLang="zh-CN" dirty="0" err="1" smtClean="0"/>
              <a:t>correltation</a:t>
            </a:r>
            <a:r>
              <a:rPr lang="en-US" altLang="zh-CN" dirty="0" smtClean="0"/>
              <a:t> between these traits talk about traits, inferior </a:t>
            </a:r>
            <a:r>
              <a:rPr lang="en-US" altLang="zh-CN" dirty="0" err="1" smtClean="0"/>
              <a:t>superiour</a:t>
            </a:r>
            <a:r>
              <a:rPr lang="en-US" altLang="zh-CN" dirty="0" smtClean="0"/>
              <a:t>, fusion of petals separate petals, etc.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Brian built upon this framework with a truly</a:t>
            </a:r>
            <a:r>
              <a:rPr lang="en-US" baseline="0" dirty="0" smtClean="0"/>
              <a:t> </a:t>
            </a:r>
            <a:r>
              <a:rPr lang="en-US" dirty="0" smtClean="0"/>
              <a:t>Novel approach</a:t>
            </a:r>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6/8 traits important for floral evolution, pollinator precision, pollen </a:t>
            </a:r>
            <a:r>
              <a:rPr lang="en-US" dirty="0" err="1" smtClean="0"/>
              <a:t>competion</a:t>
            </a:r>
            <a:r>
              <a:rPr lang="en-US" dirty="0" smtClean="0"/>
              <a:t>, draw attention to focal group concept</a:t>
            </a:r>
          </a:p>
          <a:p>
            <a:endParaRPr lang="en-US" dirty="0" smtClean="0"/>
          </a:p>
          <a:p>
            <a:r>
              <a:rPr lang="en-US" dirty="0" smtClean="0"/>
              <a:t>We aimed to estimate rates of gain and loss of each character state and character-state combination as well as the effect of these character transitions on diversification.  To do this, we combined the recently developed binary state-dependent speciation and extinction (</a:t>
            </a:r>
            <a:r>
              <a:rPr lang="en-US" dirty="0" err="1" smtClean="0"/>
              <a:t>BiSSE</a:t>
            </a:r>
            <a:r>
              <a:rPr lang="en-US" dirty="0" smtClean="0"/>
              <a:t>) models (</a:t>
            </a:r>
            <a:r>
              <a:rPr lang="en-US" dirty="0" err="1" smtClean="0"/>
              <a:t>Maddison</a:t>
            </a:r>
            <a:r>
              <a:rPr lang="en-US" dirty="0" smtClean="0"/>
              <a:t> et al. 2006, </a:t>
            </a:r>
            <a:r>
              <a:rPr lang="en-US" dirty="0" err="1" smtClean="0"/>
              <a:t>FitzJohn</a:t>
            </a:r>
            <a:r>
              <a:rPr lang="en-US" dirty="0" smtClean="0"/>
              <a:t> et al. 2009) with a novel approach to exploring character state space. Given our six floral characters, we have 2</a:t>
            </a:r>
            <a:r>
              <a:rPr lang="en-US" baseline="30000" dirty="0" smtClean="0"/>
              <a:t>6 </a:t>
            </a:r>
            <a:r>
              <a:rPr lang="en-US" dirty="0" smtClean="0"/>
              <a:t>or 64 character-state combinations, which can be portrayed as string of binary states, e.g. 000111 and 111000. Thus, combination 000001 corresponds to the ancestral state for all characters except for character 6, ovary position (Table 2). These 64 combinations can be viewed as a network with each combination (each vertex) </a:t>
            </a:r>
          </a:p>
          <a:p>
            <a:endParaRPr lang="en-US" dirty="0" smtClean="0"/>
          </a:p>
          <a:p>
            <a:r>
              <a:rPr lang="en-US" dirty="0" smtClean="0"/>
              <a:t>Within this framework, we explored a set of models to detect differential transition rates and/or diversification rates in focal states.  In the Markov models used in these analyses, and generally in </a:t>
            </a:r>
            <a:r>
              <a:rPr lang="en-US" dirty="0" err="1" smtClean="0"/>
              <a:t>phylogenetics</a:t>
            </a:r>
            <a:r>
              <a:rPr lang="en-US" dirty="0" smtClean="0"/>
              <a:t>, it is assumed that in a given time instant only one state can change (</a:t>
            </a:r>
            <a:r>
              <a:rPr lang="en-US" dirty="0" err="1" smtClean="0"/>
              <a:t>Pagel</a:t>
            </a:r>
            <a:r>
              <a:rPr lang="en-US" dirty="0" smtClean="0"/>
              <a:t>, 1994; O’Meara, 2012). Thus, we only estimated transition rates between combinations differing by a single character (e.g. 000000 and 000001); all other transition rates were set to zero.  In total the full model contains 64 x 6 or 384 possible transitions.  After dividing the network into the focal and non-focal states (e.g. Fig. 1), we can consider how transition rates between the two regions might differ. Specifically, we tested five different transition rate models, which are listed in Table 3.  For example, in model 4, lineages move into and out of the focal state at different rates (although transitions among all non-focal combinations proceed by a single rate (</a:t>
            </a:r>
            <a:r>
              <a:rPr lang="en-US" dirty="0" err="1" smtClean="0"/>
              <a:t>q</a:t>
            </a:r>
            <a:r>
              <a:rPr lang="en-US" baseline="-25000" dirty="0" err="1" smtClean="0"/>
              <a:t>NN</a:t>
            </a:r>
            <a:r>
              <a:rPr lang="en-US" dirty="0" smtClean="0"/>
              <a:t>) as do transitions</a:t>
            </a:r>
            <a:r>
              <a:rPr lang="en-US" baseline="-25000" dirty="0" smtClean="0"/>
              <a:t> </a:t>
            </a:r>
            <a:r>
              <a:rPr lang="en-US" dirty="0" smtClean="0"/>
              <a:t>among focal combinations (</a:t>
            </a:r>
            <a:r>
              <a:rPr lang="en-US" dirty="0" err="1" smtClean="0"/>
              <a:t>q</a:t>
            </a:r>
            <a:r>
              <a:rPr lang="en-US" baseline="-25000" dirty="0" err="1" smtClean="0"/>
              <a:t>FF</a:t>
            </a:r>
            <a:r>
              <a:rPr lang="en-US" dirty="0" smtClean="0"/>
              <a:t>)). Thus, if the focal state was ****10, all transitions among all combinations lacking that state (e.g. 000000, 000001) would proceed at the rate </a:t>
            </a:r>
            <a:r>
              <a:rPr lang="en-US" dirty="0" err="1" smtClean="0"/>
              <a:t>q</a:t>
            </a:r>
            <a:r>
              <a:rPr lang="en-US" baseline="-25000" dirty="0" err="1" smtClean="0"/>
              <a:t>NN</a:t>
            </a:r>
            <a:r>
              <a:rPr lang="en-US" baseline="-25000" dirty="0" smtClean="0"/>
              <a:t>, </a:t>
            </a:r>
            <a:r>
              <a:rPr lang="en-US" dirty="0" smtClean="0"/>
              <a:t>all transitions among all combinations having that state (e.g. 000010, 000110) would proceed at the rate </a:t>
            </a:r>
            <a:r>
              <a:rPr lang="en-US" dirty="0" err="1" smtClean="0"/>
              <a:t>q</a:t>
            </a:r>
            <a:r>
              <a:rPr lang="en-US" baseline="-25000" dirty="0" err="1" smtClean="0"/>
              <a:t>FF</a:t>
            </a:r>
            <a:r>
              <a:rPr lang="en-US" baseline="-25000" dirty="0" smtClean="0"/>
              <a:t>, </a:t>
            </a:r>
            <a:r>
              <a:rPr lang="en-US" dirty="0" smtClean="0"/>
              <a:t>and transitions between these two regions of state space would proceed at rates </a:t>
            </a:r>
            <a:r>
              <a:rPr lang="en-US" dirty="0" err="1" smtClean="0"/>
              <a:t>q</a:t>
            </a:r>
            <a:r>
              <a:rPr lang="en-US" baseline="-25000" dirty="0" err="1" smtClean="0"/>
              <a:t>NF</a:t>
            </a:r>
            <a:r>
              <a:rPr lang="en-US" baseline="-25000" dirty="0" smtClean="0"/>
              <a:t>  </a:t>
            </a:r>
            <a:r>
              <a:rPr lang="en-US" dirty="0" smtClean="0"/>
              <a:t>(e.g. 000010</a:t>
            </a:r>
            <a:r>
              <a:rPr lang="en-US" dirty="0" smtClean="0">
                <a:sym typeface="Wingdings"/>
              </a:rPr>
              <a:t></a:t>
            </a:r>
            <a:r>
              <a:rPr lang="en-US" dirty="0" smtClean="0"/>
              <a:t>000000). and</a:t>
            </a:r>
            <a:r>
              <a:rPr lang="en-US" baseline="-25000" dirty="0" smtClean="0"/>
              <a:t> </a:t>
            </a:r>
            <a:r>
              <a:rPr lang="en-US" dirty="0" err="1" smtClean="0"/>
              <a:t>q</a:t>
            </a:r>
            <a:r>
              <a:rPr lang="en-US" baseline="-25000" dirty="0" err="1" smtClean="0"/>
              <a:t>NF</a:t>
            </a:r>
            <a:r>
              <a:rPr lang="en-US" baseline="-25000" dirty="0" smtClean="0"/>
              <a:t> </a:t>
            </a:r>
            <a:r>
              <a:rPr lang="en-US" dirty="0" smtClean="0"/>
              <a:t>(e.g. 000000</a:t>
            </a:r>
            <a:r>
              <a:rPr lang="en-US" dirty="0" smtClean="0">
                <a:sym typeface="Wingdings"/>
              </a:rPr>
              <a:t></a:t>
            </a:r>
            <a:r>
              <a:rPr lang="en-US" dirty="0" smtClean="0"/>
              <a:t>000010). </a:t>
            </a:r>
          </a:p>
          <a:p>
            <a:r>
              <a:rPr lang="en-US" dirty="0" smtClean="0"/>
              <a:t> </a:t>
            </a:r>
          </a:p>
          <a:p>
            <a:r>
              <a:rPr lang="en-US" dirty="0" smtClean="0"/>
              <a:t>We took a similar approach to testing for differential diversification of focal states.  The </a:t>
            </a:r>
            <a:r>
              <a:rPr lang="en-US" dirty="0" err="1" smtClean="0"/>
              <a:t>BiSSE</a:t>
            </a:r>
            <a:r>
              <a:rPr lang="en-US" dirty="0" smtClean="0"/>
              <a:t> model separately estimates the two components of diversification rate, speciation rate (λ) and extinction rate (μ). We created six diversification models, which are listed in Table 4.  These span more complex models with freely estimated speciation and extinction rates (model 6) to simple pure-birth (zero extinction) Yule models (model 1).</a:t>
            </a:r>
          </a:p>
          <a:p>
            <a:r>
              <a:rPr lang="en-US" dirty="0" smtClean="0"/>
              <a:t> </a:t>
            </a:r>
          </a:p>
          <a:p>
            <a:r>
              <a:rPr lang="en-US" dirty="0" smtClean="0"/>
              <a:t>We tested all possible pairs of transition and diversification rates models (5 transition x 6 diversification for 30 total) using our dataset of 466 </a:t>
            </a:r>
            <a:r>
              <a:rPr lang="en-US" dirty="0" err="1" smtClean="0"/>
              <a:t>taxa</a:t>
            </a:r>
            <a:r>
              <a:rPr lang="en-US" dirty="0" smtClean="0"/>
              <a:t> and the single ML chronogram.  These models are nested with respect to the most complex model examined (four transition rates, four diversification rates) but not always with each other. Thus, model fit was examined using the </a:t>
            </a:r>
            <a:r>
              <a:rPr lang="en-US" dirty="0" err="1" smtClean="0"/>
              <a:t>Akaike</a:t>
            </a:r>
            <a:r>
              <a:rPr lang="en-US" dirty="0" smtClean="0"/>
              <a:t> Information Criterion or AIC (</a:t>
            </a:r>
            <a:r>
              <a:rPr lang="en-US" dirty="0" err="1" smtClean="0"/>
              <a:t>Akaike</a:t>
            </a:r>
            <a:r>
              <a:rPr lang="en-US" dirty="0" smtClean="0"/>
              <a:t>, 1974).  In total we examined 21,114 models across the 729 focal states and 30 differential diversification/transition models. We ranked the models using AIC and also computed model-averaged rates for all eight transition and diversification parameters by averaging the value across models weighted by the AIC value of the model. To determine how sensitive our results were to the specific maximum likelihood topology and branch lengths, we repeated the analyses across a set of 100 bootstrapped trees from </a:t>
            </a:r>
            <a:r>
              <a:rPr lang="en-US" dirty="0" err="1" smtClean="0"/>
              <a:t>RAxML</a:t>
            </a:r>
            <a:r>
              <a:rPr lang="en-US" dirty="0" smtClean="0"/>
              <a:t> (see above). </a:t>
            </a:r>
          </a:p>
          <a:p>
            <a:endParaRPr lang="en-US" dirty="0" smtClean="0"/>
          </a:p>
          <a:p>
            <a:endParaRPr lang="en-US" dirty="0" smtClean="0"/>
          </a:p>
          <a:p>
            <a:endParaRPr lang="en-US" dirty="0" smtClean="0"/>
          </a:p>
          <a:p>
            <a:r>
              <a:rPr lang="en-US" dirty="0" smtClean="0"/>
              <a:t> </a:t>
            </a:r>
          </a:p>
          <a:p>
            <a:r>
              <a:rPr lang="en-US" dirty="0" smtClean="0"/>
              <a:t> We don’t say this in the results!</a:t>
            </a:r>
          </a:p>
          <a:p>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Table 3. Transition rate models for focal and non-focal states. K is the number of free parameters (transition rates) in the model.  Each model contains up to four different transition rates (</a:t>
            </a:r>
            <a:r>
              <a:rPr lang="en-US" dirty="0" err="1" smtClean="0"/>
              <a:t>q</a:t>
            </a:r>
            <a:r>
              <a:rPr lang="en-US" baseline="-25000" dirty="0" err="1" smtClean="0"/>
              <a:t>NF</a:t>
            </a:r>
            <a:r>
              <a:rPr lang="en-US" dirty="0" smtClean="0"/>
              <a:t>, </a:t>
            </a:r>
            <a:r>
              <a:rPr lang="en-US" dirty="0" err="1" smtClean="0"/>
              <a:t>q</a:t>
            </a:r>
            <a:r>
              <a:rPr lang="en-US" baseline="-25000" dirty="0" err="1" smtClean="0"/>
              <a:t>NN</a:t>
            </a:r>
            <a:r>
              <a:rPr lang="en-US" dirty="0" smtClean="0"/>
              <a:t>, </a:t>
            </a:r>
            <a:r>
              <a:rPr lang="en-US" dirty="0" err="1" smtClean="0"/>
              <a:t>q</a:t>
            </a:r>
            <a:r>
              <a:rPr lang="en-US" baseline="-25000" dirty="0" err="1" smtClean="0"/>
              <a:t>FF</a:t>
            </a:r>
            <a:r>
              <a:rPr lang="en-US" dirty="0" smtClean="0"/>
              <a:t>, </a:t>
            </a:r>
            <a:r>
              <a:rPr lang="en-US" dirty="0" err="1" smtClean="0"/>
              <a:t>q</a:t>
            </a:r>
            <a:r>
              <a:rPr lang="en-US" baseline="-25000" dirty="0" err="1" smtClean="0"/>
              <a:t>FN</a:t>
            </a:r>
            <a:r>
              <a:rPr lang="en-US" dirty="0" smtClean="0"/>
              <a:t>) where “N” denotes the non-focal state and “F” the focal state.  The rate </a:t>
            </a:r>
            <a:r>
              <a:rPr lang="en-US" dirty="0" err="1" smtClean="0"/>
              <a:t>q</a:t>
            </a:r>
            <a:r>
              <a:rPr lang="en-US" baseline="-25000" dirty="0" err="1" smtClean="0"/>
              <a:t>NF</a:t>
            </a:r>
            <a:r>
              <a:rPr lang="en-US" dirty="0" smtClean="0"/>
              <a:t> is thus the rate of going from the non-focal to the focal state.</a:t>
            </a:r>
          </a:p>
          <a:p>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JEN BANK</a:t>
            </a:r>
          </a:p>
          <a:p>
            <a:r>
              <a:rPr lang="en-US" dirty="0" smtClean="0"/>
              <a:t>Mega base = one million base pairs</a:t>
            </a:r>
          </a:p>
          <a:p>
            <a:endParaRPr lang="en-US" dirty="0" smtClean="0"/>
          </a:p>
          <a:p>
            <a:r>
              <a:rPr lang="en-US" dirty="0" smtClean="0"/>
              <a:t>1,700,00</a:t>
            </a:r>
            <a:r>
              <a:rPr lang="en-US" baseline="0" dirty="0" smtClean="0"/>
              <a:t>0/500 = 3400 </a:t>
            </a:r>
            <a:r>
              <a:rPr lang="en-US" baseline="0" dirty="0" err="1" smtClean="0"/>
              <a:t>bp</a:t>
            </a:r>
            <a:r>
              <a:rPr lang="en-US" baseline="0" dirty="0" smtClean="0"/>
              <a:t> per species</a:t>
            </a:r>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39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r>
              <a:rPr lang="en-US" dirty="0" smtClean="0"/>
              <a:t>Go through trait combinations of two</a:t>
            </a:r>
            <a:r>
              <a:rPr lang="en-US" baseline="0" dirty="0" smtClean="0"/>
              <a:t> most common carefully.</a:t>
            </a:r>
          </a:p>
          <a:p>
            <a:r>
              <a:rPr lang="en-US" dirty="0" smtClean="0"/>
              <a:t>Trait-combination space and focal areas. Each node represents one of the 64 trait combinations and is connected to six other nodes by change in a single character.  Nodes in orange represent a potential focal area, a combination of traits that might experience biased transitions (di­fferences in gain and loss of the focal combination) or differential diversification, nodes in purple are non-focal areas.  In the network on the right, all nodes of the focal area have been pulled to the side to show how the network is partitioned into focal and non-focal area</a:t>
            </a:r>
          </a:p>
        </p:txBody>
      </p:sp>
      <p:sp>
        <p:nvSpPr>
          <p:cNvPr id="4" name="Slide Number Placeholder 3"/>
          <p:cNvSpPr>
            <a:spLocks noGrp="1"/>
          </p:cNvSpPr>
          <p:nvPr>
            <p:ph type="sldNum" sz="quarter" idx="5"/>
          </p:nvPr>
        </p:nvSpPr>
        <p:spPr/>
        <p:txBody>
          <a:bodyPr/>
          <a:lstStyle/>
          <a:p>
            <a:pPr>
              <a:defRPr/>
            </a:pPr>
            <a:fld id="{20113209-3459-4BA7-9E00-C9467A48D3E5}" type="slidenum">
              <a:rPr lang="en-US" smtClean="0"/>
              <a:pPr>
                <a:defRPr/>
              </a:pPr>
              <a:t>40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latin typeface="Arial" charset="0"/>
                <a:ea typeface="+mn-ea"/>
                <a:cs typeface="+mn-cs"/>
              </a:rPr>
              <a:t>Non-equilibrium dynamics and the evolution of the floral trait combinations</a:t>
            </a:r>
            <a:r>
              <a:rPr lang="en-US" sz="1200" kern="1200" dirty="0" smtClean="0">
                <a:solidFill>
                  <a:schemeClr val="tx1"/>
                </a:solidFill>
                <a:latin typeface="Arial" charset="0"/>
                <a:ea typeface="+mn-ea"/>
                <a:cs typeface="+mn-cs"/>
              </a:rPr>
              <a:t>.  (A) The proportion of </a:t>
            </a:r>
            <a:r>
              <a:rPr lang="en-US" sz="1200" kern="1200" dirty="0" err="1" smtClean="0">
                <a:solidFill>
                  <a:schemeClr val="tx1"/>
                </a:solidFill>
                <a:latin typeface="Arial" charset="0"/>
                <a:ea typeface="+mn-ea"/>
                <a:cs typeface="+mn-cs"/>
              </a:rPr>
              <a:t>taxa</a:t>
            </a:r>
            <a:r>
              <a:rPr lang="en-US" sz="1200" kern="1200" dirty="0" smtClean="0">
                <a:solidFill>
                  <a:schemeClr val="tx1"/>
                </a:solidFill>
                <a:latin typeface="Arial" charset="0"/>
                <a:ea typeface="+mn-ea"/>
                <a:cs typeface="+mn-cs"/>
              </a:rPr>
              <a:t> with each possible combination of states for the three characters </a:t>
            </a:r>
            <a:r>
              <a:rPr lang="en-US" sz="1200" u="sng" kern="1200" dirty="0" smtClean="0">
                <a:solidFill>
                  <a:schemeClr val="tx1"/>
                </a:solidFill>
                <a:latin typeface="Arial" charset="0"/>
                <a:ea typeface="+mn-ea"/>
                <a:cs typeface="+mn-cs"/>
              </a:rPr>
              <a:t>that comprise</a:t>
            </a:r>
            <a:r>
              <a:rPr lang="en-US" sz="1200" kern="1200" dirty="0" smtClean="0">
                <a:solidFill>
                  <a:schemeClr val="tx1"/>
                </a:solidFill>
                <a:latin typeface="Arial" charset="0"/>
                <a:ea typeface="+mn-ea"/>
                <a:cs typeface="+mn-cs"/>
              </a:rPr>
              <a:t> the focal </a:t>
            </a:r>
            <a:r>
              <a:rPr lang="en-US" sz="1200" u="sng" kern="1200" dirty="0" smtClean="0">
                <a:solidFill>
                  <a:schemeClr val="tx1"/>
                </a:solidFill>
                <a:latin typeface="Arial" charset="0"/>
                <a:ea typeface="+mn-ea"/>
                <a:cs typeface="+mn-cs"/>
              </a:rPr>
              <a:t>combination (corolla present, bilateral symmetry, and few stamens)</a:t>
            </a:r>
            <a:r>
              <a:rPr lang="en-US" sz="1200" kern="1200" dirty="0" smtClean="0">
                <a:solidFill>
                  <a:schemeClr val="tx1"/>
                </a:solidFill>
                <a:latin typeface="Arial" charset="0"/>
                <a:ea typeface="+mn-ea"/>
                <a:cs typeface="+mn-cs"/>
              </a:rPr>
              <a:t> in the observed (empirical) dataset (grey), in stochastic simulations to the present (blue), in</a:t>
            </a:r>
            <a:r>
              <a:rPr lang="en-US" sz="1200" strike="sngStrike" kern="1200" dirty="0" smtClean="0">
                <a:solidFill>
                  <a:schemeClr val="tx1"/>
                </a:solidFill>
                <a:latin typeface="Arial" charset="0"/>
                <a:ea typeface="+mn-ea"/>
                <a:cs typeface="+mn-cs"/>
              </a:rPr>
              <a:t> the</a:t>
            </a:r>
            <a:r>
              <a:rPr lang="en-US" sz="1200" kern="1200" dirty="0" smtClean="0">
                <a:solidFill>
                  <a:schemeClr val="tx1"/>
                </a:solidFill>
                <a:latin typeface="Arial" charset="0"/>
                <a:ea typeface="+mn-ea"/>
                <a:cs typeface="+mn-cs"/>
              </a:rPr>
              <a:t> simulations extending 15 MY into the future (green), and at equilibrium (black). The coloring for character states follows Fig. 1.  (B) Maximum likelihood reconstructions </a:t>
            </a:r>
            <a:r>
              <a:rPr lang="en-US" sz="1200" u="sng" kern="1200" dirty="0" smtClean="0">
                <a:solidFill>
                  <a:schemeClr val="tx1"/>
                </a:solidFill>
                <a:latin typeface="Arial" charset="0"/>
                <a:ea typeface="+mn-ea"/>
                <a:cs typeface="+mn-cs"/>
              </a:rPr>
              <a:t>of the history of the three focal traits for the sample species, </a:t>
            </a:r>
            <a:r>
              <a:rPr lang="en-US" sz="1200" kern="1200" dirty="0" smtClean="0">
                <a:solidFill>
                  <a:schemeClr val="tx1"/>
                </a:solidFill>
                <a:latin typeface="Arial" charset="0"/>
                <a:ea typeface="+mn-ea"/>
                <a:cs typeface="+mn-cs"/>
              </a:rPr>
              <a:t>incorporating state-dependent diversification showing repeated origins of the focal combination</a:t>
            </a:r>
            <a:r>
              <a:rPr lang="en-US" sz="1200" kern="1200" baseline="0" dirty="0" smtClean="0">
                <a:solidFill>
                  <a:schemeClr val="tx1"/>
                </a:solidFill>
                <a:latin typeface="Arial" charset="0"/>
                <a:ea typeface="+mn-ea"/>
                <a:cs typeface="+mn-cs"/>
              </a:rPr>
              <a:t> bilateral corolla with few stamens </a:t>
            </a:r>
            <a:r>
              <a:rPr lang="en-US" sz="1200" kern="1200" dirty="0" smtClean="0">
                <a:solidFill>
                  <a:schemeClr val="tx1"/>
                </a:solidFill>
                <a:latin typeface="Arial" charset="0"/>
                <a:ea typeface="+mn-ea"/>
                <a:cs typeface="+mn-cs"/>
              </a:rPr>
              <a:t>in red. All other combinations are shown in black </a:t>
            </a:r>
            <a:r>
              <a:rPr lang="en-US" sz="1200" u="sng" kern="1200" dirty="0" err="1" smtClean="0">
                <a:solidFill>
                  <a:schemeClr val="tx1"/>
                </a:solidFill>
                <a:latin typeface="Arial" charset="0"/>
                <a:ea typeface="+mn-ea"/>
                <a:cs typeface="+mn-cs"/>
              </a:rPr>
              <a:t>or</a:t>
            </a:r>
            <a:r>
              <a:rPr lang="en-US" sz="1200" strike="sngStrike" kern="1200" dirty="0" err="1" smtClean="0">
                <a:solidFill>
                  <a:schemeClr val="tx1"/>
                </a:solidFill>
                <a:latin typeface="Arial" charset="0"/>
                <a:ea typeface="+mn-ea"/>
                <a:cs typeface="+mn-cs"/>
              </a:rPr>
              <a:t>and</a:t>
            </a:r>
            <a:r>
              <a:rPr lang="en-US" sz="1200" kern="1200" dirty="0" smtClean="0">
                <a:solidFill>
                  <a:schemeClr val="tx1"/>
                </a:solidFill>
                <a:latin typeface="Arial" charset="0"/>
                <a:ea typeface="+mn-ea"/>
                <a:cs typeface="+mn-cs"/>
              </a:rPr>
              <a:t> gray lines</a:t>
            </a:r>
            <a:r>
              <a:rPr lang="en-US" sz="1200" u="sng" kern="1200" dirty="0" smtClean="0">
                <a:solidFill>
                  <a:schemeClr val="tx1"/>
                </a:solidFill>
                <a:latin typeface="Arial" charset="0"/>
                <a:ea typeface="+mn-ea"/>
                <a:cs typeface="+mn-cs"/>
              </a:rPr>
              <a:t>, with the latter indicating</a:t>
            </a:r>
            <a:r>
              <a:rPr lang="en-US" sz="1200" strike="sngStrike" kern="1200" dirty="0" smtClean="0">
                <a:solidFill>
                  <a:schemeClr val="tx1"/>
                </a:solidFill>
                <a:latin typeface="Arial" charset="0"/>
                <a:ea typeface="+mn-ea"/>
                <a:cs typeface="+mn-cs"/>
              </a:rPr>
              <a:t> indicate</a:t>
            </a:r>
            <a:r>
              <a:rPr lang="en-US" sz="1200" kern="1200" dirty="0" smtClean="0">
                <a:solidFill>
                  <a:schemeClr val="tx1"/>
                </a:solidFill>
                <a:latin typeface="Arial" charset="0"/>
                <a:ea typeface="+mn-ea"/>
                <a:cs typeface="+mn-cs"/>
              </a:rPr>
              <a:t> uncertainty in the reconstruction of the subtending node. </a:t>
            </a:r>
            <a:r>
              <a:rPr lang="en-US" sz="1200" u="sng" kern="1200" dirty="0" smtClean="0">
                <a:solidFill>
                  <a:schemeClr val="tx1"/>
                </a:solidFill>
                <a:latin typeface="Arial" charset="0"/>
                <a:ea typeface="+mn-ea"/>
                <a:cs typeface="+mn-cs"/>
              </a:rPr>
              <a:t>(C) Mean (± 95% CI) time of appearance</a:t>
            </a:r>
            <a:r>
              <a:rPr lang="en-US" sz="1200" u="none" strike="sngStrike"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of each of the eight</a:t>
            </a:r>
            <a:r>
              <a:rPr lang="en-US" sz="1200" u="sng" kern="1200" dirty="0" smtClean="0">
                <a:solidFill>
                  <a:schemeClr val="tx1"/>
                </a:solidFill>
                <a:latin typeface="Arial" charset="0"/>
                <a:ea typeface="+mn-ea"/>
                <a:cs typeface="+mn-cs"/>
              </a:rPr>
              <a:t> trait </a:t>
            </a:r>
            <a:r>
              <a:rPr lang="en-US" sz="1200" strike="sngStrike" kern="120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combinations</a:t>
            </a:r>
            <a:r>
              <a:rPr lang="en-US" sz="1200" u="sng" kern="1200" dirty="0" smtClean="0">
                <a:solidFill>
                  <a:schemeClr val="tx1"/>
                </a:solidFill>
                <a:latin typeface="Arial" charset="0"/>
                <a:ea typeface="+mn-ea"/>
                <a:cs typeface="+mn-cs"/>
              </a:rPr>
              <a:t> defined </a:t>
            </a:r>
            <a:r>
              <a:rPr lang="en-US" sz="1200" strike="sngStrike" kern="120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in (A) during the course of simulations.</a:t>
            </a:r>
            <a:r>
              <a:rPr lang="en-US" sz="1200" u="sng" kern="1200" dirty="0" smtClean="0">
                <a:solidFill>
                  <a:schemeClr val="tx1"/>
                </a:solidFill>
                <a:latin typeface="Arial" charset="0"/>
                <a:ea typeface="+mn-ea"/>
                <a:cs typeface="+mn-cs"/>
              </a:rPr>
              <a:t> Flower cartoons show states of </a:t>
            </a:r>
            <a:r>
              <a:rPr lang="en-US" sz="1200" u="sng" kern="1200" dirty="0" err="1" smtClean="0">
                <a:solidFill>
                  <a:schemeClr val="tx1"/>
                </a:solidFill>
                <a:latin typeface="Arial" charset="0"/>
                <a:ea typeface="+mn-ea"/>
                <a:cs typeface="+mn-cs"/>
              </a:rPr>
              <a:t>perianth</a:t>
            </a:r>
            <a:r>
              <a:rPr lang="en-US" sz="1200" u="sng" kern="1200" dirty="0" smtClean="0">
                <a:solidFill>
                  <a:schemeClr val="tx1"/>
                </a:solidFill>
                <a:latin typeface="Arial" charset="0"/>
                <a:ea typeface="+mn-ea"/>
                <a:cs typeface="+mn-cs"/>
              </a:rPr>
              <a:t> (white=corolla; green=calyx), symmetry, and stamen number.  </a:t>
            </a:r>
            <a:r>
              <a:rPr lang="en-US" sz="1200" strike="sngStrike" kern="1200" dirty="0" smtClean="0">
                <a:solidFill>
                  <a:schemeClr val="tx1"/>
                </a:solidFill>
                <a:latin typeface="Arial" charset="0"/>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41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p>
            <a:pPr>
              <a:defRPr/>
            </a:pPr>
            <a:fld id="{1089FA0C-A912-4FC9-8279-CE468F0FE6E8}" type="slidenum">
              <a:rPr lang="en-US" smtClean="0"/>
              <a:pPr>
                <a:defRPr/>
              </a:pPr>
              <a:t>4</a:t>
            </a:fld>
            <a:endParaRPr lang="en-US" smtClean="0"/>
          </a:p>
        </p:txBody>
      </p:sp>
      <p:sp>
        <p:nvSpPr>
          <p:cNvPr id="103427"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4" tIns="46586" rIns="93174" bIns="46586" anchor="b"/>
          <a:lstStyle/>
          <a:p>
            <a:pPr algn="r"/>
            <a:fld id="{858ECDB7-2B89-4262-9626-B227B00D7B64}" type="slidenum">
              <a:rPr lang="en-US" sz="1200"/>
              <a:pPr algn="r"/>
              <a:t>4</a:t>
            </a:fld>
            <a:endParaRPr lang="en-US" sz="1200" dirty="0"/>
          </a:p>
        </p:txBody>
      </p:sp>
      <p:sp>
        <p:nvSpPr>
          <p:cNvPr id="103428" name="Rectangle 2"/>
          <p:cNvSpPr>
            <a:spLocks noGrp="1" noRot="1" noChangeAspect="1" noChangeArrowheads="1" noTextEdit="1"/>
          </p:cNvSpPr>
          <p:nvPr>
            <p:ph type="sldImg"/>
          </p:nvPr>
        </p:nvSpPr>
        <p:spPr>
          <a:ln/>
        </p:spPr>
      </p:sp>
      <p:sp>
        <p:nvSpPr>
          <p:cNvPr id="103429" name="Rectangle 3"/>
          <p:cNvSpPr>
            <a:spLocks noGrp="1" noChangeArrowheads="1"/>
          </p:cNvSpPr>
          <p:nvPr>
            <p:ph type="body" idx="1"/>
          </p:nvPr>
        </p:nvSpPr>
        <p:spPr>
          <a:noFill/>
          <a:ln/>
        </p:spPr>
        <p:txBody>
          <a:bodyPr/>
          <a:lstStyle/>
          <a:p>
            <a:pPr eaLnBrk="1" hangingPunct="1">
              <a:lnSpc>
                <a:spcPct val="90000"/>
              </a:lnSpc>
            </a:pPr>
            <a:r>
              <a:rPr lang="en-US" dirty="0" smtClean="0"/>
              <a:t>The outline of </a:t>
            </a:r>
            <a:r>
              <a:rPr lang="en-US" dirty="0" err="1" smtClean="0"/>
              <a:t>todays</a:t>
            </a:r>
            <a:r>
              <a:rPr lang="en-US" baseline="0" dirty="0" smtClean="0"/>
              <a:t> talk is that I will discus the role of mutations in generating standing population genetic variation</a:t>
            </a:r>
          </a:p>
          <a:p>
            <a:pPr eaLnBrk="1" hangingPunct="1">
              <a:lnSpc>
                <a:spcPct val="90000"/>
              </a:lnSpc>
            </a:pPr>
            <a:endParaRPr lang="en-US" baseline="0" dirty="0" smtClean="0"/>
          </a:p>
          <a:p>
            <a:pPr eaLnBrk="1" hangingPunct="1">
              <a:lnSpc>
                <a:spcPct val="90000"/>
              </a:lnSpc>
            </a:pPr>
            <a:r>
              <a:rPr lang="en-US" baseline="0" dirty="0" smtClean="0"/>
              <a:t>And then I will focus on our work to document the role of NS in the assembly of complex traits and consequences for </a:t>
            </a:r>
            <a:r>
              <a:rPr lang="en-US" baseline="0" dirty="0" err="1" smtClean="0"/>
              <a:t>macroevolutionary</a:t>
            </a:r>
            <a:r>
              <a:rPr lang="en-US" baseline="0" dirty="0" smtClean="0"/>
              <a:t> processes. </a:t>
            </a:r>
          </a:p>
          <a:p>
            <a:pPr eaLnBrk="1" hangingPunct="1">
              <a:lnSpc>
                <a:spcPct val="90000"/>
              </a:lnSpc>
            </a:pPr>
            <a:endParaRPr lang="en-US" baseline="0" dirty="0" smtClean="0"/>
          </a:p>
          <a:p>
            <a:pPr eaLnBrk="1" hangingPunct="1">
              <a:lnSpc>
                <a:spcPct val="90000"/>
              </a:lnSpc>
            </a:pPr>
            <a:r>
              <a:rPr lang="en-US" baseline="0" dirty="0" smtClean="0"/>
              <a:t>If I have time, perhaps during the ? Period, I can talk a little about how our work on </a:t>
            </a:r>
            <a:r>
              <a:rPr lang="en-US" baseline="0" dirty="0" err="1" smtClean="0"/>
              <a:t>epistasis</a:t>
            </a:r>
            <a:r>
              <a:rPr lang="en-US" baseline="0" dirty="0" smtClean="0"/>
              <a:t> now has relevance for conservation genetic issues including species definitions.</a:t>
            </a:r>
          </a:p>
          <a:p>
            <a:pPr eaLnBrk="1" hangingPunct="1">
              <a:lnSpc>
                <a:spcPct val="90000"/>
              </a:lnSpc>
            </a:pPr>
            <a:endParaRPr lang="en-US" baseline="0" dirty="0" smtClean="0"/>
          </a:p>
          <a:p>
            <a:pPr eaLnBrk="1" hangingPunct="1">
              <a:lnSpc>
                <a:spcPct val="90000"/>
              </a:lnSpc>
            </a:pPr>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42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Autographa</a:t>
            </a:r>
            <a:r>
              <a:rPr lang="en-US" dirty="0" smtClean="0"/>
              <a:t> </a:t>
            </a:r>
            <a:r>
              <a:rPr lang="en-US" dirty="0" err="1" smtClean="0"/>
              <a:t>precationis</a:t>
            </a:r>
            <a:r>
              <a:rPr lang="en-US" dirty="0" smtClean="0"/>
              <a:t>,</a:t>
            </a:r>
            <a:r>
              <a:rPr lang="en-US" baseline="0" dirty="0" smtClean="0"/>
              <a:t> </a:t>
            </a:r>
            <a:r>
              <a:rPr lang="en-US" baseline="0" dirty="0" err="1" smtClean="0"/>
              <a:t>Amphipaea</a:t>
            </a:r>
            <a:r>
              <a:rPr lang="en-US" baseline="0" dirty="0" smtClean="0"/>
              <a:t> </a:t>
            </a:r>
            <a:r>
              <a:rPr lang="en-US" baseline="0" dirty="0" err="1" smtClean="0"/>
              <a:t>americana</a:t>
            </a:r>
            <a:r>
              <a:rPr lang="en-US" baseline="0" dirty="0" smtClean="0"/>
              <a:t>, </a:t>
            </a:r>
            <a:r>
              <a:rPr lang="en-US" baseline="0" dirty="0" err="1" smtClean="0"/>
              <a:t>Feltis</a:t>
            </a:r>
            <a:r>
              <a:rPr lang="en-US" baseline="0" dirty="0" smtClean="0"/>
              <a:t> </a:t>
            </a:r>
            <a:r>
              <a:rPr lang="en-US" baseline="0" dirty="0" err="1" smtClean="0"/>
              <a:t>herilis</a:t>
            </a:r>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43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lvl1pPr defTabSz="933300" eaLnBrk="0" hangingPunct="0">
              <a:defRPr sz="2300">
                <a:solidFill>
                  <a:schemeClr val="tx1"/>
                </a:solidFill>
                <a:latin typeface="Arial" charset="0"/>
                <a:ea typeface="ＭＳ Ｐゴシック" charset="0"/>
                <a:cs typeface="ＭＳ Ｐゴシック" charset="0"/>
              </a:defRPr>
            </a:lvl1pPr>
            <a:lvl2pPr marL="716041" indent="-275400" defTabSz="933300" eaLnBrk="0" hangingPunct="0">
              <a:defRPr sz="2300">
                <a:solidFill>
                  <a:schemeClr val="tx1"/>
                </a:solidFill>
                <a:latin typeface="Arial" charset="0"/>
                <a:ea typeface="ＭＳ Ｐゴシック" charset="0"/>
              </a:defRPr>
            </a:lvl2pPr>
            <a:lvl3pPr marL="1101599" indent="-220320" defTabSz="933300" eaLnBrk="0" hangingPunct="0">
              <a:defRPr sz="2300">
                <a:solidFill>
                  <a:schemeClr val="tx1"/>
                </a:solidFill>
                <a:latin typeface="Arial" charset="0"/>
                <a:ea typeface="ＭＳ Ｐゴシック" charset="0"/>
              </a:defRPr>
            </a:lvl3pPr>
            <a:lvl4pPr marL="1542239" indent="-220320" defTabSz="933300" eaLnBrk="0" hangingPunct="0">
              <a:defRPr sz="2300">
                <a:solidFill>
                  <a:schemeClr val="tx1"/>
                </a:solidFill>
                <a:latin typeface="Arial" charset="0"/>
                <a:ea typeface="ＭＳ Ｐゴシック" charset="0"/>
              </a:defRPr>
            </a:lvl4pPr>
            <a:lvl5pPr marL="1982879" indent="-220320" defTabSz="933300" eaLnBrk="0" hangingPunct="0">
              <a:defRPr sz="2300">
                <a:solidFill>
                  <a:schemeClr val="tx1"/>
                </a:solidFill>
                <a:latin typeface="Arial" charset="0"/>
                <a:ea typeface="ＭＳ Ｐゴシック" charset="0"/>
              </a:defRPr>
            </a:lvl5pPr>
            <a:lvl6pPr marL="2423519" indent="-220320" defTabSz="933300" eaLnBrk="0" fontAlgn="base" hangingPunct="0">
              <a:spcBef>
                <a:spcPct val="0"/>
              </a:spcBef>
              <a:spcAft>
                <a:spcPct val="0"/>
              </a:spcAft>
              <a:defRPr sz="2300">
                <a:solidFill>
                  <a:schemeClr val="tx1"/>
                </a:solidFill>
                <a:latin typeface="Arial" charset="0"/>
                <a:ea typeface="ＭＳ Ｐゴシック" charset="0"/>
              </a:defRPr>
            </a:lvl6pPr>
            <a:lvl7pPr marL="2864159" indent="-220320" defTabSz="933300" eaLnBrk="0" fontAlgn="base" hangingPunct="0">
              <a:spcBef>
                <a:spcPct val="0"/>
              </a:spcBef>
              <a:spcAft>
                <a:spcPct val="0"/>
              </a:spcAft>
              <a:defRPr sz="2300">
                <a:solidFill>
                  <a:schemeClr val="tx1"/>
                </a:solidFill>
                <a:latin typeface="Arial" charset="0"/>
                <a:ea typeface="ＭＳ Ｐゴシック" charset="0"/>
              </a:defRPr>
            </a:lvl7pPr>
            <a:lvl8pPr marL="3304798" indent="-220320" defTabSz="933300" eaLnBrk="0" fontAlgn="base" hangingPunct="0">
              <a:spcBef>
                <a:spcPct val="0"/>
              </a:spcBef>
              <a:spcAft>
                <a:spcPct val="0"/>
              </a:spcAft>
              <a:defRPr sz="2300">
                <a:solidFill>
                  <a:schemeClr val="tx1"/>
                </a:solidFill>
                <a:latin typeface="Arial" charset="0"/>
                <a:ea typeface="ＭＳ Ｐゴシック" charset="0"/>
              </a:defRPr>
            </a:lvl8pPr>
            <a:lvl9pPr marL="3745438" indent="-220320" defTabSz="933300"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4DDE23D2-AC9B-214B-938D-199CA62DF69B}" type="slidenum">
              <a:rPr lang="en-US" sz="1200"/>
              <a:pPr eaLnBrk="1" hangingPunct="1"/>
              <a:t>44</a:t>
            </a:fld>
            <a:endParaRPr lang="en-US" sz="1200" dirty="0"/>
          </a:p>
        </p:txBody>
      </p:sp>
      <p:sp>
        <p:nvSpPr>
          <p:cNvPr id="45058" name="Rectangle 2"/>
          <p:cNvSpPr>
            <a:spLocks noGrp="1" noRot="1" noChangeAspect="1" noChangeArrowheads="1" noTextEdit="1"/>
          </p:cNvSpPr>
          <p:nvPr>
            <p:ph type="sldImg"/>
          </p:nvPr>
        </p:nvSpPr>
        <p:spPr>
          <a:xfrm>
            <a:off x="1182688" y="698500"/>
            <a:ext cx="4645025" cy="3484563"/>
          </a:xfrm>
          <a:ln/>
        </p:spPr>
      </p:sp>
      <p:sp>
        <p:nvSpPr>
          <p:cNvPr id="45059" name="Rectangle 3"/>
          <p:cNvSpPr>
            <a:spLocks noGrp="1" noChangeArrowheads="1"/>
          </p:cNvSpPr>
          <p:nvPr>
            <p:ph type="body" idx="1"/>
          </p:nvPr>
        </p:nvSpPr>
        <p:spPr/>
        <p:txBody>
          <a:bodyPr/>
          <a:lstStyle/>
          <a:p>
            <a:r>
              <a:rPr lang="en-US" dirty="0" smtClean="0"/>
              <a:t>In Abby’s thesis</a:t>
            </a:r>
            <a:r>
              <a:rPr lang="en-US" baseline="0" dirty="0" smtClean="0"/>
              <a:t> </a:t>
            </a:r>
            <a:r>
              <a:rPr lang="en-US" baseline="0" dirty="0" err="1" smtClean="0"/>
              <a:t>ctl</a:t>
            </a:r>
            <a:r>
              <a:rPr lang="en-US" baseline="0" dirty="0" smtClean="0"/>
              <a:t> was associated with both pollination  ~ fruit initiation and </a:t>
            </a:r>
            <a:r>
              <a:rPr lang="en-US" baseline="0" dirty="0" err="1" smtClean="0"/>
              <a:t>oviposition</a:t>
            </a:r>
            <a:r>
              <a:rPr lang="en-US" baseline="0" dirty="0" smtClean="0"/>
              <a:t>   - resultant predation</a:t>
            </a:r>
            <a:endParaRPr lang="en-US" dirty="0" smtClean="0"/>
          </a:p>
          <a:p>
            <a:endParaRPr lang="en-US" dirty="0" smtClean="0"/>
          </a:p>
          <a:p>
            <a:r>
              <a:rPr lang="en-US" dirty="0" smtClean="0"/>
              <a:t>Conflicting </a:t>
            </a:r>
            <a:r>
              <a:rPr lang="en-US" dirty="0"/>
              <a:t>selection pressures are exerted when the same plant trait is selected for in both positive and negative directions.</a:t>
            </a:r>
          </a:p>
          <a:p>
            <a:endParaRPr lang="en-US" dirty="0"/>
          </a:p>
          <a:p>
            <a:r>
              <a:rPr lang="en-US" dirty="0"/>
              <a:t>A widely cited example is .....</a:t>
            </a:r>
          </a:p>
          <a:p>
            <a:endParaRPr lang="en-US" dirty="0"/>
          </a:p>
          <a:p>
            <a:r>
              <a:rPr lang="en-US" dirty="0" smtClean="0"/>
              <a:t>Pollinating seed predators</a:t>
            </a:r>
            <a:r>
              <a:rPr lang="en-US" baseline="0" dirty="0" smtClean="0"/>
              <a:t> have both positive and negative effects on host plant reproduction</a:t>
            </a:r>
            <a:r>
              <a:rPr lang="en-US" dirty="0" smtClean="0"/>
              <a:t>.</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err="1" smtClean="0"/>
              <a:t>Interspecific</a:t>
            </a:r>
            <a:r>
              <a:rPr lang="en-US" dirty="0" smtClean="0"/>
              <a:t> interactions rarely occur in isolated </a:t>
            </a:r>
            <a:r>
              <a:rPr lang="en-US" dirty="0" err="1" smtClean="0"/>
              <a:t>pairwise</a:t>
            </a:r>
            <a:r>
              <a:rPr lang="en-US" dirty="0" smtClean="0"/>
              <a:t> forms, but are embedded in food webs as components of more complex multi-species interactions that range from direct density-mediated consumer-resource interactions to indirect trait-mediated interactions. Compared with classic studies of food web modules involving predation and competition (e.g. </a:t>
            </a:r>
            <a:r>
              <a:rPr lang="en-US" dirty="0" err="1" smtClean="0"/>
              <a:t>intraguild</a:t>
            </a:r>
            <a:r>
              <a:rPr lang="en-US" dirty="0" smtClean="0"/>
              <a:t> predation, apparent competition, food chains), food web dynamics that include direct </a:t>
            </a:r>
            <a:r>
              <a:rPr lang="en-US" dirty="0" err="1" smtClean="0"/>
              <a:t>pairwise</a:t>
            </a:r>
            <a:r>
              <a:rPr lang="en-US" dirty="0" smtClean="0"/>
              <a:t> mutualisms are poorly understood. Integrating consumer-resource mutualisms into the communities of multi-species interactions is transforming traditional studies of food webs through new theoretical findings. First, our understanding of mechanisms resulting in indirect mutualisms have greatly improved by recognizing </a:t>
            </a:r>
            <a:r>
              <a:rPr lang="en-US" dirty="0" err="1" smtClean="0"/>
              <a:t>intraguild</a:t>
            </a:r>
            <a:r>
              <a:rPr lang="en-US" dirty="0" smtClean="0"/>
              <a:t> and consumer-resource aspects of food web modules. Second, theoretical analyses of food web modules that entail mutualism have revealed novel food web dynamics. Specifically, the density-mediated indirect interaction of 'apparent predation' arises whereby increases in parasitic consumer density have negative effects on </a:t>
            </a:r>
            <a:r>
              <a:rPr lang="en-US" dirty="0" err="1" smtClean="0"/>
              <a:t>mutualistic</a:t>
            </a:r>
            <a:r>
              <a:rPr lang="en-US" dirty="0" smtClean="0"/>
              <a:t> consumer density and increases in </a:t>
            </a:r>
            <a:r>
              <a:rPr lang="en-US" dirty="0" err="1" smtClean="0"/>
              <a:t>mutualistic</a:t>
            </a:r>
            <a:r>
              <a:rPr lang="en-US" dirty="0" smtClean="0"/>
              <a:t> consumer density have positive effects on parasitic consumer density, as mediated by changes in the density of their shared resource. Our proposed research will empirically test apparent predation and indirect </a:t>
            </a:r>
            <a:r>
              <a:rPr lang="en-US" dirty="0" err="1" smtClean="0"/>
              <a:t>intraguild</a:t>
            </a:r>
            <a:r>
              <a:rPr lang="en-US" dirty="0" smtClean="0"/>
              <a:t> mutualism as two competing hypotheses for the ecological persistence and dynamics of the food web module entailing </a:t>
            </a:r>
            <a:r>
              <a:rPr lang="en-US" dirty="0" err="1" smtClean="0"/>
              <a:t>Silene</a:t>
            </a:r>
            <a:r>
              <a:rPr lang="en-US" dirty="0" smtClean="0"/>
              <a:t> </a:t>
            </a:r>
            <a:r>
              <a:rPr lang="en-US" dirty="0" err="1" smtClean="0"/>
              <a:t>stellata</a:t>
            </a:r>
            <a:r>
              <a:rPr lang="en-US" dirty="0" smtClean="0"/>
              <a:t> (</a:t>
            </a:r>
            <a:r>
              <a:rPr lang="en-US" dirty="0" err="1" smtClean="0"/>
              <a:t>Caryophyllaceae</a:t>
            </a:r>
            <a:r>
              <a:rPr lang="en-US" dirty="0" smtClean="0"/>
              <a:t>) plants, and two groups of pollinators, namely purely </a:t>
            </a:r>
            <a:r>
              <a:rPr lang="en-US" dirty="0" err="1" smtClean="0"/>
              <a:t>mutualistic</a:t>
            </a:r>
            <a:r>
              <a:rPr lang="en-US" dirty="0" smtClean="0"/>
              <a:t> moth pollinators and the pollinating seed-parasite </a:t>
            </a:r>
            <a:r>
              <a:rPr lang="en-US" dirty="0" err="1" smtClean="0"/>
              <a:t>Hadena</a:t>
            </a:r>
            <a:r>
              <a:rPr lang="en-US" dirty="0" smtClean="0"/>
              <a:t> </a:t>
            </a:r>
            <a:r>
              <a:rPr lang="en-US" dirty="0" err="1" smtClean="0"/>
              <a:t>ectypa</a:t>
            </a:r>
            <a:r>
              <a:rPr lang="en-US" dirty="0" smtClean="0"/>
              <a:t> (</a:t>
            </a:r>
            <a:r>
              <a:rPr lang="en-US" dirty="0" err="1" smtClean="0"/>
              <a:t>Noctuidae</a:t>
            </a:r>
            <a:r>
              <a:rPr lang="en-US" dirty="0" smtClean="0"/>
              <a:t>). This system is ideal because the interactions are obligate for the specialized pollinator and facultative for the </a:t>
            </a:r>
            <a:r>
              <a:rPr lang="en-US" dirty="0" err="1" smtClean="0"/>
              <a:t>copollinators</a:t>
            </a:r>
            <a:r>
              <a:rPr lang="en-US" dirty="0" smtClean="0"/>
              <a:t> and plant, and the relative frequency of the two pollinator groups varies naturally during the season. We will experimentally decompose the food web module into its component subsystems to examine the population dynamics of </a:t>
            </a:r>
            <a:r>
              <a:rPr lang="en-US" dirty="0" err="1" smtClean="0"/>
              <a:t>pairwise</a:t>
            </a:r>
            <a:r>
              <a:rPr lang="en-US" dirty="0" smtClean="0"/>
              <a:t> consumer-resource interactions and the emergent dynamics of the food web module as a whole. Our research approach is multi-faceted, including integrative methodologies of manipulative factorial experiments, natural experiments employing structural equation modeling, and the integration of existing theory with empiricism using computational techniques for model fitting, parameterization, and model selection. </a:t>
            </a:r>
          </a:p>
          <a:p>
            <a:endParaRPr lang="en-US" dirty="0" smtClean="0"/>
          </a:p>
          <a:p>
            <a:r>
              <a:rPr lang="en-US" dirty="0" smtClean="0"/>
              <a:t>We will empirically test apparent predation and indirect mutualism using a food web module entailing indirect interactions between </a:t>
            </a:r>
            <a:r>
              <a:rPr lang="en-US" dirty="0" err="1" smtClean="0"/>
              <a:t>mutualistic</a:t>
            </a:r>
            <a:r>
              <a:rPr lang="en-US" dirty="0" smtClean="0"/>
              <a:t> (</a:t>
            </a:r>
            <a:r>
              <a:rPr lang="en-US" i="1" dirty="0" smtClean="0"/>
              <a:t>N</a:t>
            </a:r>
            <a:r>
              <a:rPr lang="en-US" i="1" baseline="-25000" dirty="0" smtClean="0"/>
              <a:t>2</a:t>
            </a:r>
            <a:r>
              <a:rPr lang="en-US" dirty="0" smtClean="0"/>
              <a:t>) and parasitic (</a:t>
            </a:r>
            <a:r>
              <a:rPr lang="en-US" i="1" dirty="0" smtClean="0"/>
              <a:t>N</a:t>
            </a:r>
            <a:r>
              <a:rPr lang="en-US" i="1" baseline="-25000" dirty="0" smtClean="0"/>
              <a:t>3</a:t>
            </a:r>
            <a:r>
              <a:rPr lang="en-US" dirty="0" smtClean="0"/>
              <a:t>) consumers that both exploit a basal </a:t>
            </a:r>
            <a:r>
              <a:rPr lang="en-US" dirty="0" err="1" smtClean="0"/>
              <a:t>mutualistic</a:t>
            </a:r>
            <a:r>
              <a:rPr lang="en-US" dirty="0" smtClean="0"/>
              <a:t> species (</a:t>
            </a:r>
            <a:r>
              <a:rPr lang="en-US" i="1" dirty="0" smtClean="0"/>
              <a:t>N</a:t>
            </a:r>
            <a:r>
              <a:rPr lang="en-US" i="1" baseline="-25000" dirty="0" smtClean="0"/>
              <a:t>1</a:t>
            </a:r>
            <a:r>
              <a:rPr lang="en-US" dirty="0" smtClean="0"/>
              <a:t>) (Fig. 1c). The food web module as a whole is characterized by subsystems of direct and indirect consumer-resource interactions. </a:t>
            </a:r>
          </a:p>
          <a:p>
            <a:r>
              <a:rPr lang="en-US" dirty="0" smtClean="0"/>
              <a:t> </a:t>
            </a:r>
          </a:p>
          <a:p>
            <a:r>
              <a:rPr lang="en-US" b="1" u="sng" dirty="0" smtClean="0"/>
              <a:t>First</a:t>
            </a:r>
            <a:r>
              <a:rPr lang="en-US" dirty="0" smtClean="0"/>
              <a:t>, direct consumer-resource interactions of the (</a:t>
            </a:r>
            <a:r>
              <a:rPr lang="en-US" i="1" dirty="0" smtClean="0"/>
              <a:t>N</a:t>
            </a:r>
            <a:r>
              <a:rPr lang="en-US" i="1" baseline="-25000" dirty="0" smtClean="0"/>
              <a:t>2</a:t>
            </a:r>
            <a:r>
              <a:rPr lang="en-US" dirty="0" smtClean="0"/>
              <a:t>,</a:t>
            </a:r>
            <a:r>
              <a:rPr lang="en-US" i="1" dirty="0" smtClean="0"/>
              <a:t>N</a:t>
            </a:r>
            <a:r>
              <a:rPr lang="en-US" i="1" baseline="-25000" dirty="0" smtClean="0"/>
              <a:t>1</a:t>
            </a:r>
            <a:r>
              <a:rPr lang="en-US" dirty="0" smtClean="0"/>
              <a:t>)-mutualism (+,+) occur between </a:t>
            </a:r>
            <a:r>
              <a:rPr lang="en-US" i="1" dirty="0" smtClean="0"/>
              <a:t>S. </a:t>
            </a:r>
            <a:r>
              <a:rPr lang="en-US" i="1" dirty="0" err="1" smtClean="0"/>
              <a:t>stellata</a:t>
            </a:r>
            <a:r>
              <a:rPr lang="en-US" dirty="0" smtClean="0"/>
              <a:t> plants (Ss=</a:t>
            </a:r>
            <a:r>
              <a:rPr lang="en-US" i="1" dirty="0" smtClean="0"/>
              <a:t>N</a:t>
            </a:r>
            <a:r>
              <a:rPr lang="en-US" i="1" baseline="-25000" dirty="0" smtClean="0"/>
              <a:t>1</a:t>
            </a:r>
            <a:r>
              <a:rPr lang="en-US" dirty="0" smtClean="0"/>
              <a:t>) and multiple nocturnal </a:t>
            </a:r>
            <a:r>
              <a:rPr lang="en-US" dirty="0" err="1" smtClean="0"/>
              <a:t>copollinating</a:t>
            </a:r>
            <a:r>
              <a:rPr lang="en-US" dirty="0" smtClean="0"/>
              <a:t> moth species (Poll=</a:t>
            </a:r>
            <a:r>
              <a:rPr lang="en-US" i="1" dirty="0" smtClean="0"/>
              <a:t>N</a:t>
            </a:r>
            <a:r>
              <a:rPr lang="en-US" i="1" baseline="-25000" dirty="0" smtClean="0"/>
              <a:t>2</a:t>
            </a:r>
            <a:r>
              <a:rPr lang="en-US" dirty="0" smtClean="0"/>
              <a:t>) (Reynolds et al. 2009). This (</a:t>
            </a:r>
            <a:r>
              <a:rPr lang="en-US" i="1" dirty="0" smtClean="0"/>
              <a:t>N</a:t>
            </a:r>
            <a:r>
              <a:rPr lang="en-US" i="1" baseline="-25000" dirty="0" smtClean="0"/>
              <a:t>2</a:t>
            </a:r>
            <a:r>
              <a:rPr lang="en-US" dirty="0" smtClean="0"/>
              <a:t>,</a:t>
            </a:r>
            <a:r>
              <a:rPr lang="en-US" i="1" dirty="0" smtClean="0"/>
              <a:t>N</a:t>
            </a:r>
            <a:r>
              <a:rPr lang="en-US" i="1" baseline="-25000" dirty="0" smtClean="0"/>
              <a:t>1</a:t>
            </a:r>
            <a:r>
              <a:rPr lang="en-US" dirty="0" smtClean="0"/>
              <a:t>)-mutualism includes moth consumption of floral nectar supplied by </a:t>
            </a:r>
            <a:r>
              <a:rPr lang="en-US" i="1" dirty="0" smtClean="0"/>
              <a:t>S. </a:t>
            </a:r>
            <a:r>
              <a:rPr lang="en-US" i="1" dirty="0" err="1" smtClean="0"/>
              <a:t>stellata</a:t>
            </a:r>
            <a:r>
              <a:rPr lang="en-US" i="1" dirty="0" smtClean="0"/>
              <a:t> </a:t>
            </a:r>
            <a:r>
              <a:rPr lang="en-US" dirty="0" smtClean="0"/>
              <a:t>plants (Ss=</a:t>
            </a:r>
            <a:r>
              <a:rPr lang="en-US" i="1" dirty="0" smtClean="0"/>
              <a:t>N</a:t>
            </a:r>
            <a:r>
              <a:rPr lang="en-US" i="1" baseline="-25000" dirty="0" smtClean="0"/>
              <a:t>1</a:t>
            </a:r>
            <a:r>
              <a:rPr lang="en-US" dirty="0" smtClean="0"/>
              <a:t>), depicted by a solid line with the arrow pointing from </a:t>
            </a:r>
            <a:r>
              <a:rPr lang="en-US" i="1" dirty="0" smtClean="0"/>
              <a:t>N</a:t>
            </a:r>
            <a:r>
              <a:rPr lang="en-US" i="1" baseline="-25000" dirty="0" smtClean="0"/>
              <a:t>1</a:t>
            </a:r>
            <a:r>
              <a:rPr lang="en-US" dirty="0" smtClean="0"/>
              <a:t> to </a:t>
            </a:r>
            <a:r>
              <a:rPr lang="en-US" i="1" dirty="0" smtClean="0"/>
              <a:t>N</a:t>
            </a:r>
            <a:r>
              <a:rPr lang="en-US" i="1" baseline="-25000" dirty="0" smtClean="0"/>
              <a:t>2</a:t>
            </a:r>
            <a:r>
              <a:rPr lang="en-US" dirty="0" smtClean="0"/>
              <a:t>. The non-</a:t>
            </a:r>
            <a:r>
              <a:rPr lang="en-US" dirty="0" err="1" smtClean="0"/>
              <a:t>trophic</a:t>
            </a:r>
            <a:r>
              <a:rPr lang="en-US" dirty="0" smtClean="0"/>
              <a:t> service of moth pollination is depicted by a dotted line with the arrow pointing from </a:t>
            </a:r>
            <a:r>
              <a:rPr lang="en-US" i="1" dirty="0" smtClean="0"/>
              <a:t>N</a:t>
            </a:r>
            <a:r>
              <a:rPr lang="en-US" i="1" baseline="-25000" dirty="0" smtClean="0"/>
              <a:t>2</a:t>
            </a:r>
            <a:r>
              <a:rPr lang="en-US" dirty="0" smtClean="0"/>
              <a:t> to </a:t>
            </a:r>
            <a:r>
              <a:rPr lang="en-US" i="1" dirty="0" smtClean="0"/>
              <a:t>N</a:t>
            </a:r>
            <a:r>
              <a:rPr lang="en-US" i="1" baseline="-25000" dirty="0" smtClean="0"/>
              <a:t>1</a:t>
            </a:r>
            <a:r>
              <a:rPr lang="en-US" dirty="0" smtClean="0"/>
              <a:t>, which enhances fruit production. </a:t>
            </a:r>
          </a:p>
          <a:p>
            <a:r>
              <a:rPr lang="en-US" dirty="0" smtClean="0"/>
              <a:t> </a:t>
            </a:r>
          </a:p>
          <a:p>
            <a:r>
              <a:rPr lang="en-US" b="1" u="sng" dirty="0" smtClean="0"/>
              <a:t>Second</a:t>
            </a:r>
            <a:r>
              <a:rPr lang="en-US" dirty="0" smtClean="0"/>
              <a:t>, direct consumer-resource interactions of the (</a:t>
            </a:r>
            <a:r>
              <a:rPr lang="en-US" i="1" dirty="0" smtClean="0"/>
              <a:t>N</a:t>
            </a:r>
            <a:r>
              <a:rPr lang="en-US" i="1" baseline="-25000" dirty="0" smtClean="0"/>
              <a:t>3</a:t>
            </a:r>
            <a:r>
              <a:rPr lang="en-US" dirty="0" smtClean="0"/>
              <a:t>,</a:t>
            </a:r>
            <a:r>
              <a:rPr lang="en-US" i="1" dirty="0" smtClean="0"/>
              <a:t>N</a:t>
            </a:r>
            <a:r>
              <a:rPr lang="en-US" i="1" baseline="-25000" dirty="0" smtClean="0"/>
              <a:t>1</a:t>
            </a:r>
            <a:r>
              <a:rPr lang="en-US" dirty="0" smtClean="0"/>
              <a:t>)-parasitism (+,−) occur between </a:t>
            </a:r>
            <a:r>
              <a:rPr lang="en-US" i="1" dirty="0" smtClean="0"/>
              <a:t>H. </a:t>
            </a:r>
            <a:r>
              <a:rPr lang="en-US" i="1" dirty="0" err="1" smtClean="0"/>
              <a:t>ectypa</a:t>
            </a:r>
            <a:r>
              <a:rPr lang="en-US" dirty="0" smtClean="0"/>
              <a:t> (He=</a:t>
            </a:r>
            <a:r>
              <a:rPr lang="en-US" i="1" dirty="0" smtClean="0"/>
              <a:t>N</a:t>
            </a:r>
            <a:r>
              <a:rPr lang="en-US" i="1" baseline="-25000" dirty="0" smtClean="0"/>
              <a:t>3</a:t>
            </a:r>
            <a:r>
              <a:rPr lang="en-US" dirty="0" smtClean="0"/>
              <a:t>), a pollinating seed-parasitic moth, and </a:t>
            </a:r>
            <a:r>
              <a:rPr lang="en-US" i="1" dirty="0" smtClean="0"/>
              <a:t>S. </a:t>
            </a:r>
            <a:r>
              <a:rPr lang="en-US" i="1" dirty="0" err="1" smtClean="0"/>
              <a:t>stellata</a:t>
            </a:r>
            <a:r>
              <a:rPr lang="en-US" i="1" dirty="0" smtClean="0"/>
              <a:t> </a:t>
            </a:r>
            <a:r>
              <a:rPr lang="en-US" dirty="0" smtClean="0"/>
              <a:t>plants (Ss=</a:t>
            </a:r>
            <a:r>
              <a:rPr lang="en-US" i="1" dirty="0" smtClean="0"/>
              <a:t>N</a:t>
            </a:r>
            <a:r>
              <a:rPr lang="en-US" i="1" baseline="-25000" dirty="0" smtClean="0"/>
              <a:t>1</a:t>
            </a:r>
            <a:r>
              <a:rPr lang="en-US" dirty="0" smtClean="0"/>
              <a:t>). The potential positive effects on plants via pollination are depicted by a dotted line with the arrow pointing from </a:t>
            </a:r>
            <a:r>
              <a:rPr lang="en-US" i="1" dirty="0" smtClean="0"/>
              <a:t>N</a:t>
            </a:r>
            <a:r>
              <a:rPr lang="en-US" i="1" baseline="-25000" dirty="0" smtClean="0"/>
              <a:t>3</a:t>
            </a:r>
            <a:r>
              <a:rPr lang="en-US" dirty="0" smtClean="0"/>
              <a:t> to </a:t>
            </a:r>
            <a:r>
              <a:rPr lang="en-US" i="1" dirty="0" smtClean="0"/>
              <a:t>N</a:t>
            </a:r>
            <a:r>
              <a:rPr lang="en-US" i="1" baseline="-25000" dirty="0" smtClean="0"/>
              <a:t>1</a:t>
            </a:r>
            <a:r>
              <a:rPr lang="en-US" dirty="0" smtClean="0"/>
              <a:t>. The solid line with the arrow pointing from </a:t>
            </a:r>
            <a:r>
              <a:rPr lang="en-US" i="1" dirty="0" smtClean="0"/>
              <a:t>N</a:t>
            </a:r>
            <a:r>
              <a:rPr lang="en-US" i="1" baseline="-25000" dirty="0" smtClean="0"/>
              <a:t>1</a:t>
            </a:r>
            <a:r>
              <a:rPr lang="en-US" dirty="0" smtClean="0"/>
              <a:t> to </a:t>
            </a:r>
            <a:r>
              <a:rPr lang="en-US" i="1" dirty="0" smtClean="0"/>
              <a:t>N</a:t>
            </a:r>
            <a:r>
              <a:rPr lang="en-US" i="1" baseline="-25000" dirty="0" smtClean="0"/>
              <a:t>3</a:t>
            </a:r>
            <a:r>
              <a:rPr lang="en-US" dirty="0" smtClean="0"/>
              <a:t> depicts negative effects of larval consumption of flower and fruit resources on plants. Studies thus far indicate that this is a parasitic interaction (Reynolds et al. 2012). </a:t>
            </a:r>
          </a:p>
          <a:p>
            <a:r>
              <a:rPr lang="en-US" dirty="0" smtClean="0"/>
              <a:t> </a:t>
            </a:r>
          </a:p>
          <a:p>
            <a:r>
              <a:rPr lang="en-US" b="1" u="sng" dirty="0" smtClean="0"/>
              <a:t>Third</a:t>
            </a:r>
            <a:r>
              <a:rPr lang="en-US" dirty="0" smtClean="0"/>
              <a:t>, indirect (</a:t>
            </a:r>
            <a:r>
              <a:rPr lang="en-US" i="1" dirty="0" smtClean="0"/>
              <a:t>N</a:t>
            </a:r>
            <a:r>
              <a:rPr lang="en-US" i="1" baseline="-25000" dirty="0" smtClean="0"/>
              <a:t>2</a:t>
            </a:r>
            <a:r>
              <a:rPr lang="en-US" dirty="0" smtClean="0"/>
              <a:t>,</a:t>
            </a:r>
            <a:r>
              <a:rPr lang="en-US" i="1" dirty="0" smtClean="0"/>
              <a:t>N</a:t>
            </a:r>
            <a:r>
              <a:rPr lang="en-US" i="1" baseline="-25000" dirty="0" smtClean="0"/>
              <a:t>3</a:t>
            </a:r>
            <a:r>
              <a:rPr lang="en-US" dirty="0" smtClean="0"/>
              <a:t>)-interactions occur between moth pollinators (Poll=</a:t>
            </a:r>
            <a:r>
              <a:rPr lang="en-US" i="1" dirty="0" smtClean="0"/>
              <a:t>N</a:t>
            </a:r>
            <a:r>
              <a:rPr lang="en-US" i="1" baseline="-25000" dirty="0" smtClean="0"/>
              <a:t>2</a:t>
            </a:r>
            <a:r>
              <a:rPr lang="en-US" dirty="0" smtClean="0"/>
              <a:t>) and the pollinating seed-parasites (He=</a:t>
            </a:r>
            <a:r>
              <a:rPr lang="en-US" i="1" dirty="0" smtClean="0"/>
              <a:t>N</a:t>
            </a:r>
            <a:r>
              <a:rPr lang="en-US" i="1" baseline="-25000" dirty="0" smtClean="0"/>
              <a:t>3</a:t>
            </a:r>
            <a:r>
              <a:rPr lang="en-US" dirty="0" smtClean="0"/>
              <a:t>), as depicted by a dashed line with a double-sided arrow between </a:t>
            </a:r>
            <a:r>
              <a:rPr lang="en-US" i="1" dirty="0" smtClean="0"/>
              <a:t>N</a:t>
            </a:r>
            <a:r>
              <a:rPr lang="en-US" i="1" baseline="-25000" dirty="0" smtClean="0"/>
              <a:t>2</a:t>
            </a:r>
            <a:r>
              <a:rPr lang="en-US" dirty="0" smtClean="0"/>
              <a:t> and </a:t>
            </a:r>
            <a:r>
              <a:rPr lang="en-US" i="1" dirty="0" smtClean="0"/>
              <a:t>N</a:t>
            </a:r>
            <a:r>
              <a:rPr lang="en-US" i="1" baseline="-25000" dirty="0" smtClean="0"/>
              <a:t>3</a:t>
            </a:r>
            <a:r>
              <a:rPr lang="en-US" dirty="0" smtClean="0"/>
              <a:t>. Indirect (</a:t>
            </a:r>
            <a:r>
              <a:rPr lang="en-US" i="1" dirty="0" smtClean="0"/>
              <a:t>N</a:t>
            </a:r>
            <a:r>
              <a:rPr lang="en-US" i="1" baseline="-25000" dirty="0" smtClean="0"/>
              <a:t>2</a:t>
            </a:r>
            <a:r>
              <a:rPr lang="en-US" dirty="0" smtClean="0"/>
              <a:t>,</a:t>
            </a:r>
            <a:r>
              <a:rPr lang="en-US" i="1" dirty="0" smtClean="0"/>
              <a:t>N</a:t>
            </a:r>
            <a:r>
              <a:rPr lang="en-US" i="1" baseline="-25000" dirty="0" smtClean="0"/>
              <a:t>3</a:t>
            </a:r>
            <a:r>
              <a:rPr lang="en-US" dirty="0" smtClean="0"/>
              <a:t>)-interactions are mediated by changes in flower and fruit resources of the plant (Ss=</a:t>
            </a:r>
            <a:r>
              <a:rPr lang="en-US" i="1" dirty="0" smtClean="0"/>
              <a:t>N</a:t>
            </a:r>
            <a:r>
              <a:rPr lang="en-US" i="1" baseline="-25000" dirty="0" smtClean="0"/>
              <a:t>1</a:t>
            </a:r>
            <a:r>
              <a:rPr lang="en-US" dirty="0" smtClean="0"/>
              <a:t>) due to the (</a:t>
            </a:r>
            <a:r>
              <a:rPr lang="en-US" i="1" dirty="0" smtClean="0"/>
              <a:t>N</a:t>
            </a:r>
            <a:r>
              <a:rPr lang="en-US" i="1" baseline="-25000" dirty="0" smtClean="0"/>
              <a:t>2</a:t>
            </a:r>
            <a:r>
              <a:rPr lang="en-US" dirty="0" smtClean="0"/>
              <a:t>,</a:t>
            </a:r>
            <a:r>
              <a:rPr lang="en-US" i="1" dirty="0" smtClean="0"/>
              <a:t>N</a:t>
            </a:r>
            <a:r>
              <a:rPr lang="en-US" i="1" baseline="-25000" dirty="0" smtClean="0"/>
              <a:t>1</a:t>
            </a:r>
            <a:r>
              <a:rPr lang="en-US" dirty="0" smtClean="0"/>
              <a:t>)-mutualism and the (</a:t>
            </a:r>
            <a:r>
              <a:rPr lang="en-US" i="1" dirty="0" smtClean="0"/>
              <a:t>N</a:t>
            </a:r>
            <a:r>
              <a:rPr lang="en-US" i="1" baseline="-25000" dirty="0" smtClean="0"/>
              <a:t>3</a:t>
            </a:r>
            <a:r>
              <a:rPr lang="en-US" dirty="0" smtClean="0"/>
              <a:t>,</a:t>
            </a:r>
            <a:r>
              <a:rPr lang="en-US" i="1" dirty="0" smtClean="0"/>
              <a:t>N</a:t>
            </a:r>
            <a:r>
              <a:rPr lang="en-US" i="1" baseline="-25000" dirty="0" smtClean="0"/>
              <a:t>1</a:t>
            </a:r>
            <a:r>
              <a:rPr lang="en-US" dirty="0" smtClean="0"/>
              <a:t>)-parasitism. The indirect (</a:t>
            </a:r>
            <a:r>
              <a:rPr lang="en-US" i="1" dirty="0" smtClean="0"/>
              <a:t>N</a:t>
            </a:r>
            <a:r>
              <a:rPr lang="en-US" i="1" baseline="-25000" dirty="0" smtClean="0"/>
              <a:t>2</a:t>
            </a:r>
            <a:r>
              <a:rPr lang="en-US" dirty="0" smtClean="0"/>
              <a:t>,</a:t>
            </a:r>
            <a:r>
              <a:rPr lang="en-US" i="1" dirty="0" smtClean="0"/>
              <a:t>N</a:t>
            </a:r>
            <a:r>
              <a:rPr lang="en-US" i="1" baseline="-25000" dirty="0" smtClean="0"/>
              <a:t>3</a:t>
            </a:r>
            <a:r>
              <a:rPr lang="en-US" dirty="0" smtClean="0"/>
              <a:t>)-interactions take the form of apparent predation or indirect </a:t>
            </a:r>
            <a:r>
              <a:rPr lang="en-US" dirty="0" err="1" smtClean="0"/>
              <a:t>intraguild</a:t>
            </a:r>
            <a:r>
              <a:rPr lang="en-US" dirty="0" smtClean="0"/>
              <a:t> mutualism (?&lt;---&gt;?), depending in part on how (</a:t>
            </a:r>
            <a:r>
              <a:rPr lang="en-US" i="1" dirty="0" smtClean="0"/>
              <a:t>N</a:t>
            </a:r>
            <a:r>
              <a:rPr lang="en-US" i="1" baseline="-25000" dirty="0" smtClean="0"/>
              <a:t>3</a:t>
            </a:r>
            <a:r>
              <a:rPr lang="en-US" dirty="0" smtClean="0"/>
              <a:t>,</a:t>
            </a:r>
            <a:r>
              <a:rPr lang="en-US" i="1" dirty="0" smtClean="0"/>
              <a:t>N</a:t>
            </a:r>
            <a:r>
              <a:rPr lang="en-US" i="1" baseline="-25000" dirty="0" smtClean="0"/>
              <a:t>1</a:t>
            </a:r>
            <a:r>
              <a:rPr lang="en-US" dirty="0" smtClean="0"/>
              <a:t>)-interaction outcomes (+,?) vary with the community context of the food web module. </a:t>
            </a:r>
          </a:p>
          <a:p>
            <a:endParaRPr lang="en-US" dirty="0" smtClean="0"/>
          </a:p>
          <a:p>
            <a:pPr lvl="0"/>
            <a:r>
              <a:rPr lang="en-US" dirty="0" smtClean="0"/>
              <a:t>What are the density-dependent functional responses, </a:t>
            </a:r>
            <a:r>
              <a:rPr lang="en-US" dirty="0" err="1" smtClean="0"/>
              <a:t>pairwise</a:t>
            </a:r>
            <a:r>
              <a:rPr lang="en-US" dirty="0" smtClean="0"/>
              <a:t> dynamics and interaction outcomes of the purported (</a:t>
            </a:r>
            <a:r>
              <a:rPr lang="en-US" i="1" dirty="0" smtClean="0"/>
              <a:t>N</a:t>
            </a:r>
            <a:r>
              <a:rPr lang="en-US" i="1" baseline="-25000" dirty="0" smtClean="0"/>
              <a:t>2</a:t>
            </a:r>
            <a:r>
              <a:rPr lang="en-US" dirty="0" smtClean="0"/>
              <a:t>,</a:t>
            </a:r>
            <a:r>
              <a:rPr lang="en-US" i="1" dirty="0" smtClean="0"/>
              <a:t>N</a:t>
            </a:r>
            <a:r>
              <a:rPr lang="en-US" i="1" baseline="-25000" dirty="0" smtClean="0"/>
              <a:t>1</a:t>
            </a:r>
            <a:r>
              <a:rPr lang="en-US" dirty="0" smtClean="0"/>
              <a:t>)-mutualism between (Poll=</a:t>
            </a:r>
            <a:r>
              <a:rPr lang="en-US" i="1" dirty="0" smtClean="0"/>
              <a:t>N</a:t>
            </a:r>
            <a:r>
              <a:rPr lang="en-US" i="1" baseline="-25000" dirty="0" smtClean="0"/>
              <a:t>2</a:t>
            </a:r>
            <a:r>
              <a:rPr lang="en-US" dirty="0" smtClean="0"/>
              <a:t>) and (Ss=</a:t>
            </a:r>
            <a:r>
              <a:rPr lang="en-US" i="1" dirty="0" smtClean="0"/>
              <a:t>N</a:t>
            </a:r>
            <a:r>
              <a:rPr lang="en-US" i="1" baseline="-25000" dirty="0" smtClean="0"/>
              <a:t>1</a:t>
            </a:r>
            <a:r>
              <a:rPr lang="en-US" dirty="0" smtClean="0"/>
              <a:t>)? How do (</a:t>
            </a:r>
            <a:r>
              <a:rPr lang="en-US" i="1" dirty="0" smtClean="0"/>
              <a:t>N</a:t>
            </a:r>
            <a:r>
              <a:rPr lang="en-US" i="1" baseline="-25000" dirty="0" smtClean="0"/>
              <a:t>2</a:t>
            </a:r>
            <a:r>
              <a:rPr lang="en-US" dirty="0" smtClean="0"/>
              <a:t>,</a:t>
            </a:r>
            <a:r>
              <a:rPr lang="en-US" i="1" dirty="0" smtClean="0"/>
              <a:t>N</a:t>
            </a:r>
            <a:r>
              <a:rPr lang="en-US" i="1" baseline="-25000" dirty="0" smtClean="0"/>
              <a:t>1</a:t>
            </a:r>
            <a:r>
              <a:rPr lang="en-US" dirty="0" smtClean="0"/>
              <a:t>)-dynamics feedback on the (</a:t>
            </a:r>
            <a:r>
              <a:rPr lang="en-US" i="1" dirty="0" smtClean="0"/>
              <a:t>N</a:t>
            </a:r>
            <a:r>
              <a:rPr lang="en-US" i="1" baseline="-25000" dirty="0" smtClean="0"/>
              <a:t>3</a:t>
            </a:r>
            <a:r>
              <a:rPr lang="en-US" dirty="0" smtClean="0"/>
              <a:t>,</a:t>
            </a:r>
            <a:r>
              <a:rPr lang="en-US" i="1" dirty="0" smtClean="0"/>
              <a:t>N</a:t>
            </a:r>
            <a:r>
              <a:rPr lang="en-US" i="1" baseline="-25000" dirty="0" smtClean="0"/>
              <a:t>1</a:t>
            </a:r>
            <a:r>
              <a:rPr lang="en-US" dirty="0" smtClean="0"/>
              <a:t>)-parasitism and contribute to indirect (</a:t>
            </a:r>
            <a:r>
              <a:rPr lang="en-US" i="1" dirty="0" smtClean="0"/>
              <a:t>N</a:t>
            </a:r>
            <a:r>
              <a:rPr lang="en-US" i="1" baseline="-25000" dirty="0" smtClean="0"/>
              <a:t>3</a:t>
            </a:r>
            <a:r>
              <a:rPr lang="en-US" dirty="0" smtClean="0"/>
              <a:t>,</a:t>
            </a:r>
            <a:r>
              <a:rPr lang="en-US" i="1" dirty="0" smtClean="0"/>
              <a:t>N</a:t>
            </a:r>
            <a:r>
              <a:rPr lang="en-US" i="1" baseline="-25000" dirty="0" smtClean="0"/>
              <a:t>2</a:t>
            </a:r>
            <a:r>
              <a:rPr lang="en-US" dirty="0" smtClean="0"/>
              <a:t>) interactions by enhancing fruit resources of </a:t>
            </a:r>
            <a:r>
              <a:rPr lang="en-US" i="1" dirty="0" smtClean="0"/>
              <a:t>N</a:t>
            </a:r>
            <a:r>
              <a:rPr lang="en-US" i="1" baseline="-25000" dirty="0" smtClean="0"/>
              <a:t>1</a:t>
            </a:r>
            <a:r>
              <a:rPr lang="en-US" dirty="0" smtClean="0"/>
              <a:t> available to larval parasitism of </a:t>
            </a:r>
            <a:r>
              <a:rPr lang="en-US" i="1" dirty="0" smtClean="0"/>
              <a:t>N</a:t>
            </a:r>
            <a:r>
              <a:rPr lang="en-US" i="1" baseline="-25000" dirty="0" smtClean="0"/>
              <a:t>3</a:t>
            </a:r>
            <a:r>
              <a:rPr lang="en-US" dirty="0" smtClean="0"/>
              <a:t>? </a:t>
            </a:r>
          </a:p>
          <a:p>
            <a:r>
              <a:rPr lang="en-US" dirty="0" smtClean="0"/>
              <a:t> </a:t>
            </a:r>
          </a:p>
          <a:p>
            <a:pPr lvl="0"/>
            <a:r>
              <a:rPr lang="en-US" dirty="0" smtClean="0"/>
              <a:t>What are the density-dependent functional responses, </a:t>
            </a:r>
            <a:r>
              <a:rPr lang="en-US" dirty="0" err="1" smtClean="0"/>
              <a:t>pairwise</a:t>
            </a:r>
            <a:r>
              <a:rPr lang="en-US" dirty="0" smtClean="0"/>
              <a:t> dynamics and interaction outcomes of the (</a:t>
            </a:r>
            <a:r>
              <a:rPr lang="en-US" i="1" dirty="0" smtClean="0"/>
              <a:t>N</a:t>
            </a:r>
            <a:r>
              <a:rPr lang="en-US" i="1" baseline="-25000" dirty="0" smtClean="0"/>
              <a:t>3</a:t>
            </a:r>
            <a:r>
              <a:rPr lang="en-US" dirty="0" smtClean="0"/>
              <a:t>,</a:t>
            </a:r>
            <a:r>
              <a:rPr lang="en-US" i="1" dirty="0" smtClean="0"/>
              <a:t>N</a:t>
            </a:r>
            <a:r>
              <a:rPr lang="en-US" i="1" baseline="-25000" dirty="0" smtClean="0"/>
              <a:t>1</a:t>
            </a:r>
            <a:r>
              <a:rPr lang="en-US" dirty="0" smtClean="0"/>
              <a:t>)-parasitism between (He=</a:t>
            </a:r>
            <a:r>
              <a:rPr lang="en-US" i="1" dirty="0" smtClean="0"/>
              <a:t>N</a:t>
            </a:r>
            <a:r>
              <a:rPr lang="en-US" i="1" baseline="-25000" dirty="0" smtClean="0"/>
              <a:t>3</a:t>
            </a:r>
            <a:r>
              <a:rPr lang="en-US" dirty="0" smtClean="0"/>
              <a:t>) and (Ss=</a:t>
            </a:r>
            <a:r>
              <a:rPr lang="en-US" i="1" dirty="0" smtClean="0"/>
              <a:t>N</a:t>
            </a:r>
            <a:r>
              <a:rPr lang="en-US" i="1" baseline="-25000" dirty="0" smtClean="0"/>
              <a:t>1</a:t>
            </a:r>
            <a:r>
              <a:rPr lang="en-US" dirty="0" smtClean="0"/>
              <a:t>)? How do (</a:t>
            </a:r>
            <a:r>
              <a:rPr lang="en-US" i="1" dirty="0" smtClean="0"/>
              <a:t>N</a:t>
            </a:r>
            <a:r>
              <a:rPr lang="en-US" i="1" baseline="-25000" dirty="0" smtClean="0"/>
              <a:t>3</a:t>
            </a:r>
            <a:r>
              <a:rPr lang="en-US" dirty="0" smtClean="0"/>
              <a:t>,</a:t>
            </a:r>
            <a:r>
              <a:rPr lang="en-US" i="1" dirty="0" smtClean="0"/>
              <a:t>N</a:t>
            </a:r>
            <a:r>
              <a:rPr lang="en-US" i="1" baseline="-25000" dirty="0" smtClean="0"/>
              <a:t>1</a:t>
            </a:r>
            <a:r>
              <a:rPr lang="en-US" dirty="0" smtClean="0"/>
              <a:t>)-dynamics feedback on the (</a:t>
            </a:r>
            <a:r>
              <a:rPr lang="en-US" i="1" dirty="0" smtClean="0"/>
              <a:t>N</a:t>
            </a:r>
            <a:r>
              <a:rPr lang="en-US" i="1" baseline="-25000" dirty="0" smtClean="0"/>
              <a:t>2</a:t>
            </a:r>
            <a:r>
              <a:rPr lang="en-US" dirty="0" smtClean="0"/>
              <a:t>,</a:t>
            </a:r>
            <a:r>
              <a:rPr lang="en-US" i="1" dirty="0" smtClean="0"/>
              <a:t>N</a:t>
            </a:r>
            <a:r>
              <a:rPr lang="en-US" i="1" baseline="-25000" dirty="0" smtClean="0"/>
              <a:t>1</a:t>
            </a:r>
            <a:r>
              <a:rPr lang="en-US" dirty="0" smtClean="0"/>
              <a:t>)-mutualism and contribute to indirect (</a:t>
            </a:r>
            <a:r>
              <a:rPr lang="en-US" i="1" dirty="0" smtClean="0"/>
              <a:t>N</a:t>
            </a:r>
            <a:r>
              <a:rPr lang="en-US" i="1" baseline="-25000" dirty="0" smtClean="0"/>
              <a:t>3</a:t>
            </a:r>
            <a:r>
              <a:rPr lang="en-US" dirty="0" smtClean="0"/>
              <a:t>,</a:t>
            </a:r>
            <a:r>
              <a:rPr lang="en-US" i="1" dirty="0" smtClean="0"/>
              <a:t>N</a:t>
            </a:r>
            <a:r>
              <a:rPr lang="en-US" i="1" baseline="-25000" dirty="0" smtClean="0"/>
              <a:t>2</a:t>
            </a:r>
            <a:r>
              <a:rPr lang="en-US" dirty="0" smtClean="0"/>
              <a:t>) interactions by decreasing flower and fruit resources of </a:t>
            </a:r>
            <a:r>
              <a:rPr lang="en-US" i="1" dirty="0" smtClean="0"/>
              <a:t>N</a:t>
            </a:r>
            <a:r>
              <a:rPr lang="en-US" i="1" baseline="-25000" dirty="0" smtClean="0"/>
              <a:t>1</a:t>
            </a:r>
            <a:r>
              <a:rPr lang="en-US" dirty="0" smtClean="0"/>
              <a:t> via larval parasitism of </a:t>
            </a:r>
            <a:r>
              <a:rPr lang="en-US" i="1" dirty="0" smtClean="0"/>
              <a:t>N</a:t>
            </a:r>
            <a:r>
              <a:rPr lang="en-US" i="1" baseline="-25000" dirty="0" smtClean="0"/>
              <a:t>3</a:t>
            </a:r>
            <a:r>
              <a:rPr lang="en-US" dirty="0" smtClean="0"/>
              <a:t>? </a:t>
            </a:r>
          </a:p>
          <a:p>
            <a:r>
              <a:rPr lang="en-US" dirty="0" smtClean="0"/>
              <a:t> </a:t>
            </a:r>
          </a:p>
          <a:p>
            <a:pPr lvl="0"/>
            <a:r>
              <a:rPr lang="en-US" dirty="0" smtClean="0"/>
              <a:t>What is the nature of indirect (?&lt;---&gt;?) interactions between </a:t>
            </a:r>
            <a:r>
              <a:rPr lang="en-US" i="1" dirty="0" smtClean="0"/>
              <a:t>N</a:t>
            </a:r>
            <a:r>
              <a:rPr lang="en-US" i="1" baseline="-25000" dirty="0" smtClean="0"/>
              <a:t>2</a:t>
            </a:r>
            <a:r>
              <a:rPr lang="en-US" dirty="0" smtClean="0"/>
              <a:t> and </a:t>
            </a:r>
            <a:r>
              <a:rPr lang="en-US" i="1" dirty="0" smtClean="0"/>
              <a:t>N</a:t>
            </a:r>
            <a:r>
              <a:rPr lang="en-US" i="1" baseline="-25000" dirty="0" smtClean="0"/>
              <a:t>3</a:t>
            </a:r>
            <a:r>
              <a:rPr lang="en-US" dirty="0" smtClean="0"/>
              <a:t>, namely can the indirect interaction be characterized as apparent predation or indirect mutualism?</a:t>
            </a:r>
          </a:p>
          <a:p>
            <a:r>
              <a:rPr lang="en-US" dirty="0" smtClean="0"/>
              <a:t> </a:t>
            </a:r>
          </a:p>
          <a:p>
            <a:pPr lvl="0"/>
            <a:r>
              <a:rPr lang="en-US" dirty="0" smtClean="0"/>
              <a:t>Through research objectives(1-3) we also ask how does the ecological persistence of the food web module depend upon and vary with </a:t>
            </a:r>
            <a:r>
              <a:rPr lang="en-US" i="1" dirty="0" smtClean="0"/>
              <a:t>N</a:t>
            </a:r>
            <a:r>
              <a:rPr lang="en-US" i="1" baseline="-25000" dirty="0" smtClean="0"/>
              <a:t>2</a:t>
            </a:r>
            <a:r>
              <a:rPr lang="en-US" dirty="0" smtClean="0"/>
              <a:t> and/or </a:t>
            </a:r>
            <a:r>
              <a:rPr lang="en-US" i="1" dirty="0" smtClean="0"/>
              <a:t>N</a:t>
            </a:r>
            <a:r>
              <a:rPr lang="en-US" i="1" baseline="-25000" dirty="0" smtClean="0"/>
              <a:t>3</a:t>
            </a:r>
            <a:r>
              <a:rPr lang="en-US" dirty="0" smtClean="0"/>
              <a:t> dynamics and associated interactions with </a:t>
            </a:r>
            <a:r>
              <a:rPr lang="en-US" i="1" dirty="0" smtClean="0"/>
              <a:t>N</a:t>
            </a:r>
            <a:r>
              <a:rPr lang="en-US" i="1" baseline="-25000" dirty="0" smtClean="0"/>
              <a:t>1</a:t>
            </a:r>
            <a:r>
              <a:rPr lang="en-US" dirty="0" smtClean="0"/>
              <a:t> (clearly, the module depends on </a:t>
            </a:r>
            <a:r>
              <a:rPr lang="en-US" i="1" dirty="0" smtClean="0"/>
              <a:t>N</a:t>
            </a:r>
            <a:r>
              <a:rPr lang="en-US" i="1" baseline="-25000" dirty="0" smtClean="0"/>
              <a:t>1</a:t>
            </a:r>
            <a:r>
              <a:rPr lang="en-US" dirty="0" smtClean="0"/>
              <a:t>)? </a:t>
            </a:r>
          </a:p>
          <a:p>
            <a:endParaRPr lang="en-US" dirty="0" smtClean="0"/>
          </a:p>
          <a:p>
            <a:endParaRPr lang="en-US" dirty="0" smtClean="0"/>
          </a:p>
          <a:p>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45</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Provenance, local adaptation</a:t>
            </a:r>
          </a:p>
          <a:p>
            <a:r>
              <a:rPr lang="en-US" dirty="0" smtClean="0"/>
              <a:t>Hapsburg 33 percent display a specific deformityï¿½lumbosacral transitional vertebraeï¿½which can cause full or partial paralysis of the rear legs and tail, as well as back pain. It is a condition also seen in domestic dogs. Other malformations were found in the wolves as well. </a:t>
            </a:r>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46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Decision TREE</a:t>
            </a:r>
          </a:p>
        </p:txBody>
      </p:sp>
      <p:sp>
        <p:nvSpPr>
          <p:cNvPr id="4" name="Slide Number Placeholder 3"/>
          <p:cNvSpPr>
            <a:spLocks noGrp="1"/>
          </p:cNvSpPr>
          <p:nvPr>
            <p:ph type="sldNum" sz="quarter" idx="5"/>
          </p:nvPr>
        </p:nvSpPr>
        <p:spPr/>
        <p:txBody>
          <a:bodyPr/>
          <a:lstStyle/>
          <a:p>
            <a:pPr>
              <a:defRPr/>
            </a:pPr>
            <a:fld id="{79060E6C-D753-47B3-A0AD-C2CD06EFC53D}" type="slidenum">
              <a:rPr lang="en-US" smtClean="0"/>
              <a:pPr>
                <a:defRPr/>
              </a:pPr>
              <a:t>47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p:txBody>
          <a:bodyPr/>
          <a:lstStyle/>
          <a:p>
            <a:pPr>
              <a:defRPr/>
            </a:pPr>
            <a:fld id="{C5427064-184D-4063-BE24-4DDA525C9A11}" type="slidenum">
              <a:rPr lang="en-US" smtClean="0"/>
              <a:pPr>
                <a:defRPr/>
              </a:pPr>
              <a:t>48</a:t>
            </a:fld>
            <a:endParaRPr 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D3DDB8F-AFD1-488A-9824-2E244419272C}" type="slidenum">
              <a:rPr lang="en-US"/>
              <a:pPr/>
              <a:t>49</a:t>
            </a:fld>
            <a:endParaRPr lang="en-US"/>
          </a:p>
        </p:txBody>
      </p:sp>
      <p:sp>
        <p:nvSpPr>
          <p:cNvPr id="411650"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4" tIns="46586" rIns="93174" bIns="46586" anchor="b"/>
          <a:lstStyle/>
          <a:p>
            <a:pPr algn="r"/>
            <a:fld id="{73102439-5C3E-49A4-AC04-2E7652E36F8F}" type="slidenum">
              <a:rPr lang="en-US" sz="1200"/>
              <a:pPr algn="r"/>
              <a:t>49</a:t>
            </a:fld>
            <a:endParaRPr lang="en-US" sz="1200" dirty="0"/>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50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51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6AB6DAB4-0477-4F14-AA41-08A63FD676B8}" type="slidenum">
              <a:rPr lang="en-US" smtClean="0"/>
              <a:pPr>
                <a:defRPr/>
              </a:pPr>
              <a:t>5</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xfrm>
            <a:off x="934720" y="4417405"/>
            <a:ext cx="5140960" cy="4181765"/>
          </a:xfrm>
          <a:noFill/>
          <a:ln/>
        </p:spPr>
        <p:txBody>
          <a:bodyPr/>
          <a:lstStyle/>
          <a:p>
            <a:pPr eaLnBrk="1" hangingPunct="1"/>
            <a:r>
              <a:rPr lang="en-US" dirty="0" smtClean="0"/>
              <a:t>The great irony is that all the biological</a:t>
            </a:r>
            <a:r>
              <a:rPr lang="en-US" baseline="0" dirty="0" smtClean="0"/>
              <a:t> diversity and adaptations that first drew all of us into biology is the outcome of errors in replication. Thus </a:t>
            </a:r>
            <a:r>
              <a:rPr lang="en-US" dirty="0" smtClean="0"/>
              <a:t>mutations not surprisingly figure prominently into a number</a:t>
            </a:r>
            <a:r>
              <a:rPr lang="en-US" baseline="0" dirty="0" smtClean="0"/>
              <a:t> of important evolutionary models and a</a:t>
            </a:r>
            <a:r>
              <a:rPr lang="en-US" dirty="0" smtClean="0"/>
              <a:t>n accurate estimate of mutation parameters will determine the outcome of these models. </a:t>
            </a:r>
          </a:p>
          <a:p>
            <a:pPr eaLnBrk="1" hangingPunct="1"/>
            <a:endParaRPr lang="en-US" dirty="0" smtClean="0"/>
          </a:p>
          <a:p>
            <a:pPr eaLnBrk="1" hangingPunct="1"/>
            <a:r>
              <a:rPr lang="en-US" dirty="0" smtClean="0"/>
              <a:t>For</a:t>
            </a:r>
            <a:r>
              <a:rPr lang="en-US" baseline="0" dirty="0" smtClean="0"/>
              <a:t> example, rates of beneficial mutations figure prominently into theories of the evolution of adaptations while the deleterious mutation rate figures prominently into models of the evolution of sex and mating systems. Also, the size of the effect of these mutations on fitness, or the selection coefficients,  are also important. </a:t>
            </a:r>
          </a:p>
          <a:p>
            <a:pPr eaLnBrk="1" hangingPunct="1"/>
            <a:endParaRPr lang="en-US" baseline="0" dirty="0" smtClean="0"/>
          </a:p>
          <a:p>
            <a:pPr eaLnBrk="1" hangingPunct="1"/>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52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53</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55</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Passionate for the</a:t>
            </a:r>
            <a:r>
              <a:rPr lang="en-US" baseline="0" dirty="0" smtClean="0"/>
              <a:t> mission of universities, being a head of a department comes as close to </a:t>
            </a:r>
            <a:r>
              <a:rPr lang="en-US" baseline="0" dirty="0" err="1" smtClean="0"/>
              <a:t>faciliating</a:t>
            </a:r>
            <a:r>
              <a:rPr lang="en-US" baseline="0" dirty="0" smtClean="0"/>
              <a:t> the universities mission as I think possible. Knowledge creation and its dissemination. Well funded, poised to lots of creative science in the next 10 years but I want other challenges as well. As my </a:t>
            </a:r>
            <a:r>
              <a:rPr lang="en-US" baseline="0" dirty="0" err="1" smtClean="0"/>
              <a:t>reserch</a:t>
            </a:r>
            <a:r>
              <a:rPr lang="en-US" baseline="0" dirty="0" smtClean="0"/>
              <a:t> has become more collaborative I realize how much I enjoy collaborative approaches to solving problems and effective administration is just that, finally I like administration, I am good at administration and that that is a good combination for wanting to do something I also treat it as an interesting puzzle, but one that has important implications for the unit I serve.</a:t>
            </a:r>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56</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57</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58</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41850" cy="3482975"/>
          </a:xfrm>
        </p:spPr>
      </p:sp>
      <p:sp>
        <p:nvSpPr>
          <p:cNvPr id="3" name="Notes Placeholder 2"/>
          <p:cNvSpPr>
            <a:spLocks noGrp="1"/>
          </p:cNvSpPr>
          <p:nvPr>
            <p:ph type="body" idx="1"/>
          </p:nvPr>
        </p:nvSpPr>
        <p:spPr/>
        <p:txBody>
          <a:bodyPr/>
          <a:lstStyle/>
          <a:p>
            <a:r>
              <a:rPr lang="en-US" dirty="0" smtClean="0"/>
              <a:t>These data</a:t>
            </a:r>
            <a:r>
              <a:rPr lang="en-US" baseline="0" dirty="0" smtClean="0"/>
              <a:t> are from H. ectypa only because only four samples were collected from co-pollinators.</a:t>
            </a:r>
          </a:p>
          <a:p>
            <a:endParaRPr lang="en-US" baseline="0" dirty="0" smtClean="0"/>
          </a:p>
          <a:p>
            <a:r>
              <a:rPr lang="en-US" baseline="0" dirty="0" smtClean="0"/>
              <a:t>Hadena moths probably brought an initial load of pollen from the non-isolated area but then visited flowers in the isolated area repeatedly, quickly depleting available pollen.</a:t>
            </a:r>
            <a:endParaRPr lang="en-US" dirty="0"/>
          </a:p>
        </p:txBody>
      </p:sp>
      <p:sp>
        <p:nvSpPr>
          <p:cNvPr id="4" name="Slide Number Placeholder 3"/>
          <p:cNvSpPr>
            <a:spLocks noGrp="1"/>
          </p:cNvSpPr>
          <p:nvPr>
            <p:ph type="sldNum" sz="quarter" idx="10"/>
          </p:nvPr>
        </p:nvSpPr>
        <p:spPr/>
        <p:txBody>
          <a:bodyPr/>
          <a:lstStyle/>
          <a:p>
            <a:fld id="{95966F2C-7558-FB4A-A798-5EF5C07A5342}" type="slidenum">
              <a:rPr lang="en-US" smtClean="0"/>
              <a:pPr/>
              <a:t>59</a:t>
            </a:fld>
            <a:endParaRPr lang="en-US"/>
          </a:p>
        </p:txBody>
      </p:sp>
    </p:spTree>
    <p:extLst>
      <p:ext uri="{BB962C8B-B14F-4D97-AF65-F5344CB8AC3E}">
        <p14:creationId xmlns:p14="http://schemas.microsoft.com/office/powerpoint/2010/main" xmlns="" val="28389445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a:xfrm>
            <a:off x="1184275" y="698500"/>
            <a:ext cx="4641850" cy="3482975"/>
          </a:xfrm>
          <a:ln/>
        </p:spPr>
      </p:sp>
      <p:sp>
        <p:nvSpPr>
          <p:cNvPr id="69634" name="Notes Placeholder 2"/>
          <p:cNvSpPr>
            <a:spLocks noGrp="1"/>
          </p:cNvSpPr>
          <p:nvPr>
            <p:ph type="body" idx="1"/>
          </p:nvPr>
        </p:nvSpPr>
        <p:spPr/>
        <p:txBody>
          <a:bodyPr/>
          <a:lstStyle/>
          <a:p>
            <a:r>
              <a:rPr lang="en-US" dirty="0" smtClean="0"/>
              <a:t>Pollen </a:t>
            </a:r>
            <a:r>
              <a:rPr lang="en-US" dirty="0"/>
              <a:t>deposition rates were much lower IN ISOLATION </a:t>
            </a:r>
            <a:r>
              <a:rPr lang="en-US" dirty="0" smtClean="0"/>
              <a:t>–likely the cause of lowered </a:t>
            </a:r>
            <a:r>
              <a:rPr lang="en-US" dirty="0"/>
              <a:t>seed </a:t>
            </a:r>
            <a:r>
              <a:rPr lang="en-US" dirty="0" smtClean="0"/>
              <a:t>set. Additionally, the seed set data came</a:t>
            </a:r>
            <a:r>
              <a:rPr lang="en-US" baseline="0" dirty="0" smtClean="0"/>
              <a:t> from individual plants that likely suffered even lower visitation and pollen deposition rates than plants in the small patches where I observed moths and collected stigmas for pollen deposition data.</a:t>
            </a:r>
            <a:endParaRPr lang="en-US" dirty="0" smtClean="0"/>
          </a:p>
          <a:p>
            <a:endParaRPr lang="en-US" dirty="0" smtClean="0"/>
          </a:p>
          <a:p>
            <a:r>
              <a:rPr lang="en-US" dirty="0" smtClean="0"/>
              <a:t>Oviposition </a:t>
            </a:r>
            <a:r>
              <a:rPr lang="en-US" dirty="0"/>
              <a:t>rates were similar between the areas, but predation was higher for isolated plants, mostly we think, because larvae are “trapped” on the isolated plants and so consume more of the flowers or fruits that are at less desirable stages. </a:t>
            </a:r>
            <a:r>
              <a:rPr lang="en-US" dirty="0" smtClean="0"/>
              <a:t>They prefer flowers</a:t>
            </a:r>
            <a:r>
              <a:rPr lang="en-US" baseline="0" dirty="0" smtClean="0"/>
              <a:t> and unhardened fruits and they require 30 or so flowers or fruits to develop.</a:t>
            </a:r>
            <a:endParaRPr lang="en-US" dirty="0" smtClean="0"/>
          </a:p>
        </p:txBody>
      </p:sp>
      <p:sp>
        <p:nvSpPr>
          <p:cNvPr id="69635" name="Slide Number Placeholder 3"/>
          <p:cNvSpPr>
            <a:spLocks noGrp="1"/>
          </p:cNvSpPr>
          <p:nvPr>
            <p:ph type="sldNum" sz="quarter" idx="5"/>
          </p:nvPr>
        </p:nvSpPr>
        <p:spPr>
          <a:noFill/>
        </p:spPr>
        <p:txBody>
          <a:bodyPr/>
          <a:lstStyle>
            <a:lvl1pPr defTabSz="933352" eaLnBrk="0" hangingPunct="0">
              <a:defRPr sz="2400">
                <a:solidFill>
                  <a:schemeClr val="tx1"/>
                </a:solidFill>
                <a:latin typeface="Arial" charset="0"/>
                <a:ea typeface="ＭＳ Ｐゴシック" charset="0"/>
                <a:cs typeface="ＭＳ Ｐゴシック" charset="0"/>
              </a:defRPr>
            </a:lvl1pPr>
            <a:lvl2pPr marL="716079" indent="-275415" defTabSz="933352" eaLnBrk="0" hangingPunct="0">
              <a:defRPr sz="2400">
                <a:solidFill>
                  <a:schemeClr val="tx1"/>
                </a:solidFill>
                <a:latin typeface="Arial" charset="0"/>
                <a:ea typeface="ＭＳ Ｐゴシック" charset="0"/>
              </a:defRPr>
            </a:lvl2pPr>
            <a:lvl3pPr marL="1101662" indent="-220332" defTabSz="933352" eaLnBrk="0" hangingPunct="0">
              <a:defRPr sz="2400">
                <a:solidFill>
                  <a:schemeClr val="tx1"/>
                </a:solidFill>
                <a:latin typeface="Arial" charset="0"/>
                <a:ea typeface="ＭＳ Ｐゴシック" charset="0"/>
              </a:defRPr>
            </a:lvl3pPr>
            <a:lvl4pPr marL="1542325" indent="-220332" defTabSz="933352" eaLnBrk="0" hangingPunct="0">
              <a:defRPr sz="2400">
                <a:solidFill>
                  <a:schemeClr val="tx1"/>
                </a:solidFill>
                <a:latin typeface="Arial" charset="0"/>
                <a:ea typeface="ＭＳ Ｐゴシック" charset="0"/>
              </a:defRPr>
            </a:lvl4pPr>
            <a:lvl5pPr marL="1982990" indent="-220332" defTabSz="933352" eaLnBrk="0" hangingPunct="0">
              <a:defRPr sz="2400">
                <a:solidFill>
                  <a:schemeClr val="tx1"/>
                </a:solidFill>
                <a:latin typeface="Arial" charset="0"/>
                <a:ea typeface="ＭＳ Ｐゴシック" charset="0"/>
              </a:defRPr>
            </a:lvl5pPr>
            <a:lvl6pPr marL="2423654" indent="-220332" defTabSz="933352" eaLnBrk="0" fontAlgn="base" hangingPunct="0">
              <a:spcBef>
                <a:spcPct val="0"/>
              </a:spcBef>
              <a:spcAft>
                <a:spcPct val="0"/>
              </a:spcAft>
              <a:defRPr sz="2400">
                <a:solidFill>
                  <a:schemeClr val="tx1"/>
                </a:solidFill>
                <a:latin typeface="Arial" charset="0"/>
                <a:ea typeface="ＭＳ Ｐゴシック" charset="0"/>
              </a:defRPr>
            </a:lvl6pPr>
            <a:lvl7pPr marL="2864318" indent="-220332" defTabSz="933352" eaLnBrk="0" fontAlgn="base" hangingPunct="0">
              <a:spcBef>
                <a:spcPct val="0"/>
              </a:spcBef>
              <a:spcAft>
                <a:spcPct val="0"/>
              </a:spcAft>
              <a:defRPr sz="2400">
                <a:solidFill>
                  <a:schemeClr val="tx1"/>
                </a:solidFill>
                <a:latin typeface="Arial" charset="0"/>
                <a:ea typeface="ＭＳ Ｐゴシック" charset="0"/>
              </a:defRPr>
            </a:lvl7pPr>
            <a:lvl8pPr marL="3304982" indent="-220332" defTabSz="933352" eaLnBrk="0" fontAlgn="base" hangingPunct="0">
              <a:spcBef>
                <a:spcPct val="0"/>
              </a:spcBef>
              <a:spcAft>
                <a:spcPct val="0"/>
              </a:spcAft>
              <a:defRPr sz="2400">
                <a:solidFill>
                  <a:schemeClr val="tx1"/>
                </a:solidFill>
                <a:latin typeface="Arial" charset="0"/>
                <a:ea typeface="ＭＳ Ｐゴシック" charset="0"/>
              </a:defRPr>
            </a:lvl8pPr>
            <a:lvl9pPr marL="3745648" indent="-220332" defTabSz="93335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44432D-3148-B24C-8C7F-C6FC75881E41}" type="slidenum">
              <a:rPr lang="en-US" sz="1100"/>
              <a:pPr eaLnBrk="1" hangingPunct="1"/>
              <a:t>60</a:t>
            </a:fld>
            <a:endParaRPr lang="en-US" sz="1100"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80AEE5-695D-4D09-9658-C27C207940AB}" type="slidenum">
              <a:rPr lang="en-US"/>
              <a:pPr/>
              <a:t>61</a:t>
            </a:fld>
            <a:endParaRPr lang="en-US"/>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62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BBB75F99-6F9E-4C8D-B5E6-5AF358C79C02}" type="slidenum">
              <a:rPr lang="en-US" smtClean="0"/>
              <a:pPr>
                <a:defRPr/>
              </a:pPr>
              <a:t>6</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en-US" dirty="0" smtClean="0"/>
              <a:t>We use</a:t>
            </a:r>
            <a:r>
              <a:rPr lang="en-US" baseline="0" dirty="0" smtClean="0"/>
              <a:t> the MA line approach to quantify mutations in the </a:t>
            </a:r>
            <a:r>
              <a:rPr lang="en-US" dirty="0" smtClean="0"/>
              <a:t>Model organism, Arabidopsis thaliana. </a:t>
            </a:r>
          </a:p>
          <a:p>
            <a:pPr eaLnBrk="1" hangingPunct="1"/>
            <a:r>
              <a:rPr lang="en-US" dirty="0" smtClean="0"/>
              <a:t>As</a:t>
            </a:r>
            <a:r>
              <a:rPr lang="en-US" baseline="0" dirty="0" smtClean="0"/>
              <a:t> you will see, the fact that Arabidopsis  does not move and is relatively large for model </a:t>
            </a:r>
            <a:r>
              <a:rPr lang="en-US" baseline="0" dirty="0" err="1" smtClean="0"/>
              <a:t>orgnisms</a:t>
            </a:r>
            <a:r>
              <a:rPr lang="en-US" baseline="0" dirty="0" smtClean="0"/>
              <a:t>, allows us to conduct our studies in the wild. </a:t>
            </a:r>
          </a:p>
          <a:p>
            <a:pPr eaLnBrk="1" hangingPunct="1"/>
            <a:r>
              <a:rPr lang="en-US" baseline="0" dirty="0" smtClean="0"/>
              <a:t>It is a </a:t>
            </a:r>
            <a:r>
              <a:rPr lang="en-US" baseline="0" dirty="0" err="1" smtClean="0"/>
              <a:t>selfing</a:t>
            </a:r>
            <a:r>
              <a:rPr lang="en-US" baseline="0" dirty="0" smtClean="0"/>
              <a:t> annual, which facilitates the generation of the MA lines and which makes it easier to measure fitness, simply as the total number of fruit produced. </a:t>
            </a:r>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ecological context that makes this interaction + </a:t>
            </a:r>
            <a:r>
              <a:rPr lang="en-US" dirty="0" err="1" smtClean="0"/>
              <a:t>vs</a:t>
            </a:r>
            <a:r>
              <a:rPr lang="en-US" dirty="0" smtClean="0"/>
              <a:t> –</a:t>
            </a:r>
          </a:p>
          <a:p>
            <a:endParaRPr lang="en-US" dirty="0" smtClean="0"/>
          </a:p>
          <a:p>
            <a:r>
              <a:rPr lang="en-US" dirty="0" smtClean="0"/>
              <a:t>Food web dynamics</a:t>
            </a:r>
          </a:p>
          <a:p>
            <a:r>
              <a:rPr lang="en-US" dirty="0" smtClean="0"/>
              <a:t>Sexual Conflict using paternity </a:t>
            </a:r>
            <a:r>
              <a:rPr lang="en-US" dirty="0" err="1" smtClean="0"/>
              <a:t>approahces</a:t>
            </a:r>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63</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Magnolia </a:t>
            </a:r>
            <a:r>
              <a:rPr lang="en-US" dirty="0" err="1" smtClean="0"/>
              <a:t>grandiflora</a:t>
            </a:r>
            <a:r>
              <a:rPr lang="en-US" dirty="0" smtClean="0"/>
              <a:t>,</a:t>
            </a:r>
            <a:r>
              <a:rPr lang="en-US" baseline="0" dirty="0" smtClean="0"/>
              <a:t> </a:t>
            </a:r>
            <a:r>
              <a:rPr lang="en-US" baseline="0" dirty="0" err="1" smtClean="0"/>
              <a:t>Angraceum</a:t>
            </a:r>
            <a:r>
              <a:rPr lang="en-US" baseline="0" dirty="0" smtClean="0"/>
              <a:t> </a:t>
            </a:r>
            <a:r>
              <a:rPr lang="en-US" baseline="0" dirty="0" err="1" smtClean="0"/>
              <a:t>sesquipalde</a:t>
            </a:r>
            <a:endParaRPr lang="en-US" baseline="0" dirty="0" smtClean="0"/>
          </a:p>
          <a:p>
            <a:endParaRPr lang="en-US" baseline="0" dirty="0" smtClean="0"/>
          </a:p>
          <a:p>
            <a:pPr defTabSz="931735">
              <a:defRPr/>
            </a:pPr>
            <a:r>
              <a:rPr lang="en-US" dirty="0" smtClean="0"/>
              <a:t> Results are reported for two character combinations, the ancestral state (</a:t>
            </a:r>
            <a:r>
              <a:rPr lang="en-US" dirty="0" err="1" smtClean="0"/>
              <a:t>perianth</a:t>
            </a:r>
            <a:r>
              <a:rPr lang="en-US" dirty="0" smtClean="0"/>
              <a:t> present, regular symmetry, numerous stamens) and the focal state (</a:t>
            </a:r>
            <a:r>
              <a:rPr lang="en-US" dirty="0" err="1" smtClean="0"/>
              <a:t>perianth</a:t>
            </a:r>
            <a:r>
              <a:rPr lang="en-US" dirty="0" smtClean="0"/>
              <a:t> present, bilateral symmetry, few stamens).  Each simulation is represented by a gray line, and the mean and 95% confidence interval for all simulations are indicated by the red solid and dashed lines, respectively.  The distribution of final proportion of </a:t>
            </a:r>
            <a:r>
              <a:rPr lang="en-US" dirty="0" err="1" smtClean="0"/>
              <a:t>taxa</a:t>
            </a:r>
            <a:r>
              <a:rPr lang="en-US" dirty="0" smtClean="0"/>
              <a:t> with a character-state combination for each set of simulations is shown in the histogram, and the actual proportion  in the dataset is indicated with the black bar. </a:t>
            </a:r>
          </a:p>
          <a:p>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64</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65</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p:txBody>
          <a:bodyPr/>
          <a:lstStyle/>
          <a:p>
            <a:pPr>
              <a:defRPr/>
            </a:pPr>
            <a:fld id="{644CFB83-74AA-4A59-9C62-86DC1176863C}" type="slidenum">
              <a:rPr lang="en-US" smtClean="0"/>
              <a:pPr>
                <a:defRPr/>
              </a:pPr>
              <a:t>66</a:t>
            </a:fld>
            <a:endParaRPr lang="en-US" smtClean="0"/>
          </a:p>
        </p:txBody>
      </p:sp>
      <p:sp>
        <p:nvSpPr>
          <p:cNvPr id="131075"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4" tIns="46586" rIns="93174" bIns="46586" anchor="b"/>
          <a:lstStyle/>
          <a:p>
            <a:pPr algn="r"/>
            <a:fld id="{9348ADD5-FA20-410B-BB6F-E812A9499C7B}" type="slidenum">
              <a:rPr lang="en-US" sz="1200"/>
              <a:pPr algn="r"/>
              <a:t>66</a:t>
            </a:fld>
            <a:endParaRPr lang="en-US" sz="1200" dirty="0"/>
          </a:p>
        </p:txBody>
      </p:sp>
      <p:sp>
        <p:nvSpPr>
          <p:cNvPr id="131076" name="Rectangle 2"/>
          <p:cNvSpPr>
            <a:spLocks noGrp="1" noRot="1" noChangeAspect="1" noChangeArrowheads="1" noTextEdit="1"/>
          </p:cNvSpPr>
          <p:nvPr>
            <p:ph type="sldImg"/>
          </p:nvPr>
        </p:nvSpPr>
        <p:spPr>
          <a:ln/>
        </p:spPr>
      </p:sp>
      <p:sp>
        <p:nvSpPr>
          <p:cNvPr id="131077" name="Rectangle 3"/>
          <p:cNvSpPr>
            <a:spLocks noGrp="1" noChangeArrowheads="1"/>
          </p:cNvSpPr>
          <p:nvPr>
            <p:ph type="body" idx="1"/>
          </p:nvPr>
        </p:nvSpPr>
        <p:spPr>
          <a:xfrm>
            <a:off x="934720" y="4415790"/>
            <a:ext cx="5140960" cy="4183380"/>
          </a:xfrm>
          <a:noFill/>
          <a:ln/>
        </p:spPr>
        <p:txBody>
          <a:bodyPr/>
          <a:lstStyle/>
          <a:p>
            <a:pPr eaLnBrk="1" hangingPunct="1"/>
            <a:r>
              <a:rPr lang="en-US" smtClean="0"/>
              <a:t>Our work with Silene. Can we confirm that selection is acting on trait combinations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r>
              <a:rPr lang="en-US" smtClean="0"/>
              <a:t>Monophylectic radiation, floral trait transitions were correlated to pollination system transitions, and low hummingbird visitiation rates led to pollen limitation and evolution towards more generalized pollination systmes and reproductive assurance, continuing with island mainland comparisons, interesting to do with island size</a:t>
            </a:r>
          </a:p>
        </p:txBody>
      </p:sp>
      <p:sp>
        <p:nvSpPr>
          <p:cNvPr id="122884" name="Slide Number Placeholder 3"/>
          <p:cNvSpPr>
            <a:spLocks noGrp="1"/>
          </p:cNvSpPr>
          <p:nvPr>
            <p:ph type="sldNum" sz="quarter" idx="5"/>
          </p:nvPr>
        </p:nvSpPr>
        <p:spPr/>
        <p:txBody>
          <a:bodyPr/>
          <a:lstStyle/>
          <a:p>
            <a:pPr>
              <a:defRPr/>
            </a:pPr>
            <a:fld id="{E373F51F-15CC-43BB-84D9-5DCFC2FB3301}" type="slidenum">
              <a:rPr lang="en-US" smtClean="0"/>
              <a:pPr>
                <a:defRPr/>
              </a:pPr>
              <a:t>68</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r>
              <a:rPr lang="en-US" dirty="0" err="1" smtClean="0"/>
              <a:t>Pedicularis</a:t>
            </a:r>
            <a:r>
              <a:rPr lang="en-US" dirty="0" smtClean="0"/>
              <a:t> shares same pollinators, Comparative approaches and pollination Community Sorting in islands</a:t>
            </a:r>
          </a:p>
          <a:p>
            <a:r>
              <a:rPr lang="en-US" dirty="0" smtClean="0"/>
              <a:t>Deren </a:t>
            </a:r>
            <a:r>
              <a:rPr lang="en-US" dirty="0" err="1" smtClean="0"/>
              <a:t>Eato</a:t>
            </a:r>
            <a:r>
              <a:rPr lang="en-US" baseline="0" dirty="0" smtClean="0"/>
              <a:t> </a:t>
            </a:r>
            <a:endParaRPr lang="en-US" dirty="0" smtClean="0"/>
          </a:p>
          <a:p>
            <a:endParaRPr lang="en-US" dirty="0" smtClean="0"/>
          </a:p>
        </p:txBody>
      </p:sp>
      <p:sp>
        <p:nvSpPr>
          <p:cNvPr id="123908" name="Slide Number Placeholder 3"/>
          <p:cNvSpPr>
            <a:spLocks noGrp="1"/>
          </p:cNvSpPr>
          <p:nvPr>
            <p:ph type="sldNum" sz="quarter" idx="5"/>
          </p:nvPr>
        </p:nvSpPr>
        <p:spPr/>
        <p:txBody>
          <a:bodyPr/>
          <a:lstStyle/>
          <a:p>
            <a:pPr>
              <a:defRPr/>
            </a:pPr>
            <a:fld id="{5A2D3AE7-627B-46C5-94F6-389C28452858}" type="slidenum">
              <a:rPr lang="en-US" smtClean="0"/>
              <a:pPr>
                <a:defRPr/>
              </a:pPr>
              <a:t>69</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p:txBody>
          <a:bodyPr/>
          <a:lstStyle/>
          <a:p>
            <a:pPr>
              <a:defRPr/>
            </a:pPr>
            <a:fld id="{7083A784-E337-4520-BA63-4D82D9790BB4}" type="slidenum">
              <a:rPr lang="en-US" smtClean="0"/>
              <a:pPr>
                <a:defRPr/>
              </a:pPr>
              <a:t>70</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xfrm>
            <a:off x="934720" y="4415790"/>
            <a:ext cx="5140960" cy="4183380"/>
          </a:xfrm>
          <a:noFill/>
          <a:ln/>
        </p:spPr>
        <p:txBody>
          <a:bodyPr/>
          <a:lstStyle/>
          <a:p>
            <a:r>
              <a:rPr lang="en-US" dirty="0" smtClean="0"/>
              <a:t>is possessed by twelve groups, one of</a:t>
            </a:r>
          </a:p>
          <a:p>
            <a:r>
              <a:rPr lang="en-US" dirty="0" smtClean="0"/>
              <a:t>them containing more than twenty genera.</a:t>
            </a:r>
          </a:p>
          <a:p>
            <a:r>
              <a:rPr lang="en-US" dirty="0" smtClean="0"/>
              <a:t>Near the upper right hand corner,</a:t>
            </a:r>
          </a:p>
          <a:p>
            <a:r>
              <a:rPr lang="en-US" dirty="0" smtClean="0"/>
              <a:t>in the square formed by the vertical column</a:t>
            </a:r>
          </a:p>
          <a:p>
            <a:r>
              <a:rPr lang="en-US" dirty="0" smtClean="0"/>
              <a:t>headed 1467 and the horizontal one</a:t>
            </a:r>
          </a:p>
          <a:p>
            <a:r>
              <a:rPr lang="en-US" dirty="0" smtClean="0"/>
              <a:t>headed 5, appears the number 24 surrounded</a:t>
            </a:r>
          </a:p>
          <a:p>
            <a:r>
              <a:rPr lang="en-US" dirty="0" smtClean="0"/>
              <a:t>by one thick circle and two thin</a:t>
            </a:r>
          </a:p>
          <a:p>
            <a:r>
              <a:rPr lang="en-US" dirty="0" smtClean="0"/>
              <a:t>ones. This indicates that the condition</a:t>
            </a:r>
          </a:p>
          <a:p>
            <a:r>
              <a:rPr lang="en-US" dirty="0" err="1" smtClean="0"/>
              <a:t>monochlamydy</a:t>
            </a:r>
            <a:r>
              <a:rPr lang="en-US" dirty="0" smtClean="0"/>
              <a:t>, </a:t>
            </a:r>
            <a:r>
              <a:rPr lang="en-US" dirty="0" err="1" smtClean="0"/>
              <a:t>polysepaly</a:t>
            </a:r>
            <a:r>
              <a:rPr lang="en-US" dirty="0" smtClean="0"/>
              <a:t>, </a:t>
            </a:r>
            <a:r>
              <a:rPr lang="en-US" dirty="0" err="1" smtClean="0"/>
              <a:t>actinomorphy</a:t>
            </a:r>
            <a:r>
              <a:rPr lang="en-US" dirty="0" smtClean="0"/>
              <a:t>,</a:t>
            </a:r>
          </a:p>
          <a:p>
            <a:r>
              <a:rPr lang="en-US" dirty="0" smtClean="0"/>
              <a:t>reduction in stamen number, </a:t>
            </a:r>
            <a:r>
              <a:rPr lang="en-US" dirty="0" err="1" smtClean="0"/>
              <a:t>syncarpy</a:t>
            </a:r>
            <a:r>
              <a:rPr lang="en-US" dirty="0" smtClean="0"/>
              <a:t>,</a:t>
            </a:r>
          </a:p>
          <a:p>
            <a:r>
              <a:rPr lang="en-US" dirty="0" smtClean="0"/>
              <a:t>reduction in ovule number, basal </a:t>
            </a:r>
            <a:r>
              <a:rPr lang="en-US" dirty="0" err="1" smtClean="0"/>
              <a:t>placentation</a:t>
            </a:r>
            <a:r>
              <a:rPr lang="en-US" dirty="0" smtClean="0"/>
              <a:t>,</a:t>
            </a:r>
          </a:p>
          <a:p>
            <a:r>
              <a:rPr lang="en-US" dirty="0" smtClean="0"/>
              <a:t>and hypogyny or </a:t>
            </a:r>
            <a:r>
              <a:rPr lang="en-US" dirty="0" err="1" smtClean="0"/>
              <a:t>perigyny</a:t>
            </a:r>
            <a:r>
              <a:rPr lang="en-US" dirty="0" smtClean="0"/>
              <a:t>, is possessed</a:t>
            </a:r>
          </a:p>
          <a:p>
            <a:r>
              <a:rPr lang="en-US" dirty="0" smtClean="0"/>
              <a:t>by twenty-four groups, seven of</a:t>
            </a:r>
          </a:p>
          <a:p>
            <a:r>
              <a:rPr lang="en-US" dirty="0" smtClean="0"/>
              <a:t>which contain twenty or more genera.</a:t>
            </a:r>
          </a:p>
          <a:p>
            <a:r>
              <a:rPr lang="en-US" dirty="0" smtClean="0"/>
              <a:t>The square in the lower right hand corner</a:t>
            </a:r>
          </a:p>
          <a:p>
            <a:r>
              <a:rPr lang="en-US" dirty="0" smtClean="0"/>
              <a:t>contains no number, but only a single</a:t>
            </a:r>
          </a:p>
          <a:p>
            <a:r>
              <a:rPr lang="en-US" dirty="0" smtClean="0"/>
              <a:t>horizontal line. This indicates that the</a:t>
            </a:r>
          </a:p>
          <a:p>
            <a:r>
              <a:rPr lang="en-US" dirty="0" smtClean="0"/>
              <a:t>advanced condition in respect to all eight</a:t>
            </a:r>
          </a:p>
          <a:p>
            <a:r>
              <a:rPr lang="en-US" dirty="0" smtClean="0"/>
              <a:t>characters is not realized by any groups,</a:t>
            </a:r>
          </a:p>
          <a:p>
            <a:r>
              <a:rPr lang="en-US" dirty="0" smtClean="0"/>
              <a:t>and that this condition is probably </a:t>
            </a:r>
            <a:r>
              <a:rPr lang="en-US" dirty="0" err="1" smtClean="0"/>
              <a:t>unadaptive</a:t>
            </a:r>
            <a:endParaRPr lang="en-US" dirty="0" smtClean="0"/>
          </a:p>
          <a:p>
            <a:r>
              <a:rPr lang="en-US" dirty="0" smtClean="0"/>
              <a:t>or poorly adaptive because it</a:t>
            </a:r>
          </a:p>
          <a:p>
            <a:r>
              <a:rPr lang="en-US" dirty="0" smtClean="0"/>
              <a:t>combines the absence of ~</a:t>
            </a:r>
            <a:r>
              <a:rPr lang="en-US" dirty="0" err="1" smtClean="0"/>
              <a:t>etalsw</a:t>
            </a:r>
            <a:r>
              <a:rPr lang="en-US" dirty="0" smtClean="0"/>
              <a:t> </a:t>
            </a:r>
            <a:r>
              <a:rPr lang="en-US" dirty="0" err="1" smtClean="0"/>
              <a:t>ith</a:t>
            </a:r>
            <a:r>
              <a:rPr lang="en-US" dirty="0" smtClean="0"/>
              <a:t> the</a:t>
            </a:r>
          </a:p>
          <a:p>
            <a:r>
              <a:rPr lang="en-US" dirty="0" smtClean="0"/>
              <a:t>presence of a </a:t>
            </a:r>
            <a:r>
              <a:rPr lang="en-US" dirty="0" err="1" smtClean="0"/>
              <a:t>zygomorphic</a:t>
            </a:r>
            <a:r>
              <a:rPr lang="en-US" dirty="0" smtClean="0"/>
              <a:t> flower.</a:t>
            </a:r>
          </a:p>
          <a:p>
            <a:r>
              <a:rPr lang="en-US" dirty="0" smtClean="0"/>
              <a:t>Obviously, this chart could be made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r>
              <a:rPr lang="en-US" dirty="0" smtClean="0"/>
              <a:t>All</a:t>
            </a:r>
            <a:r>
              <a:rPr lang="en-US" baseline="0" dirty="0" smtClean="0"/>
              <a:t> conditional and everything else,</a:t>
            </a:r>
          </a:p>
          <a:p>
            <a:endParaRPr lang="en-US" baseline="0" dirty="0" smtClean="0"/>
          </a:p>
          <a:p>
            <a:r>
              <a:rPr lang="en-US" dirty="0" smtClean="0"/>
              <a:t>Expected based on single trait, then </a:t>
            </a:r>
            <a:r>
              <a:rPr lang="en-US" dirty="0" err="1" smtClean="0"/>
              <a:t>carolina</a:t>
            </a:r>
            <a:endParaRPr lang="en-US" dirty="0" smtClean="0"/>
          </a:p>
        </p:txBody>
      </p:sp>
      <p:sp>
        <p:nvSpPr>
          <p:cNvPr id="120836" name="Slide Number Placeholder 3"/>
          <p:cNvSpPr>
            <a:spLocks noGrp="1"/>
          </p:cNvSpPr>
          <p:nvPr>
            <p:ph type="sldNum" sz="quarter" idx="5"/>
          </p:nvPr>
        </p:nvSpPr>
        <p:spPr/>
        <p:txBody>
          <a:bodyPr/>
          <a:lstStyle/>
          <a:p>
            <a:pPr>
              <a:defRPr/>
            </a:pPr>
            <a:fld id="{3BFCA3F8-49FE-4CB6-A130-A74CE1928342}" type="slidenum">
              <a:rPr lang="en-US" smtClean="0"/>
              <a:pPr>
                <a:defRPr/>
              </a:pPr>
              <a:t>72</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Diversification rate models for focal and non-focal states. K is the number of free parameters (rates) in the model.  Each model contains up to four different rates (</a:t>
            </a:r>
            <a:r>
              <a:rPr lang="en-US" dirty="0" err="1" smtClean="0"/>
              <a:t>λ</a:t>
            </a:r>
            <a:r>
              <a:rPr lang="en-US" baseline="-25000" dirty="0" err="1" smtClean="0"/>
              <a:t>F</a:t>
            </a:r>
            <a:r>
              <a:rPr lang="en-US" dirty="0" smtClean="0"/>
              <a:t>, </a:t>
            </a:r>
            <a:r>
              <a:rPr lang="en-US" dirty="0" err="1" smtClean="0"/>
              <a:t>λ</a:t>
            </a:r>
            <a:r>
              <a:rPr lang="en-US" baseline="-25000" dirty="0" err="1" smtClean="0"/>
              <a:t>N</a:t>
            </a:r>
            <a:r>
              <a:rPr lang="en-US" dirty="0" smtClean="0"/>
              <a:t>, </a:t>
            </a:r>
            <a:r>
              <a:rPr lang="en-US" dirty="0" err="1" smtClean="0"/>
              <a:t>μ</a:t>
            </a:r>
            <a:r>
              <a:rPr lang="en-US" baseline="-25000" dirty="0" err="1" smtClean="0"/>
              <a:t>F</a:t>
            </a:r>
            <a:r>
              <a:rPr lang="en-US" dirty="0" smtClean="0"/>
              <a:t>, </a:t>
            </a:r>
            <a:r>
              <a:rPr lang="en-US" dirty="0" err="1" smtClean="0"/>
              <a:t>μ</a:t>
            </a:r>
            <a:r>
              <a:rPr lang="en-US" baseline="-25000" dirty="0" err="1" smtClean="0"/>
              <a:t>N</a:t>
            </a:r>
            <a:r>
              <a:rPr lang="en-US" dirty="0" smtClean="0"/>
              <a:t>) where λ is the speciation rate, μ is the extinction rate and “N” and “F” denote the non-focal and focal states, respectively</a:t>
            </a:r>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73</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PRECISION CHARACTERS </a:t>
            </a:r>
          </a:p>
          <a:p>
            <a:r>
              <a:rPr lang="en-US" baseline="0" dirty="0" smtClean="0"/>
              <a:t>Here we show our results.</a:t>
            </a:r>
          </a:p>
          <a:p>
            <a:r>
              <a:rPr lang="en-US" baseline="0" dirty="0" smtClean="0"/>
              <a:t>Node size indicates number of </a:t>
            </a:r>
            <a:r>
              <a:rPr lang="en-US" baseline="0" dirty="0" err="1" smtClean="0"/>
              <a:t>taxa</a:t>
            </a:r>
            <a:endParaRPr lang="en-US" baseline="0" dirty="0" smtClean="0"/>
          </a:p>
          <a:p>
            <a:r>
              <a:rPr lang="en-US" baseline="0" dirty="0" smtClean="0"/>
              <a:t>Color indicates rate, hotter = higher.</a:t>
            </a:r>
          </a:p>
          <a:p>
            <a:r>
              <a:rPr lang="en-US" baseline="0" dirty="0" smtClean="0"/>
              <a:t>Look at Nodes look at arrows</a:t>
            </a:r>
          </a:p>
          <a:p>
            <a:r>
              <a:rPr lang="en-US" baseline="0" dirty="0" smtClean="0"/>
              <a:t>This represents the 8 segregated nodes</a:t>
            </a:r>
          </a:p>
          <a:p>
            <a:endParaRPr lang="en-US" baseline="0" dirty="0" smtClean="0"/>
          </a:p>
          <a:p>
            <a:pPr defTabSz="904159">
              <a:defRPr/>
            </a:pPr>
            <a:r>
              <a:rPr lang="en-US" dirty="0" smtClean="0"/>
              <a:t>These characters associated with precise</a:t>
            </a:r>
            <a:r>
              <a:rPr lang="en-US" baseline="0" dirty="0" smtClean="0"/>
              <a:t> pollination. RI and pitons of evolution</a:t>
            </a:r>
          </a:p>
          <a:p>
            <a:endParaRPr lang="en-US" baseline="0" dirty="0" smtClean="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74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879256AA-DD13-41FA-B09B-A5C1D91876B6}" type="slidenum">
              <a:rPr lang="en-US" smtClean="0"/>
              <a:pPr>
                <a:defRPr/>
              </a:pPr>
              <a:t>7</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xfrm>
            <a:off x="934720" y="4417405"/>
            <a:ext cx="5140960" cy="4181765"/>
          </a:xfrm>
          <a:noFill/>
          <a:ln/>
        </p:spPr>
        <p:txBody>
          <a:bodyPr/>
          <a:lstStyle/>
          <a:p>
            <a:pPr eaLnBrk="1" hangingPunct="1"/>
            <a:r>
              <a:rPr lang="en-US" dirty="0" smtClean="0"/>
              <a:t>Next Gen </a:t>
            </a:r>
            <a:r>
              <a:rPr lang="en-US" dirty="0" err="1" smtClean="0"/>
              <a:t>Seq</a:t>
            </a:r>
            <a:endParaRPr lang="en-US" dirty="0" smtClean="0"/>
          </a:p>
          <a:p>
            <a:pPr eaLnBrk="1" hangingPunct="1"/>
            <a:r>
              <a:rPr lang="en-US" dirty="0" smtClean="0"/>
              <a:t>We have used the standard Mutation</a:t>
            </a:r>
            <a:r>
              <a:rPr lang="en-US" baseline="0" dirty="0" smtClean="0"/>
              <a:t> Accumulation line approach to quantify mutation rates and effects. We start out with a homozygous founder, cultivate lines through single seed descent which allows drift to fix  very deleterious mutations for multiple generations with the notion that independent mutations are appearing in the lines and over time any genetic differences between lines is due to new mutations. </a:t>
            </a:r>
          </a:p>
          <a:p>
            <a:pPr eaLnBrk="1" hangingPunct="1"/>
            <a:r>
              <a:rPr lang="en-US" baseline="0" dirty="0" smtClean="0"/>
              <a:t>Variance among the lines gives one an estimate of mutation rate, while the performance of the lines relative to each other and to the founder can give one an estimate of the effects of spontaneous mutations on fitness.</a:t>
            </a:r>
          </a:p>
          <a:p>
            <a:pPr eaLnBrk="1" hangingPunct="1"/>
            <a:endParaRPr lang="en-US" dirty="0" smtClean="0"/>
          </a:p>
          <a:p>
            <a:pPr eaLnBrk="1" hangingPunct="1"/>
            <a:endParaRPr lang="en-US" dirty="0" smtClean="0"/>
          </a:p>
          <a:p>
            <a:pPr eaLnBrk="1" hangingPunct="1"/>
            <a:r>
              <a:rPr lang="en-US" dirty="0" smtClean="0"/>
              <a:t>Where we are pushing</a:t>
            </a:r>
            <a:r>
              <a:rPr lang="en-US" baseline="0" dirty="0" smtClean="0"/>
              <a:t> the envelope is testing in the natural environment where we think more mutations effecting fitness would be discovered because there would be more opportunity for natural selection to see a phenotype affected by a mutation in the wild </a:t>
            </a:r>
            <a:r>
              <a:rPr lang="en-US" baseline="0" dirty="0" err="1" smtClean="0"/>
              <a:t>vs</a:t>
            </a:r>
            <a:r>
              <a:rPr lang="en-US" baseline="0" dirty="0" smtClean="0"/>
              <a:t> in a lab or greenhouse </a:t>
            </a:r>
            <a:r>
              <a:rPr lang="en-US" baseline="0" dirty="0" err="1" smtClean="0"/>
              <a:t>env</a:t>
            </a:r>
            <a:r>
              <a:rPr lang="en-US" baseline="0" dirty="0" smtClean="0"/>
              <a:t> where many challenges to the organism are removed. </a:t>
            </a:r>
          </a:p>
          <a:p>
            <a:pPr eaLnBrk="1" hangingPunct="1"/>
            <a:endParaRPr lang="en-US" baseline="0" dirty="0" smtClean="0"/>
          </a:p>
          <a:p>
            <a:pPr eaLnBrk="1" hangingPunct="1"/>
            <a:r>
              <a:rPr lang="en-US" baseline="0" dirty="0" smtClean="0"/>
              <a:t>NOTE THE line are propagated in the GH though we tested them in the field. The lines were supplied to us by Ruth Shaw, and that 5 of these lines were completely sequenced later on, which I will discuss.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ATR, note</a:t>
            </a:r>
            <a:r>
              <a:rPr lang="en-US" baseline="0" dirty="0" smtClean="0"/>
              <a:t> 000, then 001, then 011, looks like increase in diversification , trait combinations</a:t>
            </a:r>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75</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We did observe</a:t>
            </a:r>
            <a:r>
              <a:rPr lang="en-US" baseline="0" dirty="0" smtClean="0"/>
              <a:t> some consistent selection to increase trait </a:t>
            </a:r>
            <a:r>
              <a:rPr lang="en-US" baseline="0" dirty="0" err="1" smtClean="0"/>
              <a:t>covariation</a:t>
            </a:r>
            <a:r>
              <a:rPr lang="en-US" baseline="0" dirty="0" smtClean="0"/>
              <a:t>. </a:t>
            </a:r>
            <a:r>
              <a:rPr lang="en-US" dirty="0" smtClean="0"/>
              <a:t>Talk about</a:t>
            </a:r>
            <a:r>
              <a:rPr lang="en-US" baseline="0" dirty="0" smtClean="0"/>
              <a:t> biology.  Of one cell. TL and SE</a:t>
            </a:r>
          </a:p>
          <a:p>
            <a:pPr>
              <a:defRPr/>
            </a:pPr>
            <a:endParaRPr lang="en-US" baseline="0" dirty="0" smtClean="0"/>
          </a:p>
          <a:p>
            <a:pPr>
              <a:defRPr/>
            </a:pPr>
            <a:r>
              <a:rPr lang="en-US" baseline="0" dirty="0" smtClean="0"/>
              <a:t>But only a subset of the possible selection gradients on the </a:t>
            </a:r>
            <a:r>
              <a:rPr lang="en-US" baseline="0" dirty="0" err="1" smtClean="0"/>
              <a:t>covariances</a:t>
            </a:r>
            <a:r>
              <a:rPr lang="en-US" baseline="0" dirty="0" smtClean="0"/>
              <a:t> were significant</a:t>
            </a:r>
            <a:endParaRPr lang="en-US" dirty="0"/>
          </a:p>
        </p:txBody>
      </p:sp>
      <p:sp>
        <p:nvSpPr>
          <p:cNvPr id="118788" name="Slide Number Placeholder 3"/>
          <p:cNvSpPr>
            <a:spLocks noGrp="1"/>
          </p:cNvSpPr>
          <p:nvPr>
            <p:ph type="sldNum" sz="quarter" idx="5"/>
          </p:nvPr>
        </p:nvSpPr>
        <p:spPr>
          <a:noFill/>
        </p:spPr>
        <p:txBody>
          <a:bodyPr/>
          <a:lstStyle/>
          <a:p>
            <a:fld id="{4876DB3E-435D-422B-8A92-47FC3FD0047B}" type="slidenum">
              <a:rPr lang="en-US" smtClean="0"/>
              <a:pPr/>
              <a:t>76</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CC61FE-BEE1-4733-A4FB-579ABB1D73C0}" type="slidenum">
              <a:rPr lang="en-US"/>
              <a:pPr/>
              <a:t>77</a:t>
            </a:fld>
            <a:endParaRPr lang="en-US"/>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p:txBody>
          <a:bodyPr/>
          <a:lstStyle/>
          <a:p>
            <a:r>
              <a:rPr lang="en-US" dirty="0" smtClean="0"/>
              <a:t>We get a very</a:t>
            </a:r>
            <a:r>
              <a:rPr lang="en-US" baseline="0" dirty="0" smtClean="0"/>
              <a:t> different picture from the canonical analysis.</a:t>
            </a:r>
          </a:p>
          <a:p>
            <a:r>
              <a:rPr lang="en-US" dirty="0" smtClean="0"/>
              <a:t>Higher order interactions.</a:t>
            </a:r>
          </a:p>
          <a:p>
            <a:pPr defTabSz="904159">
              <a:defRPr/>
            </a:pPr>
            <a:r>
              <a:rPr lang="en-US" dirty="0" smtClean="0"/>
              <a:t>Phenotypic selection on floral trait combinations was a common feature from our data, which is exactly what is expected under the pollination syndrome concept, the</a:t>
            </a:r>
            <a:r>
              <a:rPr lang="en-US" baseline="0" dirty="0" smtClean="0"/>
              <a:t> independent evolution of independent suites of correlated characters</a:t>
            </a:r>
            <a:r>
              <a:rPr lang="en-US" dirty="0" smtClean="0"/>
              <a:t>. Ours study</a:t>
            </a:r>
            <a:r>
              <a:rPr lang="en-US" baseline="0" dirty="0" smtClean="0"/>
              <a:t> provides about the strongest evidence for selection acting on trait combinations.</a:t>
            </a:r>
            <a:endParaRPr lang="en-US" dirty="0" smtClean="0"/>
          </a:p>
          <a:p>
            <a:endParaRPr lang="en-US" dirty="0" smtClean="0"/>
          </a:p>
          <a:p>
            <a:r>
              <a:rPr lang="en-US" dirty="0" smtClean="0"/>
              <a:t>Trivial </a:t>
            </a:r>
            <a:r>
              <a:rPr lang="en-US" dirty="0"/>
              <a:t>as it may seem to attempt the full second-order polynomial model in this case, it is necessary to estimate all these terms in order to get a complete picture of the slope and curvature in the selection surface. </a:t>
            </a:r>
            <a:r>
              <a:rPr lang="en-US" dirty="0" smtClean="0"/>
              <a:t>Canonical </a:t>
            </a:r>
            <a:r>
              <a:rPr lang="en-US" dirty="0"/>
              <a:t>analysis of gamma enabled us to detect curvature on at least one latent axis in 5 of the eight years.  </a:t>
            </a:r>
            <a:endParaRPr lang="en-US" dirty="0" smtClean="0"/>
          </a:p>
          <a:p>
            <a:endParaRPr lang="en-US" dirty="0" smtClean="0"/>
          </a:p>
          <a:p>
            <a:endParaRPr lang="en-US" dirty="0"/>
          </a:p>
          <a:p>
            <a:r>
              <a:rPr lang="en-US" dirty="0"/>
              <a:t>Pw and td</a:t>
            </a:r>
          </a:p>
          <a:p>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p>
            <a:pPr>
              <a:defRPr/>
            </a:pPr>
            <a:fld id="{3D76330C-F8D0-48B2-8AA0-BA2597DD2980}" type="slidenum">
              <a:rPr lang="en-US" smtClean="0"/>
              <a:pPr>
                <a:defRPr/>
              </a:pPr>
              <a:t>78</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r>
              <a:rPr lang="en-US" dirty="0" smtClean="0"/>
              <a:t>48 combinations</a:t>
            </a:r>
          </a:p>
          <a:p>
            <a:r>
              <a:rPr lang="en-US" dirty="0" smtClean="0"/>
              <a:t>HB visitation is correlated with male and female RS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p:txBody>
          <a:bodyPr/>
          <a:lstStyle/>
          <a:p>
            <a:pPr>
              <a:defRPr/>
            </a:pPr>
            <a:fld id="{D3611382-31C2-4903-926D-17B0B47C7ED2}" type="slidenum">
              <a:rPr lang="en-US" smtClean="0"/>
              <a:pPr>
                <a:defRPr/>
              </a:pPr>
              <a:t>80</a:t>
            </a:fld>
            <a:endParaRPr lang="en-US" smtClean="0"/>
          </a:p>
        </p:txBody>
      </p:sp>
      <p:sp>
        <p:nvSpPr>
          <p:cNvPr id="132099"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4" tIns="46586" rIns="93174" bIns="46586" anchor="b"/>
          <a:lstStyle/>
          <a:p>
            <a:pPr algn="r"/>
            <a:fld id="{FEFB8153-0215-4526-AA2C-59993E652F40}" type="slidenum">
              <a:rPr lang="en-US" sz="1200"/>
              <a:pPr algn="r"/>
              <a:t>80</a:t>
            </a:fld>
            <a:endParaRPr lang="en-US" sz="1200" dirty="0"/>
          </a:p>
        </p:txBody>
      </p:sp>
      <p:sp>
        <p:nvSpPr>
          <p:cNvPr id="132100" name="Rectangle 2"/>
          <p:cNvSpPr>
            <a:spLocks noGrp="1" noRot="1" noChangeAspect="1" noChangeArrowheads="1" noTextEdit="1"/>
          </p:cNvSpPr>
          <p:nvPr>
            <p:ph type="sldImg"/>
          </p:nvPr>
        </p:nvSpPr>
        <p:spPr>
          <a:ln/>
        </p:spPr>
      </p:sp>
      <p:sp>
        <p:nvSpPr>
          <p:cNvPr id="132101" name="Rectangle 3"/>
          <p:cNvSpPr>
            <a:spLocks noGrp="1" noChangeArrowheads="1"/>
          </p:cNvSpPr>
          <p:nvPr>
            <p:ph type="body" idx="1"/>
          </p:nvPr>
        </p:nvSpPr>
        <p:spPr>
          <a:xfrm>
            <a:off x="934720" y="4415790"/>
            <a:ext cx="5140960" cy="4183380"/>
          </a:xfrm>
          <a:noFill/>
          <a:ln/>
        </p:spPr>
        <p:txBody>
          <a:bodyPr/>
          <a:lstStyle/>
          <a:p>
            <a:pPr eaLnBrk="1" hangingPunct="1"/>
            <a:r>
              <a:rPr lang="en-US" dirty="0" smtClean="0"/>
              <a:t>3</a:t>
            </a:r>
            <a:r>
              <a:rPr lang="en-US" baseline="0" dirty="0" smtClean="0"/>
              <a:t> approaches</a:t>
            </a:r>
            <a:endParaRPr lang="en-US"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4E32D045-D98F-4FD8-A750-533C2A597079}" type="slidenum">
              <a:rPr lang="en-US" smtClean="0"/>
              <a:pPr/>
              <a:t>81</a:t>
            </a:fld>
            <a:endParaRPr lang="en-US" smtClean="0"/>
          </a:p>
        </p:txBody>
      </p:sp>
      <p:sp>
        <p:nvSpPr>
          <p:cNvPr id="116739"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69" tIns="46584" rIns="93169" bIns="46584" anchor="b"/>
          <a:lstStyle/>
          <a:p>
            <a:pPr algn="r"/>
            <a:fld id="{0538169D-DE30-4D95-B652-1C8F73BE1F90}" type="slidenum">
              <a:rPr lang="en-US" sz="1200"/>
              <a:pPr algn="r"/>
              <a:t>81</a:t>
            </a:fld>
            <a:endParaRPr lang="en-US" sz="1200" dirty="0"/>
          </a:p>
        </p:txBody>
      </p:sp>
      <p:sp>
        <p:nvSpPr>
          <p:cNvPr id="116740" name="Rectangle 2"/>
          <p:cNvSpPr>
            <a:spLocks noGrp="1" noRot="1" noChangeAspect="1" noChangeArrowheads="1" noTextEdit="1"/>
          </p:cNvSpPr>
          <p:nvPr>
            <p:ph type="sldImg"/>
          </p:nvPr>
        </p:nvSpPr>
        <p:spPr>
          <a:ln/>
        </p:spPr>
      </p:sp>
      <p:sp>
        <p:nvSpPr>
          <p:cNvPr id="116741" name="Rectangle 3"/>
          <p:cNvSpPr>
            <a:spLocks noGrp="1" noChangeArrowheads="1"/>
          </p:cNvSpPr>
          <p:nvPr>
            <p:ph type="body" idx="1"/>
          </p:nvPr>
        </p:nvSpPr>
        <p:spPr>
          <a:noFill/>
          <a:ln/>
        </p:spPr>
        <p:txBody>
          <a:bodyPr/>
          <a:lstStyle/>
          <a:p>
            <a:pPr eaLnBrk="1" hangingPunct="1"/>
            <a:r>
              <a:rPr lang="en-US" dirty="0" smtClean="0"/>
              <a:t>This is</a:t>
            </a:r>
            <a:r>
              <a:rPr lang="en-US" baseline="0" dirty="0" smtClean="0"/>
              <a:t> the general procedure for our field phenotypic studies documenting pollinator mediated selection through female RS to date. </a:t>
            </a:r>
            <a:r>
              <a:rPr lang="en-US" dirty="0" smtClean="0"/>
              <a:t>We</a:t>
            </a:r>
            <a:r>
              <a:rPr lang="en-US" baseline="0" dirty="0" smtClean="0"/>
              <a:t> quantified the relationship between phenotypic variation and </a:t>
            </a:r>
            <a:r>
              <a:rPr lang="en-US" baseline="0" dirty="0" err="1" smtClean="0"/>
              <a:t>covariation</a:t>
            </a:r>
            <a:r>
              <a:rPr lang="en-US" baseline="0" dirty="0" smtClean="0"/>
              <a:t> with female RS. We examined traits associated with attraction, read, and traits governing the position of the hummingbird relative to male and female parts. </a:t>
            </a:r>
          </a:p>
          <a:p>
            <a:pPr eaLnBrk="1" hangingPunct="1"/>
            <a:endParaRPr lang="en-US" baseline="0" dirty="0" smtClean="0"/>
          </a:p>
          <a:p>
            <a:pPr eaLnBrk="1" hangingPunct="1"/>
            <a:r>
              <a:rPr lang="en-US" baseline="0" dirty="0" smtClean="0"/>
              <a:t>Pursuing the same types of analyses but taking into account m RS through the use of paternity </a:t>
            </a:r>
            <a:r>
              <a:rPr lang="en-US" baseline="0" dirty="0" err="1" smtClean="0"/>
              <a:t>analyes</a:t>
            </a:r>
            <a:r>
              <a:rPr lang="en-US" baseline="0" dirty="0" smtClean="0"/>
              <a:t> utilizing </a:t>
            </a:r>
            <a:r>
              <a:rPr lang="en-US" baseline="0" dirty="0" err="1" smtClean="0"/>
              <a:t>microsat</a:t>
            </a:r>
            <a:r>
              <a:rPr lang="en-US" baseline="0" dirty="0" smtClean="0"/>
              <a:t> markers.</a:t>
            </a:r>
            <a:endParaRPr 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B81693B1-3559-4ADA-BC3D-1B4C78F6AA46}" type="slidenum">
              <a:rPr lang="en-US" smtClean="0"/>
              <a:pPr/>
              <a:t>82</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r>
              <a:rPr lang="en-US" dirty="0" smtClean="0"/>
              <a:t>We saw consistent directional selection, but</a:t>
            </a:r>
            <a:r>
              <a:rPr lang="en-US" baseline="0" dirty="0" smtClean="0"/>
              <a:t> here I want to focus on detecting selection to increase or decrease the </a:t>
            </a:r>
            <a:r>
              <a:rPr lang="en-US" baseline="0" dirty="0" err="1" smtClean="0"/>
              <a:t>covariation</a:t>
            </a:r>
            <a:r>
              <a:rPr lang="en-US" baseline="0" dirty="0" smtClean="0"/>
              <a:t> between traits. We focus on the Gamma matrix of selection gradients where the diagonal is a measure of stabilizing selection on each trait and the off-diagonal is the selection gradient on the covariance between traits. </a:t>
            </a:r>
          </a:p>
          <a:p>
            <a:r>
              <a:rPr lang="en-US" baseline="0" dirty="0" smtClean="0"/>
              <a:t>Most studies do not detect </a:t>
            </a:r>
            <a:r>
              <a:rPr lang="en-US" baseline="0" dirty="0" err="1" smtClean="0"/>
              <a:t>correlational</a:t>
            </a:r>
            <a:r>
              <a:rPr lang="en-US" baseline="0" dirty="0" smtClean="0"/>
              <a:t> selection perhaps </a:t>
            </a:r>
            <a:r>
              <a:rPr lang="en-US" dirty="0" smtClean="0"/>
              <a:t>because of </a:t>
            </a:r>
            <a:r>
              <a:rPr lang="en-US" dirty="0" err="1" smtClean="0"/>
              <a:t>adhoc</a:t>
            </a:r>
            <a:r>
              <a:rPr lang="en-US" dirty="0" smtClean="0"/>
              <a:t> nature of defining</a:t>
            </a:r>
            <a:r>
              <a:rPr lang="en-US" baseline="0" dirty="0" smtClean="0"/>
              <a:t> trait interaction in terms of only 2 traits, and also it is difficult to interpret correlations when embedded within other </a:t>
            </a:r>
            <a:r>
              <a:rPr lang="en-US" baseline="0" dirty="0" err="1" smtClean="0"/>
              <a:t>correlational</a:t>
            </a:r>
            <a:r>
              <a:rPr lang="en-US" baseline="0" dirty="0" smtClean="0"/>
              <a:t> selection estimates. </a:t>
            </a:r>
            <a:endParaRPr lang="en-US" dirty="0" smtClean="0"/>
          </a:p>
          <a:p>
            <a:r>
              <a:rPr lang="en-US" dirty="0" smtClean="0"/>
              <a:t>Canonical analysis of gamma is a powerful tool in studies of phenotypic selection because, rather than making ad hoc explanations for each </a:t>
            </a:r>
            <a:r>
              <a:rPr lang="en-US" dirty="0" err="1" smtClean="0"/>
              <a:t>correlational</a:t>
            </a:r>
            <a:r>
              <a:rPr lang="en-US" dirty="0" smtClean="0"/>
              <a:t> selection gradient, the question can be distilled to</a:t>
            </a:r>
            <a:r>
              <a:rPr lang="en-US" baseline="0" dirty="0" smtClean="0"/>
              <a:t> </a:t>
            </a:r>
            <a:r>
              <a:rPr lang="en-US" dirty="0" smtClean="0"/>
              <a:t>whether nonlinear selection is occurring on latent axes describing selection jointly on the original floral traits.</a:t>
            </a:r>
          </a:p>
          <a:p>
            <a:endParaRPr lang="en-US" dirty="0" smtClean="0"/>
          </a:p>
          <a:p>
            <a:endParaRPr lang="en-US" dirty="0" smtClean="0"/>
          </a:p>
          <a:p>
            <a:r>
              <a:rPr lang="en-US" dirty="0" smtClean="0"/>
              <a:t>==</a:t>
            </a:r>
          </a:p>
          <a:p>
            <a:endParaRPr lang="en-US" dirty="0" smtClean="0"/>
          </a:p>
          <a:p>
            <a:endParaRPr lang="en-US" dirty="0" smtClean="0"/>
          </a:p>
          <a:p>
            <a:r>
              <a:rPr lang="en-US" dirty="0" smtClean="0"/>
              <a:t>Long-term selection on floral trait combinations may lead</a:t>
            </a:r>
            <a:r>
              <a:rPr lang="en-US" baseline="0" dirty="0" smtClean="0"/>
              <a:t> </a:t>
            </a:r>
            <a:r>
              <a:rPr lang="en-US" dirty="0" smtClean="0"/>
              <a:t>to the evolution of positive or negative genetic and phenotypic</a:t>
            </a:r>
            <a:r>
              <a:rPr lang="en-US" baseline="0" dirty="0" smtClean="0"/>
              <a:t> </a:t>
            </a:r>
            <a:r>
              <a:rPr lang="en-US" dirty="0" smtClean="0"/>
              <a:t>covariance of pairs of floral traits (Phillips and Arnold 1989).</a:t>
            </a:r>
            <a:r>
              <a:rPr lang="en-US" baseline="0" dirty="0" smtClean="0"/>
              <a:t> </a:t>
            </a:r>
            <a:r>
              <a:rPr lang="en-US" dirty="0" smtClean="0"/>
              <a:t>However, </a:t>
            </a:r>
            <a:r>
              <a:rPr lang="en-US" dirty="0" err="1" smtClean="0"/>
              <a:t>correlational</a:t>
            </a:r>
            <a:r>
              <a:rPr lang="en-US" dirty="0" smtClean="0"/>
              <a:t> selection is often not estimated, regardless</a:t>
            </a:r>
          </a:p>
          <a:p>
            <a:r>
              <a:rPr lang="en-US" dirty="0" smtClean="0"/>
              <a:t>of </a:t>
            </a:r>
            <a:r>
              <a:rPr lang="en-US" dirty="0" err="1" smtClean="0"/>
              <a:t>taxa</a:t>
            </a:r>
            <a:r>
              <a:rPr lang="en-US" dirty="0" smtClean="0"/>
              <a:t> and trait (Kingsolver et al. 2001; Blows and Brooks</a:t>
            </a:r>
            <a:r>
              <a:rPr lang="en-US" baseline="0" dirty="0" smtClean="0"/>
              <a:t> </a:t>
            </a:r>
            <a:r>
              <a:rPr lang="en-US" dirty="0" smtClean="0"/>
              <a:t>2003). Lack of evidence for </a:t>
            </a:r>
            <a:r>
              <a:rPr lang="en-US" dirty="0" err="1" smtClean="0"/>
              <a:t>correlational</a:t>
            </a:r>
            <a:r>
              <a:rPr lang="en-US" dirty="0" smtClean="0"/>
              <a:t> </a:t>
            </a:r>
            <a:r>
              <a:rPr lang="en-US" dirty="0" err="1" smtClean="0"/>
              <a:t>selectionmay</a:t>
            </a:r>
            <a:r>
              <a:rPr lang="en-US" dirty="0" smtClean="0"/>
              <a:t> reflect the</a:t>
            </a:r>
          </a:p>
          <a:p>
            <a:r>
              <a:rPr lang="en-US" dirty="0" smtClean="0"/>
              <a:t>situation that when many traits are analyzed, </a:t>
            </a:r>
            <a:r>
              <a:rPr lang="en-US" dirty="0" err="1" smtClean="0"/>
              <a:t>correlational</a:t>
            </a:r>
            <a:r>
              <a:rPr lang="en-US" dirty="0" smtClean="0"/>
              <a:t> selection</a:t>
            </a:r>
            <a:r>
              <a:rPr lang="en-US" baseline="0" dirty="0" smtClean="0"/>
              <a:t> </a:t>
            </a:r>
            <a:r>
              <a:rPr lang="en-US" dirty="0" smtClean="0"/>
              <a:t>between a given pair of traits can be difficult to interpret in the</a:t>
            </a:r>
            <a:r>
              <a:rPr lang="en-US" baseline="0" dirty="0" smtClean="0"/>
              <a:t> </a:t>
            </a:r>
            <a:r>
              <a:rPr lang="en-US" dirty="0" smtClean="0"/>
              <a:t>context of the set of all possible </a:t>
            </a:r>
            <a:r>
              <a:rPr lang="en-US" dirty="0" err="1" smtClean="0"/>
              <a:t>correlational</a:t>
            </a:r>
            <a:r>
              <a:rPr lang="en-US" dirty="0" smtClean="0"/>
              <a:t> selection estimates.</a:t>
            </a:r>
            <a:r>
              <a:rPr lang="en-US" baseline="0" dirty="0" smtClean="0"/>
              <a:t> </a:t>
            </a:r>
            <a:r>
              <a:rPr lang="en-US" dirty="0" smtClean="0"/>
              <a:t>However, methods exist from response surface methodology to</a:t>
            </a:r>
            <a:r>
              <a:rPr lang="en-US" baseline="0" dirty="0" smtClean="0"/>
              <a:t> </a:t>
            </a:r>
            <a:r>
              <a:rPr lang="en-US" dirty="0" smtClean="0"/>
              <a:t>simplify the situation. Phillips and Arnold (1989), and later elaborated</a:t>
            </a:r>
            <a:r>
              <a:rPr lang="en-US" baseline="0" dirty="0" smtClean="0"/>
              <a:t> </a:t>
            </a:r>
            <a:r>
              <a:rPr lang="en-US" dirty="0" smtClean="0"/>
              <a:t>on by Blows and Brooks (2003) and Blows (2007), have</a:t>
            </a:r>
          </a:p>
          <a:p>
            <a:r>
              <a:rPr lang="en-US" dirty="0" smtClean="0"/>
              <a:t>indicated that an efficient way to detect curvature in the selection</a:t>
            </a:r>
            <a:r>
              <a:rPr lang="en-US" baseline="0" dirty="0" smtClean="0"/>
              <a:t> </a:t>
            </a:r>
            <a:r>
              <a:rPr lang="en-US" dirty="0" smtClean="0"/>
              <a:t>surface (Phillips and Arnold 1989), is to conduct a canonical transformation</a:t>
            </a:r>
            <a:r>
              <a:rPr lang="en-US" baseline="0" dirty="0" smtClean="0"/>
              <a:t> </a:t>
            </a:r>
            <a:r>
              <a:rPr lang="en-US" dirty="0" smtClean="0"/>
              <a:t>of the matrix (gamma) containing the </a:t>
            </a:r>
            <a:r>
              <a:rPr lang="en-US" dirty="0" err="1" smtClean="0"/>
              <a:t>correlational</a:t>
            </a:r>
            <a:r>
              <a:rPr lang="en-US" dirty="0" smtClean="0"/>
              <a:t> and</a:t>
            </a:r>
            <a:r>
              <a:rPr lang="en-US" baseline="0" dirty="0" smtClean="0"/>
              <a:t> </a:t>
            </a:r>
            <a:r>
              <a:rPr lang="en-US" dirty="0" smtClean="0"/>
              <a:t>quadratic (stabilizing and disruptive) selection gradients. Canonical</a:t>
            </a:r>
            <a:r>
              <a:rPr lang="en-US" baseline="0" dirty="0" smtClean="0"/>
              <a:t> </a:t>
            </a:r>
            <a:r>
              <a:rPr lang="en-US" dirty="0" smtClean="0"/>
              <a:t>analysis of gamma is a powerful tool in studies of phenotypic</a:t>
            </a:r>
            <a:r>
              <a:rPr lang="en-US" baseline="0" dirty="0" smtClean="0"/>
              <a:t> </a:t>
            </a:r>
            <a:r>
              <a:rPr lang="en-US" dirty="0" smtClean="0"/>
              <a:t>selection because, rather than making ad hoc explanations for each</a:t>
            </a:r>
            <a:r>
              <a:rPr lang="en-US" baseline="0" dirty="0" smtClean="0"/>
              <a:t> </a:t>
            </a:r>
            <a:r>
              <a:rPr lang="en-US" dirty="0" err="1" smtClean="0"/>
              <a:t>correlational</a:t>
            </a:r>
            <a:r>
              <a:rPr lang="en-US" dirty="0" smtClean="0"/>
              <a:t> selection gradient, the question can be distilled to</a:t>
            </a:r>
            <a:r>
              <a:rPr lang="en-US" baseline="0" dirty="0" smtClean="0"/>
              <a:t> </a:t>
            </a:r>
            <a:r>
              <a:rPr lang="en-US" dirty="0" smtClean="0"/>
              <a:t>whether nonlinear selection is occurring on latent axes describing</a:t>
            </a:r>
            <a:r>
              <a:rPr lang="en-US" baseline="0" dirty="0" smtClean="0"/>
              <a:t> </a:t>
            </a:r>
            <a:r>
              <a:rPr lang="en-US" dirty="0" smtClean="0"/>
              <a:t>selection jointly on the original floral traits. If the transformation</a:t>
            </a:r>
            <a:r>
              <a:rPr lang="en-US" baseline="0" dirty="0" smtClean="0"/>
              <a:t> </a:t>
            </a:r>
            <a:r>
              <a:rPr lang="en-US" dirty="0" smtClean="0"/>
              <a:t>yields estimates similar to the original quadratic estimates then</a:t>
            </a:r>
            <a:r>
              <a:rPr lang="en-US" baseline="0" dirty="0" smtClean="0"/>
              <a:t> </a:t>
            </a:r>
            <a:r>
              <a:rPr lang="en-US" dirty="0" smtClean="0"/>
              <a:t>one can interpret that </a:t>
            </a:r>
            <a:r>
              <a:rPr lang="en-US" dirty="0" err="1" smtClean="0"/>
              <a:t>correlational</a:t>
            </a:r>
            <a:r>
              <a:rPr lang="en-US" dirty="0" smtClean="0"/>
              <a:t> selection is minimal. Otherwise,</a:t>
            </a:r>
            <a:r>
              <a:rPr lang="en-US" baseline="0" dirty="0" smtClean="0"/>
              <a:t> </a:t>
            </a:r>
            <a:r>
              <a:rPr lang="en-US" dirty="0" err="1" smtClean="0"/>
              <a:t>correlational</a:t>
            </a:r>
            <a:r>
              <a:rPr lang="en-US" dirty="0" smtClean="0"/>
              <a:t> selection is prevalent even if any single </a:t>
            </a:r>
            <a:r>
              <a:rPr lang="en-US" dirty="0" err="1" smtClean="0"/>
              <a:t>correlational</a:t>
            </a:r>
            <a:r>
              <a:rPr lang="en-US" baseline="0" dirty="0" smtClean="0"/>
              <a:t> </a:t>
            </a:r>
            <a:r>
              <a:rPr lang="en-US" dirty="0" smtClean="0"/>
              <a:t>selection gradient is not significant. We apply this underutilized</a:t>
            </a:r>
            <a:r>
              <a:rPr lang="en-US" baseline="0" dirty="0" smtClean="0"/>
              <a:t> </a:t>
            </a:r>
            <a:r>
              <a:rPr lang="en-US" dirty="0" smtClean="0"/>
              <a:t>approach here in our investigations of selection on </a:t>
            </a:r>
            <a:r>
              <a:rPr lang="en-US" i="1" dirty="0" err="1" smtClean="0"/>
              <a:t>Silene</a:t>
            </a:r>
            <a:r>
              <a:rPr lang="en-US" i="1" baseline="0" dirty="0" smtClean="0"/>
              <a:t> </a:t>
            </a:r>
            <a:r>
              <a:rPr lang="en-US" i="1" dirty="0" err="1" smtClean="0"/>
              <a:t>virginica</a:t>
            </a:r>
            <a:r>
              <a:rPr lang="en-US" i="1" dirty="0" smtClean="0"/>
              <a:t> (</a:t>
            </a:r>
            <a:r>
              <a:rPr lang="en-US" i="1" dirty="0" err="1" smtClean="0"/>
              <a:t>Caryophyllaceae</a:t>
            </a:r>
            <a:r>
              <a:rPr lang="en-US" i="1" dirty="0" smtClean="0"/>
              <a:t>) floral traits. As far as we are aware,</a:t>
            </a:r>
            <a:r>
              <a:rPr lang="en-US" i="1" baseline="0" dirty="0" smtClean="0"/>
              <a:t> </a:t>
            </a:r>
            <a:r>
              <a:rPr lang="en-US" dirty="0" smtClean="0"/>
              <a:t>no other study has used this multivariate approach to quantify</a:t>
            </a:r>
            <a:r>
              <a:rPr lang="en-US" baseline="0" dirty="0" smtClean="0"/>
              <a:t> </a:t>
            </a:r>
            <a:r>
              <a:rPr lang="en-US" dirty="0" smtClean="0"/>
              <a:t>phenotypic selection on traits that define pollination syndromes.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9D4880-6277-4379-B2A6-20FB6F262E6A}" type="slidenum">
              <a:rPr lang="en-US"/>
              <a:pPr/>
              <a:t>83</a:t>
            </a:fld>
            <a:endParaRPr lang="en-US"/>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p:txBody>
          <a:bodyPr/>
          <a:lstStyle/>
          <a:p>
            <a:r>
              <a:rPr lang="en-US"/>
              <a:t>Each of the points represents one of the 48 combinations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F60634-E62E-4192-8202-A860ADDA8AE8}" type="slidenum">
              <a:rPr lang="en-US"/>
              <a:pPr/>
              <a:t>84</a:t>
            </a:fld>
            <a:endParaRPr lang="en-US"/>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p:txBody>
          <a:bodyPr/>
          <a:lstStyle/>
          <a:p>
            <a:r>
              <a:rPr lang="en-US"/>
              <a:t>Note flowers and hummbird choosing</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dirty="0" smtClean="0"/>
              <a:t>We used best-subsets regression to determine two things, (1) what subset size of predictors was most important for explaining variation in hummingbird visitation and (2) what order of entry into the model were the main effects </a:t>
            </a:r>
            <a:r>
              <a:rPr lang="en-US" dirty="0" err="1" smtClean="0"/>
              <a:t>vs</a:t>
            </a:r>
            <a:r>
              <a:rPr lang="en-US" dirty="0" smtClean="0"/>
              <a:t> interaction effects</a:t>
            </a:r>
          </a:p>
          <a:p>
            <a:endParaRPr lang="en-US" dirty="0" smtClean="0"/>
          </a:p>
          <a:p>
            <a:r>
              <a:rPr lang="en-US" dirty="0" smtClean="0"/>
              <a:t>In this section, we learn about the </a:t>
            </a:r>
            <a:r>
              <a:rPr lang="en-US" b="1" dirty="0" smtClean="0"/>
              <a:t>best subsets regression</a:t>
            </a:r>
            <a:r>
              <a:rPr lang="en-US" dirty="0" smtClean="0"/>
              <a:t> procedure (or the </a:t>
            </a:r>
            <a:r>
              <a:rPr lang="en-US" b="1" dirty="0" smtClean="0"/>
              <a:t>all possible subsets regression</a:t>
            </a:r>
            <a:r>
              <a:rPr lang="en-US" dirty="0" smtClean="0"/>
              <a:t> procedure). While we will soon learn the finer details, the general idea behind best subsets regression is that we select the subset of predictors that do the best at meeting some well-defined objective criterion, such as having the largest </a:t>
            </a:r>
            <a:r>
              <a:rPr lang="en-US" i="1" dirty="0" smtClean="0"/>
              <a:t>R</a:t>
            </a:r>
            <a:r>
              <a:rPr lang="en-US" baseline="30000" dirty="0" smtClean="0"/>
              <a:t>2</a:t>
            </a:r>
            <a:r>
              <a:rPr lang="en-US" dirty="0" smtClean="0"/>
              <a:t> value or the smallest </a:t>
            </a:r>
            <a:r>
              <a:rPr lang="en-US" i="1" dirty="0" smtClean="0"/>
              <a:t>MSE</a:t>
            </a:r>
            <a:r>
              <a:rPr lang="en-US" dirty="0" smtClean="0"/>
              <a:t>.</a:t>
            </a:r>
            <a:r>
              <a:rPr lang="en-US" baseline="0" dirty="0" smtClean="0"/>
              <a:t> </a:t>
            </a:r>
          </a:p>
          <a:p>
            <a:endParaRPr lang="en-US" dirty="0" smtClean="0"/>
          </a:p>
          <a:p>
            <a:r>
              <a:rPr lang="en-US" dirty="0" smtClean="0"/>
              <a:t>the general case, the AIC is</a:t>
            </a:r>
            <a:r>
              <a:rPr lang="en-US" baseline="0" dirty="0" smtClean="0"/>
              <a:t> </a:t>
            </a:r>
            <a:r>
              <a:rPr lang="en-US" dirty="0" smtClean="0"/>
              <a:t>where </a:t>
            </a:r>
            <a:r>
              <a:rPr lang="en-US" i="1" dirty="0" smtClean="0"/>
              <a:t>k</a:t>
            </a:r>
            <a:r>
              <a:rPr lang="en-US" dirty="0" smtClean="0"/>
              <a:t> is the number of </a:t>
            </a:r>
            <a:r>
              <a:rPr lang="en-US" dirty="0" smtClean="0">
                <a:hlinkClick r:id="rId3" tooltip="Parameter"/>
              </a:rPr>
              <a:t>parameters</a:t>
            </a:r>
            <a:r>
              <a:rPr lang="en-US" dirty="0" smtClean="0"/>
              <a:t> in the </a:t>
            </a:r>
            <a:r>
              <a:rPr lang="en-US" dirty="0" smtClean="0">
                <a:hlinkClick r:id="rId4" tooltip="Statistical model"/>
              </a:rPr>
              <a:t>statistical model</a:t>
            </a:r>
            <a:r>
              <a:rPr lang="en-US" dirty="0" smtClean="0"/>
              <a:t>, and </a:t>
            </a:r>
            <a:r>
              <a:rPr lang="en-US" i="1" dirty="0" smtClean="0"/>
              <a:t>L</a:t>
            </a:r>
            <a:r>
              <a:rPr lang="en-US" dirty="0" smtClean="0"/>
              <a:t> is the maximized value of the </a:t>
            </a:r>
            <a:r>
              <a:rPr lang="en-US" dirty="0" smtClean="0">
                <a:hlinkClick r:id="rId5" tooltip="Likelihood function"/>
              </a:rPr>
              <a:t>likelihood function</a:t>
            </a:r>
            <a:r>
              <a:rPr lang="en-US" dirty="0" smtClean="0"/>
              <a:t> for the estimated model.</a:t>
            </a:r>
            <a:r>
              <a:rPr lang="en-US" baseline="0" dirty="0" smtClean="0"/>
              <a:t> </a:t>
            </a:r>
            <a:r>
              <a:rPr lang="en-US" dirty="0" smtClean="0"/>
              <a:t>Given a set of candidate models for the data, </a:t>
            </a:r>
            <a:r>
              <a:rPr lang="en-US" i="1" dirty="0" smtClean="0"/>
              <a:t>the preferred model is the one with the minimum AIC value.</a:t>
            </a:r>
            <a:r>
              <a:rPr lang="en-US" dirty="0" smtClean="0"/>
              <a:t> Hence AIC not only rewards goodness of fit, but also includes a penalty that is an increasing function of the number of estimated parameters. This penalty discourages </a:t>
            </a:r>
            <a:r>
              <a:rPr lang="en-US" dirty="0" err="1" smtClean="0">
                <a:hlinkClick r:id="rId6" tooltip="Overfitting"/>
              </a:rPr>
              <a:t>overfitting</a:t>
            </a:r>
            <a:r>
              <a:rPr lang="en-US" dirty="0" smtClean="0"/>
              <a:t> (increasing the number of free parameters in the model improves the goodness of the fit, regardless of the number of free parameters in the data-generating process).</a:t>
            </a:r>
          </a:p>
          <a:p>
            <a:r>
              <a:rPr lang="en-US" dirty="0" smtClean="0"/>
              <a:t>AIC is founded in information theory. Suppose that the data is generated by some unknown process </a:t>
            </a:r>
            <a:r>
              <a:rPr lang="en-US" i="1" dirty="0" smtClean="0"/>
              <a:t>f</a:t>
            </a:r>
            <a:r>
              <a:rPr lang="en-US" dirty="0" smtClean="0"/>
              <a:t>. We consider two candidate models to represent </a:t>
            </a:r>
            <a:r>
              <a:rPr lang="en-US" i="1" dirty="0" smtClean="0"/>
              <a:t>f</a:t>
            </a:r>
            <a:r>
              <a:rPr lang="en-US" dirty="0" smtClean="0"/>
              <a:t>: </a:t>
            </a:r>
            <a:r>
              <a:rPr lang="en-US" i="1" dirty="0" smtClean="0"/>
              <a:t>g</a:t>
            </a:r>
            <a:r>
              <a:rPr lang="en-US" baseline="-25000" dirty="0" smtClean="0"/>
              <a:t>1</a:t>
            </a:r>
            <a:r>
              <a:rPr lang="en-US" dirty="0" smtClean="0"/>
              <a:t> and </a:t>
            </a:r>
            <a:r>
              <a:rPr lang="en-US" i="1" dirty="0" smtClean="0"/>
              <a:t>g</a:t>
            </a:r>
            <a:r>
              <a:rPr lang="en-US" baseline="-25000" dirty="0" smtClean="0"/>
              <a:t>2</a:t>
            </a:r>
            <a:r>
              <a:rPr lang="en-US" dirty="0" smtClean="0"/>
              <a:t>. If we knew </a:t>
            </a:r>
            <a:r>
              <a:rPr lang="en-US" i="1" dirty="0" smtClean="0"/>
              <a:t>f</a:t>
            </a:r>
            <a:r>
              <a:rPr lang="en-US" dirty="0" smtClean="0"/>
              <a:t>, then we could find the information lost from using </a:t>
            </a:r>
            <a:r>
              <a:rPr lang="en-US" i="1" dirty="0" smtClean="0"/>
              <a:t>g</a:t>
            </a:r>
            <a:r>
              <a:rPr lang="en-US" baseline="-25000" dirty="0" smtClean="0"/>
              <a:t>1</a:t>
            </a:r>
            <a:r>
              <a:rPr lang="en-US" dirty="0" smtClean="0"/>
              <a:t> to represent </a:t>
            </a:r>
            <a:r>
              <a:rPr lang="en-US" i="1" dirty="0" smtClean="0"/>
              <a:t>f</a:t>
            </a:r>
            <a:r>
              <a:rPr lang="en-US" dirty="0" smtClean="0"/>
              <a:t> by calculating the </a:t>
            </a:r>
            <a:r>
              <a:rPr lang="en-US" dirty="0" err="1" smtClean="0">
                <a:hlinkClick r:id="rId7" tooltip="Kullback–Leibler divergence"/>
              </a:rPr>
              <a:t>Kullback–Leibler</a:t>
            </a:r>
            <a:r>
              <a:rPr lang="en-US" dirty="0" smtClean="0">
                <a:hlinkClick r:id="rId7" tooltip="Kullback–Leibler divergence"/>
              </a:rPr>
              <a:t> divergence</a:t>
            </a:r>
            <a:r>
              <a:rPr lang="en-US" dirty="0" smtClean="0"/>
              <a:t>, </a:t>
            </a:r>
            <a:r>
              <a:rPr lang="en-US" i="1" dirty="0" smtClean="0"/>
              <a:t>D</a:t>
            </a:r>
            <a:r>
              <a:rPr lang="en-US" baseline="-25000" dirty="0" smtClean="0"/>
              <a:t>KL</a:t>
            </a:r>
            <a:r>
              <a:rPr lang="en-US" dirty="0" smtClean="0"/>
              <a:t>(</a:t>
            </a:r>
            <a:r>
              <a:rPr lang="en-US" i="1" dirty="0" smtClean="0"/>
              <a:t>f</a:t>
            </a:r>
            <a:r>
              <a:rPr lang="en-US" dirty="0" smtClean="0"/>
              <a:t> ‖ </a:t>
            </a:r>
            <a:r>
              <a:rPr lang="en-US" i="1" dirty="0" smtClean="0"/>
              <a:t>g</a:t>
            </a:r>
            <a:r>
              <a:rPr lang="en-US" baseline="-25000" dirty="0" smtClean="0"/>
              <a:t>1</a:t>
            </a:r>
            <a:r>
              <a:rPr lang="en-US" dirty="0" smtClean="0"/>
              <a:t>); similarly, the information lost from using </a:t>
            </a:r>
            <a:r>
              <a:rPr lang="en-US" i="1" dirty="0" smtClean="0"/>
              <a:t>g</a:t>
            </a:r>
            <a:r>
              <a:rPr lang="en-US" baseline="-25000" dirty="0" smtClean="0"/>
              <a:t>2</a:t>
            </a:r>
            <a:r>
              <a:rPr lang="en-US" dirty="0" smtClean="0"/>
              <a:t> to represent </a:t>
            </a:r>
            <a:r>
              <a:rPr lang="en-US" i="1" dirty="0" smtClean="0"/>
              <a:t>f</a:t>
            </a:r>
            <a:r>
              <a:rPr lang="en-US" dirty="0" smtClean="0"/>
              <a:t> would be found by calculating </a:t>
            </a:r>
            <a:r>
              <a:rPr lang="en-US" i="1" dirty="0" smtClean="0"/>
              <a:t>D</a:t>
            </a:r>
            <a:r>
              <a:rPr lang="en-US" baseline="-25000" dirty="0" smtClean="0"/>
              <a:t>KL</a:t>
            </a:r>
            <a:r>
              <a:rPr lang="en-US" dirty="0" smtClean="0"/>
              <a:t>(</a:t>
            </a:r>
            <a:r>
              <a:rPr lang="en-US" i="1" dirty="0" smtClean="0"/>
              <a:t>f</a:t>
            </a:r>
            <a:r>
              <a:rPr lang="en-US" dirty="0" smtClean="0"/>
              <a:t> ‖ </a:t>
            </a:r>
            <a:r>
              <a:rPr lang="en-US" i="1" dirty="0" smtClean="0"/>
              <a:t>g</a:t>
            </a:r>
            <a:r>
              <a:rPr lang="en-US" baseline="-25000" dirty="0" smtClean="0"/>
              <a:t>2</a:t>
            </a:r>
            <a:r>
              <a:rPr lang="en-US" dirty="0" smtClean="0"/>
              <a:t>). We would then choose the candidate model that minimized the information loss.</a:t>
            </a:r>
          </a:p>
          <a:p>
            <a:r>
              <a:rPr lang="en-US" dirty="0" smtClean="0"/>
              <a:t>We cannot choose with certainty, because we do not know </a:t>
            </a:r>
            <a:r>
              <a:rPr lang="en-US" i="1" dirty="0" smtClean="0"/>
              <a:t>f</a:t>
            </a:r>
            <a:r>
              <a:rPr lang="en-US" dirty="0" smtClean="0"/>
              <a:t>. </a:t>
            </a:r>
            <a:r>
              <a:rPr lang="en-US" dirty="0" err="1" smtClean="0"/>
              <a:t>Akaike</a:t>
            </a:r>
            <a:r>
              <a:rPr lang="en-US" dirty="0" smtClean="0"/>
              <a:t> (1974) showed, however, that we can estimate, via AIC, how much more (or less) information is lost by </a:t>
            </a:r>
            <a:r>
              <a:rPr lang="en-US" i="1" dirty="0" smtClean="0"/>
              <a:t>g</a:t>
            </a:r>
            <a:r>
              <a:rPr lang="en-US" baseline="-25000" dirty="0" smtClean="0"/>
              <a:t>1</a:t>
            </a:r>
            <a:r>
              <a:rPr lang="en-US" dirty="0" smtClean="0"/>
              <a:t> than by </a:t>
            </a:r>
            <a:r>
              <a:rPr lang="en-US" i="1" dirty="0" smtClean="0"/>
              <a:t>g</a:t>
            </a:r>
            <a:r>
              <a:rPr lang="en-US" baseline="-25000" dirty="0" smtClean="0"/>
              <a:t>2</a:t>
            </a:r>
            <a:r>
              <a:rPr lang="en-US" dirty="0" smtClean="0"/>
              <a:t>. It is remarkable that such a simple formula for AIC results. The estimate, though, is only valid </a:t>
            </a:r>
            <a:r>
              <a:rPr lang="en-US" dirty="0" smtClean="0">
                <a:hlinkClick r:id="rId8" tooltip="Asymptotic analysis"/>
              </a:rPr>
              <a:t>asymptotically</a:t>
            </a:r>
            <a:r>
              <a:rPr lang="en-US" dirty="0" smtClean="0"/>
              <a:t>; if the number of data points is small, then some correction is often necessary (see </a:t>
            </a:r>
            <a:r>
              <a:rPr lang="en-US" dirty="0" err="1" smtClean="0"/>
              <a:t>AICc</a:t>
            </a:r>
            <a:r>
              <a:rPr lang="en-US" dirty="0" smtClean="0"/>
              <a:t>, below).</a:t>
            </a:r>
          </a:p>
          <a:p>
            <a:endParaRPr lang="en-US" dirty="0" smtClean="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85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0AABB5AC-573F-44C3-A7BE-2D7CB196239D}" type="slidenum">
              <a:rPr lang="en-US" smtClean="0"/>
              <a:pPr>
                <a:defRPr/>
              </a:pPr>
              <a:t>8</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xfrm>
            <a:off x="934720" y="4417405"/>
            <a:ext cx="5140960" cy="4181765"/>
          </a:xfrm>
          <a:noFill/>
          <a:ln/>
        </p:spPr>
        <p:txBody>
          <a:bodyPr/>
          <a:lstStyle/>
          <a:p>
            <a:pPr eaLnBrk="1" hangingPunct="1"/>
            <a:r>
              <a:rPr lang="en-US" dirty="0" smtClean="0"/>
              <a:t>Using</a:t>
            </a:r>
            <a:r>
              <a:rPr lang="en-US" baseline="0" dirty="0" smtClean="0"/>
              <a:t> high replication to account for </a:t>
            </a:r>
            <a:r>
              <a:rPr lang="en-US" baseline="0" dirty="0" err="1" smtClean="0"/>
              <a:t>env</a:t>
            </a:r>
            <a:r>
              <a:rPr lang="en-US" baseline="0" dirty="0" smtClean="0"/>
              <a:t> variation, we planted the MA lines in 6 natural </a:t>
            </a:r>
            <a:r>
              <a:rPr lang="en-US" baseline="0" dirty="0" err="1" smtClean="0"/>
              <a:t>env</a:t>
            </a:r>
            <a:r>
              <a:rPr lang="en-US" baseline="0" dirty="0" smtClean="0"/>
              <a:t>, 4 fall plantings, corresponding to 2 life cycles commonly found with A thaliana, the w-a life cycle where seeds… and the spring ephemeral ….. </a:t>
            </a:r>
          </a:p>
          <a:p>
            <a:pPr eaLnBrk="1" hangingPunct="1"/>
            <a:endParaRPr lang="en-US" baseline="0" dirty="0" smtClean="0"/>
          </a:p>
          <a:p>
            <a:pPr eaLnBrk="1" hangingPunct="1"/>
            <a:r>
              <a:rPr lang="en-US" baseline="0" dirty="0" smtClean="0"/>
              <a:t>Unlike the GH, these field plantings were exposed to competition from the surrounding vegetation and </a:t>
            </a:r>
            <a:r>
              <a:rPr lang="en-US" baseline="0" dirty="0" err="1" smtClean="0"/>
              <a:t>herbivory</a:t>
            </a:r>
            <a:r>
              <a:rPr lang="en-US" baseline="0" dirty="0" smtClean="0"/>
              <a:t> and likely other stresses. </a:t>
            </a:r>
          </a:p>
          <a:p>
            <a:pPr eaLnBrk="1" hangingPunct="1"/>
            <a:endParaRPr lang="en-US" baseline="0" dirty="0" smtClean="0"/>
          </a:p>
          <a:p>
            <a:pPr eaLnBrk="1" hangingPunct="1"/>
            <a:r>
              <a:rPr lang="en-US" baseline="0" dirty="0" smtClean="0"/>
              <a:t>We did all of these experiments because one of our fundamental questions was how mutations behave in different environments, whether uniformly bad, good or perhaps dependent on the </a:t>
            </a:r>
            <a:r>
              <a:rPr lang="en-US" baseline="0" dirty="0" err="1" smtClean="0"/>
              <a:t>env</a:t>
            </a:r>
            <a:r>
              <a:rPr lang="en-US" baseline="0" dirty="0" smtClean="0"/>
              <a:t> context.</a:t>
            </a:r>
          </a:p>
          <a:p>
            <a:pPr eaLnBrk="1" hangingPunct="1"/>
            <a:endParaRPr lang="en-US" baseline="0" dirty="0" smtClean="0"/>
          </a:p>
          <a:p>
            <a:pPr eaLnBrk="1" hangingPunct="1"/>
            <a:r>
              <a:rPr lang="en-US" dirty="0" smtClean="0"/>
              <a: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p>
            <a:pPr>
              <a:defRPr/>
            </a:pPr>
            <a:fld id="{931B4773-2703-4BBF-A4E5-C45934EC2371}" type="slidenum">
              <a:rPr lang="en-US" smtClean="0"/>
              <a:pPr>
                <a:defRPr/>
              </a:pPr>
              <a:t>86</a:t>
            </a:fld>
            <a:endParaRPr lang="en-US" smtClean="0"/>
          </a:p>
        </p:txBody>
      </p:sp>
      <p:sp>
        <p:nvSpPr>
          <p:cNvPr id="137219"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4" tIns="46586" rIns="93174" bIns="46586" anchor="b"/>
          <a:lstStyle/>
          <a:p>
            <a:pPr algn="r"/>
            <a:fld id="{692B4D48-A0F2-442B-B0CD-EEB6915F152F}" type="slidenum">
              <a:rPr lang="en-US" sz="1200"/>
              <a:pPr algn="r"/>
              <a:t>86</a:t>
            </a:fld>
            <a:endParaRPr lang="en-US" sz="1200" dirty="0"/>
          </a:p>
        </p:txBody>
      </p:sp>
      <p:sp>
        <p:nvSpPr>
          <p:cNvPr id="137220" name="Rectangle 2"/>
          <p:cNvSpPr>
            <a:spLocks noGrp="1" noRot="1" noChangeAspect="1" noChangeArrowheads="1" noTextEdit="1"/>
          </p:cNvSpPr>
          <p:nvPr>
            <p:ph type="sldImg"/>
          </p:nvPr>
        </p:nvSpPr>
        <p:spPr>
          <a:ln/>
        </p:spPr>
      </p:sp>
      <p:sp>
        <p:nvSpPr>
          <p:cNvPr id="137221" name="Rectangle 3"/>
          <p:cNvSpPr>
            <a:spLocks noGrp="1" noChangeArrowheads="1"/>
          </p:cNvSpPr>
          <p:nvPr>
            <p:ph type="body" idx="1"/>
          </p:nvPr>
        </p:nvSpPr>
        <p:spPr>
          <a:xfrm>
            <a:off x="934720" y="4415790"/>
            <a:ext cx="5140960" cy="4183380"/>
          </a:xfrm>
          <a:noFill/>
          <a:ln/>
        </p:spPr>
        <p:txBody>
          <a:bodyPr/>
          <a:lstStyle/>
          <a:p>
            <a:pPr eaLnBrk="1" hangingPunct="1"/>
            <a:r>
              <a:rPr lang="en-US" dirty="0" smtClean="0"/>
              <a:t>Pollinator mediated selection</a:t>
            </a:r>
          </a:p>
          <a:p>
            <a:pPr eaLnBrk="1" hangingPunct="1"/>
            <a:r>
              <a:rPr lang="en-US" dirty="0" smtClean="0"/>
              <a:t>We have provided evidence that wonderful </a:t>
            </a:r>
            <a:r>
              <a:rPr lang="en-US" dirty="0" err="1" smtClean="0"/>
              <a:t>corrleation</a:t>
            </a:r>
            <a:r>
              <a:rPr lang="en-US" dirty="0" smtClean="0"/>
              <a:t> of traits, known as pollination syndromes, reflect selection acting to build these combinations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p:txBody>
          <a:bodyPr/>
          <a:lstStyle/>
          <a:p>
            <a:pPr>
              <a:defRPr/>
            </a:pPr>
            <a:fld id="{76E9799D-2B3E-4006-ABEB-BFF6C6844EA3}" type="slidenum">
              <a:rPr lang="en-US" smtClean="0"/>
              <a:pPr>
                <a:defRPr/>
              </a:pPr>
              <a:t>87</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xfrm>
            <a:off x="934720" y="4415790"/>
            <a:ext cx="5140960" cy="4183380"/>
          </a:xfrm>
          <a:noFill/>
          <a:ln/>
        </p:spPr>
        <p:txBody>
          <a:bodyPr/>
          <a:lstStyle/>
          <a:p>
            <a:r>
              <a:rPr lang="en-US" altLang="zh-CN" smtClean="0"/>
              <a:t>Suggests that certain traits are only adaptations when expressed with certain specific trait combinations, selection favors the simultaneous occurrence of certain traits. Selection increases the association or correltation between these traits talk about traits, inferior superiour, fusion of petals separate petals, etc.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figure</a:t>
            </a:r>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88</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6/8 traits important for floral evolution, pollinator precision, pollen </a:t>
            </a:r>
            <a:r>
              <a:rPr lang="en-US" dirty="0" err="1" smtClean="0"/>
              <a:t>competion</a:t>
            </a:r>
            <a:r>
              <a:rPr lang="en-US" dirty="0" smtClean="0"/>
              <a:t>, draw attention to focal group concept</a:t>
            </a:r>
          </a:p>
          <a:p>
            <a:endParaRPr lang="en-US" dirty="0" smtClean="0"/>
          </a:p>
          <a:p>
            <a:r>
              <a:rPr lang="en-US" dirty="0" smtClean="0"/>
              <a:t>We aimed to estimate rates of gain and loss of each character state and character-state combination as well as the effect of these character transitions on diversification.  To do this, we combined the recently developed binary state-dependent speciation and extinction (</a:t>
            </a:r>
            <a:r>
              <a:rPr lang="en-US" dirty="0" err="1" smtClean="0"/>
              <a:t>BiSSE</a:t>
            </a:r>
            <a:r>
              <a:rPr lang="en-US" dirty="0" smtClean="0"/>
              <a:t>) models (</a:t>
            </a:r>
            <a:r>
              <a:rPr lang="en-US" dirty="0" err="1" smtClean="0"/>
              <a:t>Maddison</a:t>
            </a:r>
            <a:r>
              <a:rPr lang="en-US" dirty="0" smtClean="0"/>
              <a:t> et al. 2006, </a:t>
            </a:r>
            <a:r>
              <a:rPr lang="en-US" dirty="0" err="1" smtClean="0"/>
              <a:t>FitzJohn</a:t>
            </a:r>
            <a:r>
              <a:rPr lang="en-US" dirty="0" smtClean="0"/>
              <a:t> et al. 2009) with a novel approach to exploring character state space. Given our six floral characters, we have 2</a:t>
            </a:r>
            <a:r>
              <a:rPr lang="en-US" baseline="30000" dirty="0" smtClean="0"/>
              <a:t>6 </a:t>
            </a:r>
            <a:r>
              <a:rPr lang="en-US" dirty="0" smtClean="0"/>
              <a:t>or 64 character-state combinations, which can be portrayed as string of binary states, e.g. 000111 and 111000. Thus, combination 000001 corresponds to the ancestral state for all characters except for character 6, ovary position (Table 2). These 64 combinations can be viewed as a network with each combination (each vertex) </a:t>
            </a:r>
          </a:p>
          <a:p>
            <a:endParaRPr lang="en-US" dirty="0" smtClean="0"/>
          </a:p>
          <a:p>
            <a:r>
              <a:rPr lang="en-US" dirty="0" smtClean="0"/>
              <a:t>Within this framework, we explored a set of models to detect differential transition rates and/or diversification rates in focal states.  In the Markov models used in these analyses, and generally in </a:t>
            </a:r>
            <a:r>
              <a:rPr lang="en-US" dirty="0" err="1" smtClean="0"/>
              <a:t>phylogenetics</a:t>
            </a:r>
            <a:r>
              <a:rPr lang="en-US" dirty="0" smtClean="0"/>
              <a:t>, it is assumed that in a given time instant only one state can change (</a:t>
            </a:r>
            <a:r>
              <a:rPr lang="en-US" dirty="0" err="1" smtClean="0"/>
              <a:t>Pagel</a:t>
            </a:r>
            <a:r>
              <a:rPr lang="en-US" dirty="0" smtClean="0"/>
              <a:t>, 1994; O’Meara, 2012). Thus, we only estimated transition rates between combinations differing by a single character (e.g. 000000 and 000001); all other transition rates were set to zero.  In total the full model contains 64 x 6 or 384 possible transitions.  After dividing the network into the focal and non-focal states (e.g. Fig. 1), we can consider how transition rates between the two regions might differ. Specifically, we tested five different transition rate models, which are listed in Table 3.  For example, in model 4, lineages move into and out of the focal state at different rates (although transitions among all non-focal combinations proceed by a single rate (</a:t>
            </a:r>
            <a:r>
              <a:rPr lang="en-US" dirty="0" err="1" smtClean="0"/>
              <a:t>q</a:t>
            </a:r>
            <a:r>
              <a:rPr lang="en-US" baseline="-25000" dirty="0" err="1" smtClean="0"/>
              <a:t>NN</a:t>
            </a:r>
            <a:r>
              <a:rPr lang="en-US" dirty="0" smtClean="0"/>
              <a:t>) as do transitions</a:t>
            </a:r>
            <a:r>
              <a:rPr lang="en-US" baseline="-25000" dirty="0" smtClean="0"/>
              <a:t> </a:t>
            </a:r>
            <a:r>
              <a:rPr lang="en-US" dirty="0" smtClean="0"/>
              <a:t>among focal combinations (</a:t>
            </a:r>
            <a:r>
              <a:rPr lang="en-US" dirty="0" err="1" smtClean="0"/>
              <a:t>q</a:t>
            </a:r>
            <a:r>
              <a:rPr lang="en-US" baseline="-25000" dirty="0" err="1" smtClean="0"/>
              <a:t>FF</a:t>
            </a:r>
            <a:r>
              <a:rPr lang="en-US" dirty="0" smtClean="0"/>
              <a:t>)). Thus, if the focal state was ****10, all transitions among all combinations lacking that state (e.g. 000000, 000001) would proceed at the rate </a:t>
            </a:r>
            <a:r>
              <a:rPr lang="en-US" dirty="0" err="1" smtClean="0"/>
              <a:t>q</a:t>
            </a:r>
            <a:r>
              <a:rPr lang="en-US" baseline="-25000" dirty="0" err="1" smtClean="0"/>
              <a:t>NN</a:t>
            </a:r>
            <a:r>
              <a:rPr lang="en-US" baseline="-25000" dirty="0" smtClean="0"/>
              <a:t>, </a:t>
            </a:r>
            <a:r>
              <a:rPr lang="en-US" dirty="0" smtClean="0"/>
              <a:t>all transitions among all combinations having that state (e.g. 000010, 000110) would proceed at the rate </a:t>
            </a:r>
            <a:r>
              <a:rPr lang="en-US" dirty="0" err="1" smtClean="0"/>
              <a:t>q</a:t>
            </a:r>
            <a:r>
              <a:rPr lang="en-US" baseline="-25000" dirty="0" err="1" smtClean="0"/>
              <a:t>FF</a:t>
            </a:r>
            <a:r>
              <a:rPr lang="en-US" baseline="-25000" dirty="0" smtClean="0"/>
              <a:t>, </a:t>
            </a:r>
            <a:r>
              <a:rPr lang="en-US" dirty="0" smtClean="0"/>
              <a:t>and transitions between these two regions of state space would proceed at rates </a:t>
            </a:r>
            <a:r>
              <a:rPr lang="en-US" dirty="0" err="1" smtClean="0"/>
              <a:t>q</a:t>
            </a:r>
            <a:r>
              <a:rPr lang="en-US" baseline="-25000" dirty="0" err="1" smtClean="0"/>
              <a:t>NF</a:t>
            </a:r>
            <a:r>
              <a:rPr lang="en-US" baseline="-25000" dirty="0" smtClean="0"/>
              <a:t>  </a:t>
            </a:r>
            <a:r>
              <a:rPr lang="en-US" dirty="0" smtClean="0"/>
              <a:t>(e.g. 000010</a:t>
            </a:r>
            <a:r>
              <a:rPr lang="en-US" dirty="0" smtClean="0">
                <a:sym typeface="Wingdings"/>
              </a:rPr>
              <a:t></a:t>
            </a:r>
            <a:r>
              <a:rPr lang="en-US" dirty="0" smtClean="0"/>
              <a:t>000000). and</a:t>
            </a:r>
            <a:r>
              <a:rPr lang="en-US" baseline="-25000" dirty="0" smtClean="0"/>
              <a:t> </a:t>
            </a:r>
            <a:r>
              <a:rPr lang="en-US" dirty="0" err="1" smtClean="0"/>
              <a:t>q</a:t>
            </a:r>
            <a:r>
              <a:rPr lang="en-US" baseline="-25000" dirty="0" err="1" smtClean="0"/>
              <a:t>NF</a:t>
            </a:r>
            <a:r>
              <a:rPr lang="en-US" baseline="-25000" dirty="0" smtClean="0"/>
              <a:t> </a:t>
            </a:r>
            <a:r>
              <a:rPr lang="en-US" dirty="0" smtClean="0"/>
              <a:t>(e.g. 000000</a:t>
            </a:r>
            <a:r>
              <a:rPr lang="en-US" dirty="0" smtClean="0">
                <a:sym typeface="Wingdings"/>
              </a:rPr>
              <a:t></a:t>
            </a:r>
            <a:r>
              <a:rPr lang="en-US" dirty="0" smtClean="0"/>
              <a:t>000010). </a:t>
            </a:r>
          </a:p>
          <a:p>
            <a:r>
              <a:rPr lang="en-US" dirty="0" smtClean="0"/>
              <a:t> </a:t>
            </a:r>
          </a:p>
          <a:p>
            <a:r>
              <a:rPr lang="en-US" dirty="0" smtClean="0"/>
              <a:t>We took a similar approach to testing for differential diversification of focal states.  The </a:t>
            </a:r>
            <a:r>
              <a:rPr lang="en-US" dirty="0" err="1" smtClean="0"/>
              <a:t>BiSSE</a:t>
            </a:r>
            <a:r>
              <a:rPr lang="en-US" dirty="0" smtClean="0"/>
              <a:t> model separately estimates the two components of diversification rate, speciation rate (λ) and extinction rate (μ). We created six diversification models, which are listed in Table 4.  These span more complex models with freely estimated speciation and extinction rates (model 6) to simple pure-birth (zero extinction) Yule models (model 1).</a:t>
            </a:r>
          </a:p>
          <a:p>
            <a:r>
              <a:rPr lang="en-US" dirty="0" smtClean="0"/>
              <a:t> </a:t>
            </a:r>
          </a:p>
          <a:p>
            <a:r>
              <a:rPr lang="en-US" dirty="0" smtClean="0"/>
              <a:t>We tested all possible pairs of transition and diversification rates models (5 transition x 6 diversification for 30 total) using our dataset of 466 </a:t>
            </a:r>
            <a:r>
              <a:rPr lang="en-US" dirty="0" err="1" smtClean="0"/>
              <a:t>taxa</a:t>
            </a:r>
            <a:r>
              <a:rPr lang="en-US" dirty="0" smtClean="0"/>
              <a:t> and the single ML chronogram.  These models are nested with respect to the most complex model examined (four transition rates, four diversification rates) but not always with each other. Thus, model fit was examined using the </a:t>
            </a:r>
            <a:r>
              <a:rPr lang="en-US" dirty="0" err="1" smtClean="0"/>
              <a:t>Akaike</a:t>
            </a:r>
            <a:r>
              <a:rPr lang="en-US" dirty="0" smtClean="0"/>
              <a:t> Information Criterion or AIC (</a:t>
            </a:r>
            <a:r>
              <a:rPr lang="en-US" dirty="0" err="1" smtClean="0"/>
              <a:t>Akaike</a:t>
            </a:r>
            <a:r>
              <a:rPr lang="en-US" dirty="0" smtClean="0"/>
              <a:t>, 1974).  In total we examined 21,114 models across the 729 focal states and 30 differential diversification/transition models. We ranked the models using AIC and also computed model-averaged rates for all eight transition and diversification parameters by averaging the value across models weighted by the AIC value of the model. To determine how sensitive our results were to the specific maximum likelihood topology and branch lengths, we repeated the analyses across a set of 100 bootstrapped trees from </a:t>
            </a:r>
            <a:r>
              <a:rPr lang="en-US" dirty="0" err="1" smtClean="0"/>
              <a:t>RAxML</a:t>
            </a:r>
            <a:r>
              <a:rPr lang="en-US" dirty="0" smtClean="0"/>
              <a:t> (see above). </a:t>
            </a:r>
          </a:p>
          <a:p>
            <a:endParaRPr lang="en-US" dirty="0" smtClean="0"/>
          </a:p>
          <a:p>
            <a:endParaRPr lang="en-US" dirty="0" smtClean="0"/>
          </a:p>
          <a:p>
            <a:endParaRPr lang="en-US" dirty="0" smtClean="0"/>
          </a:p>
          <a:p>
            <a:r>
              <a:rPr lang="en-US" dirty="0" smtClean="0"/>
              <a:t> </a:t>
            </a:r>
          </a:p>
          <a:p>
            <a:r>
              <a:rPr lang="en-US" dirty="0" smtClean="0"/>
              <a:t> We don’t say this in the results!</a:t>
            </a:r>
          </a:p>
          <a:p>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89</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JEN BANK</a:t>
            </a:r>
          </a:p>
          <a:p>
            <a:r>
              <a:rPr lang="en-US" dirty="0" smtClean="0"/>
              <a:t>Mega base = one million base pairs</a:t>
            </a:r>
          </a:p>
          <a:p>
            <a:endParaRPr lang="en-US" dirty="0" smtClean="0"/>
          </a:p>
          <a:p>
            <a:r>
              <a:rPr lang="en-US" dirty="0" smtClean="0"/>
              <a:t>1,700,00</a:t>
            </a:r>
            <a:r>
              <a:rPr lang="en-US" baseline="0" dirty="0" smtClean="0"/>
              <a:t>0/500 = 3400 </a:t>
            </a:r>
            <a:r>
              <a:rPr lang="en-US" baseline="0" dirty="0" err="1" smtClean="0"/>
              <a:t>bp</a:t>
            </a:r>
            <a:r>
              <a:rPr lang="en-US" baseline="0" dirty="0" smtClean="0"/>
              <a:t> per species</a:t>
            </a:r>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90</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91</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Table 3. Transition rate models for focal and non-focal states. K is the number of free parameters (transition rates) in the model.  Each model contains up to four different transition rates (</a:t>
            </a:r>
            <a:r>
              <a:rPr lang="en-US" dirty="0" err="1" smtClean="0"/>
              <a:t>q</a:t>
            </a:r>
            <a:r>
              <a:rPr lang="en-US" baseline="-25000" dirty="0" err="1" smtClean="0"/>
              <a:t>NF</a:t>
            </a:r>
            <a:r>
              <a:rPr lang="en-US" dirty="0" smtClean="0"/>
              <a:t>, </a:t>
            </a:r>
            <a:r>
              <a:rPr lang="en-US" dirty="0" err="1" smtClean="0"/>
              <a:t>q</a:t>
            </a:r>
            <a:r>
              <a:rPr lang="en-US" baseline="-25000" dirty="0" err="1" smtClean="0"/>
              <a:t>NN</a:t>
            </a:r>
            <a:r>
              <a:rPr lang="en-US" dirty="0" smtClean="0"/>
              <a:t>, </a:t>
            </a:r>
            <a:r>
              <a:rPr lang="en-US" dirty="0" err="1" smtClean="0"/>
              <a:t>q</a:t>
            </a:r>
            <a:r>
              <a:rPr lang="en-US" baseline="-25000" dirty="0" err="1" smtClean="0"/>
              <a:t>FF</a:t>
            </a:r>
            <a:r>
              <a:rPr lang="en-US" dirty="0" smtClean="0"/>
              <a:t>, </a:t>
            </a:r>
            <a:r>
              <a:rPr lang="en-US" dirty="0" err="1" smtClean="0"/>
              <a:t>q</a:t>
            </a:r>
            <a:r>
              <a:rPr lang="en-US" baseline="-25000" dirty="0" err="1" smtClean="0"/>
              <a:t>FN</a:t>
            </a:r>
            <a:r>
              <a:rPr lang="en-US" dirty="0" smtClean="0"/>
              <a:t>) where “N” denotes the non-focal state and “F” the focal state.  The rate </a:t>
            </a:r>
            <a:r>
              <a:rPr lang="en-US" dirty="0" err="1" smtClean="0"/>
              <a:t>q</a:t>
            </a:r>
            <a:r>
              <a:rPr lang="en-US" baseline="-25000" dirty="0" err="1" smtClean="0"/>
              <a:t>NF</a:t>
            </a:r>
            <a:r>
              <a:rPr lang="en-US" dirty="0" smtClean="0"/>
              <a:t> is thus the rate of going from the non-focal to the focal state.</a:t>
            </a:r>
          </a:p>
          <a:p>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93</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35">
              <a:defRPr/>
            </a:pPr>
            <a:r>
              <a:rPr lang="en-US" dirty="0" smtClean="0"/>
              <a:t>Top ten models (ranked by AIC weight) from maximum likelihood focal combination analysis. The focal combination is described as a string in which 0 and 1 indicate the ancestral and derived states for each character and “x” indicates that the state for that character could be either 0 or 1.  The only characters identified by the models as part of focal states are corolla presence (character 1, 0=present, 1=absent), floral symmetry (character 3, 0=radial, 1=bilateral) and stamen number (character 4, 0=twice as many as </a:t>
            </a:r>
            <a:r>
              <a:rPr lang="en-US" dirty="0" err="1" smtClean="0"/>
              <a:t>merosity</a:t>
            </a:r>
            <a:r>
              <a:rPr lang="en-US" dirty="0" smtClean="0"/>
              <a:t>, 1=fewer). Model parameters include transition rates within and between focal areas (</a:t>
            </a:r>
            <a:r>
              <a:rPr lang="en-US" dirty="0" err="1" smtClean="0"/>
              <a:t>q</a:t>
            </a:r>
            <a:r>
              <a:rPr lang="en-US" baseline="-25000" dirty="0" err="1" smtClean="0"/>
              <a:t>FF</a:t>
            </a:r>
            <a:r>
              <a:rPr lang="en-US" dirty="0" smtClean="0"/>
              <a:t>, </a:t>
            </a:r>
            <a:r>
              <a:rPr lang="en-US" dirty="0" err="1" smtClean="0"/>
              <a:t>q</a:t>
            </a:r>
            <a:r>
              <a:rPr lang="en-US" baseline="-25000" dirty="0" err="1" smtClean="0"/>
              <a:t>NN</a:t>
            </a:r>
            <a:r>
              <a:rPr lang="en-US" baseline="-25000" dirty="0" smtClean="0"/>
              <a:t>,</a:t>
            </a:r>
            <a:r>
              <a:rPr lang="en-US" dirty="0" smtClean="0"/>
              <a:t> </a:t>
            </a:r>
            <a:r>
              <a:rPr lang="en-US" dirty="0" err="1" smtClean="0"/>
              <a:t>q</a:t>
            </a:r>
            <a:r>
              <a:rPr lang="en-US" baseline="-25000" dirty="0" err="1" smtClean="0"/>
              <a:t>FN</a:t>
            </a:r>
            <a:r>
              <a:rPr lang="en-US" dirty="0" smtClean="0"/>
              <a:t>, </a:t>
            </a:r>
            <a:r>
              <a:rPr lang="en-US" dirty="0" err="1" smtClean="0"/>
              <a:t>q</a:t>
            </a:r>
            <a:r>
              <a:rPr lang="en-US" baseline="-25000" dirty="0" err="1" smtClean="0"/>
              <a:t>NF</a:t>
            </a:r>
            <a:r>
              <a:rPr lang="en-US" dirty="0" smtClean="0"/>
              <a:t>) and diversification parameters (speciation rates, </a:t>
            </a:r>
            <a:r>
              <a:rPr lang="en-US" dirty="0" err="1" smtClean="0"/>
              <a:t>λ</a:t>
            </a:r>
            <a:r>
              <a:rPr lang="en-US" baseline="-25000" dirty="0" err="1" smtClean="0"/>
              <a:t>N</a:t>
            </a:r>
            <a:r>
              <a:rPr lang="en-US" dirty="0" smtClean="0"/>
              <a:t>, </a:t>
            </a:r>
            <a:r>
              <a:rPr lang="en-US" dirty="0" err="1" smtClean="0"/>
              <a:t>λ</a:t>
            </a:r>
            <a:r>
              <a:rPr lang="en-US" baseline="-25000" dirty="0" err="1" smtClean="0"/>
              <a:t>F</a:t>
            </a:r>
            <a:r>
              <a:rPr lang="en-US" dirty="0" smtClean="0"/>
              <a:t>; extinction rates </a:t>
            </a:r>
            <a:r>
              <a:rPr lang="en-US" dirty="0" err="1" smtClean="0"/>
              <a:t>μ</a:t>
            </a:r>
            <a:r>
              <a:rPr lang="en-US" baseline="-25000" dirty="0" err="1" smtClean="0"/>
              <a:t>N</a:t>
            </a:r>
            <a:r>
              <a:rPr lang="en-US" dirty="0" smtClean="0"/>
              <a:t>, </a:t>
            </a:r>
            <a:r>
              <a:rPr lang="en-US" dirty="0" err="1" smtClean="0"/>
              <a:t>μ</a:t>
            </a:r>
            <a:r>
              <a:rPr lang="en-US" baseline="-25000" dirty="0" err="1" smtClean="0"/>
              <a:t>F</a:t>
            </a:r>
            <a:r>
              <a:rPr lang="en-US" dirty="0" smtClean="0"/>
              <a:t>; net diversification rates </a:t>
            </a:r>
            <a:r>
              <a:rPr lang="en-US" dirty="0" err="1" smtClean="0"/>
              <a:t>r</a:t>
            </a:r>
            <a:r>
              <a:rPr lang="en-US" baseline="-25000" dirty="0" err="1" smtClean="0"/>
              <a:t>F</a:t>
            </a:r>
            <a:r>
              <a:rPr lang="en-US" dirty="0" smtClean="0"/>
              <a:t>, </a:t>
            </a:r>
            <a:r>
              <a:rPr lang="en-US" dirty="0" err="1" smtClean="0"/>
              <a:t>r</a:t>
            </a:r>
            <a:r>
              <a:rPr lang="en-US" baseline="-25000" dirty="0" err="1" smtClean="0"/>
              <a:t>N</a:t>
            </a:r>
            <a:r>
              <a:rPr lang="en-US" dirty="0" smtClean="0"/>
              <a:t>).  Free = four diversification rates estimated, two/one = two speciation rates and one extinction rate estimated; complete description of models for diversification and transitions are in Tables S3, S4).</a:t>
            </a:r>
          </a:p>
          <a:p>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96</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Magnolia </a:t>
            </a:r>
            <a:r>
              <a:rPr lang="en-US" dirty="0" err="1" smtClean="0"/>
              <a:t>grandiflora</a:t>
            </a:r>
            <a:r>
              <a:rPr lang="en-US" dirty="0" smtClean="0"/>
              <a:t>,</a:t>
            </a:r>
            <a:r>
              <a:rPr lang="en-US" baseline="0" dirty="0" smtClean="0"/>
              <a:t> </a:t>
            </a:r>
            <a:r>
              <a:rPr lang="en-US" baseline="0" dirty="0" err="1" smtClean="0"/>
              <a:t>Angraceum</a:t>
            </a:r>
            <a:r>
              <a:rPr lang="en-US" baseline="0" dirty="0" smtClean="0"/>
              <a:t> </a:t>
            </a:r>
            <a:r>
              <a:rPr lang="en-US" baseline="0" dirty="0" err="1" smtClean="0"/>
              <a:t>sesquipalde</a:t>
            </a:r>
            <a:endParaRPr lang="en-US" baseline="0" dirty="0" smtClean="0"/>
          </a:p>
          <a:p>
            <a:endParaRPr lang="en-US" baseline="0" dirty="0" smtClean="0"/>
          </a:p>
          <a:p>
            <a:pPr defTabSz="931735">
              <a:defRPr/>
            </a:pPr>
            <a:r>
              <a:rPr lang="en-US" dirty="0" smtClean="0"/>
              <a:t> Results are reported for two character combinations, the ancestral state (</a:t>
            </a:r>
            <a:r>
              <a:rPr lang="en-US" dirty="0" err="1" smtClean="0"/>
              <a:t>perianth</a:t>
            </a:r>
            <a:r>
              <a:rPr lang="en-US" dirty="0" smtClean="0"/>
              <a:t> present, regular symmetry, numerous stamens) and the focal state (</a:t>
            </a:r>
            <a:r>
              <a:rPr lang="en-US" dirty="0" err="1" smtClean="0"/>
              <a:t>perianth</a:t>
            </a:r>
            <a:r>
              <a:rPr lang="en-US" dirty="0" smtClean="0"/>
              <a:t> present, bilateral symmetry, few stamens).  Each simulation is represented by a gray line, and the mean and 95% confidence interval for all simulations are indicated by the red solid and dashed lines, respectively.  The distribution of final proportion of </a:t>
            </a:r>
            <a:r>
              <a:rPr lang="en-US" dirty="0" err="1" smtClean="0"/>
              <a:t>taxa</a:t>
            </a:r>
            <a:r>
              <a:rPr lang="en-US" dirty="0" smtClean="0"/>
              <a:t> with a character-state combination for each set of simulations is shown in the histogram, and the actual proportion  in the dataset is indicated with the black bar. </a:t>
            </a:r>
          </a:p>
          <a:p>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98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5025" cy="3484563"/>
          </a:xfrm>
        </p:spPr>
      </p:sp>
      <p:sp>
        <p:nvSpPr>
          <p:cNvPr id="3" name="Notes Placeholder 2"/>
          <p:cNvSpPr>
            <a:spLocks noGrp="1"/>
          </p:cNvSpPr>
          <p:nvPr>
            <p:ph type="body" idx="1"/>
          </p:nvPr>
        </p:nvSpPr>
        <p:spPr/>
        <p:txBody>
          <a:bodyPr/>
          <a:lstStyle/>
          <a:p>
            <a:r>
              <a:rPr lang="en-US" dirty="0" smtClean="0"/>
              <a:t>This figure…. Remember:</a:t>
            </a:r>
            <a:r>
              <a:rPr lang="en-US" baseline="0" dirty="0" smtClean="0"/>
              <a:t> low synchrony means that there was little or no overlap between oviposition and flowering, and high synchrony means that flowers and moths had a great deal of overlap.</a:t>
            </a:r>
            <a:endParaRPr lang="en-US" dirty="0" smtClean="0"/>
          </a:p>
          <a:p>
            <a:endParaRPr lang="en-US" dirty="0" smtClean="0"/>
          </a:p>
          <a:p>
            <a:r>
              <a:rPr lang="en-US" dirty="0" smtClean="0"/>
              <a:t>Between</a:t>
            </a:r>
            <a:r>
              <a:rPr lang="en-US" baseline="0" dirty="0" smtClean="0"/>
              <a:t> year differences in synchrony – significantly higher proportion of flowers opening per period in 2009. PLUS 2009 oviposition was twice as high meaning there was twice the potential synchrony.</a:t>
            </a:r>
          </a:p>
          <a:p>
            <a:endParaRPr lang="en-US" baseline="0" dirty="0" smtClean="0"/>
          </a:p>
          <a:p>
            <a:r>
              <a:rPr lang="en-US" baseline="0" dirty="0" smtClean="0"/>
              <a:t>2008: plants with greatest synchrony (or overlap) with oviposition suffered the highest predation rate.</a:t>
            </a:r>
          </a:p>
          <a:p>
            <a:r>
              <a:rPr lang="en-US" baseline="0" dirty="0" smtClean="0"/>
              <a:t>2009: plants with the greatest synchrony had the lowest predation</a:t>
            </a:r>
            <a:endParaRPr lang="en-US" dirty="0"/>
          </a:p>
        </p:txBody>
      </p:sp>
      <p:sp>
        <p:nvSpPr>
          <p:cNvPr id="4" name="Slide Number Placeholder 3"/>
          <p:cNvSpPr>
            <a:spLocks noGrp="1"/>
          </p:cNvSpPr>
          <p:nvPr>
            <p:ph type="sldNum" sz="quarter" idx="10"/>
          </p:nvPr>
        </p:nvSpPr>
        <p:spPr/>
        <p:txBody>
          <a:bodyPr/>
          <a:lstStyle/>
          <a:p>
            <a:fld id="{95966F2C-7558-FB4A-A798-5EF5C07A5342}" type="slidenum">
              <a:rPr lang="en-US" smtClean="0"/>
              <a:pPr/>
              <a:t>100</a:t>
            </a:fld>
            <a:endParaRPr lang="en-US"/>
          </a:p>
        </p:txBody>
      </p:sp>
    </p:spTree>
    <p:extLst>
      <p:ext uri="{BB962C8B-B14F-4D97-AF65-F5344CB8AC3E}">
        <p14:creationId xmlns="" xmlns:p14="http://schemas.microsoft.com/office/powerpoint/2010/main" val="1836020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p>
            <a:pPr>
              <a:defRPr/>
            </a:pPr>
            <a:fld id="{4BFA0CEF-CBC0-43C4-926E-D9B4B9E53593}" type="slidenum">
              <a:rPr lang="en-US" smtClean="0"/>
              <a:pPr>
                <a:defRPr/>
              </a:pPr>
              <a:t>9</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xfrm>
            <a:off x="934720" y="4417405"/>
            <a:ext cx="5140960" cy="4181765"/>
          </a:xfrm>
          <a:noFill/>
          <a:ln/>
        </p:spPr>
        <p:txBody>
          <a:bodyPr/>
          <a:lstStyle/>
          <a:p>
            <a:pPr eaLnBrk="1" hangingPunct="1"/>
            <a:r>
              <a:rPr lang="en-US" dirty="0" smtClean="0"/>
              <a:t>Here</a:t>
            </a:r>
            <a:r>
              <a:rPr lang="en-US" baseline="0" dirty="0" smtClean="0"/>
              <a:t> are our results from one planting but which are typical of all of our experiments. </a:t>
            </a:r>
          </a:p>
          <a:p>
            <a:pPr eaLnBrk="1" hangingPunct="1"/>
            <a:r>
              <a:rPr lang="en-US" baseline="0" dirty="0" smtClean="0"/>
              <a:t>Read 1 and 2. </a:t>
            </a:r>
          </a:p>
          <a:p>
            <a:pPr eaLnBrk="1" hangingPunct="1"/>
            <a:r>
              <a:rPr lang="en-US" baseline="0" dirty="0" smtClean="0"/>
              <a:t>You can see this by looking at the distribution of performance of the MA lines, read the x and y axis and show founder, indicating that a little more than ½ of the lines did worst than the founder and a little bit less than half did better. </a:t>
            </a:r>
          </a:p>
          <a:p>
            <a:pPr eaLnBrk="1" hangingPunct="1"/>
            <a:r>
              <a:rPr lang="en-US" baseline="0" dirty="0" smtClean="0"/>
              <a:t>These results indicate that the cumulative effects of the mutations can result in an unexpectedly high beneficial mutation rate.</a:t>
            </a:r>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r>
              <a:rPr lang="en-US" dirty="0" smtClean="0"/>
              <a:t>Here’s the big one fitness as measured as a combination of survival and fruit number.  Yep it is in the middle.. Talk about poor progenitor NOTE SURVIVORSHIP</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5025" cy="3484563"/>
          </a:xfrm>
        </p:spPr>
      </p:sp>
      <p:sp>
        <p:nvSpPr>
          <p:cNvPr id="3" name="Notes Placeholder 2"/>
          <p:cNvSpPr>
            <a:spLocks noGrp="1"/>
          </p:cNvSpPr>
          <p:nvPr>
            <p:ph type="body" idx="1"/>
          </p:nvPr>
        </p:nvSpPr>
        <p:spPr/>
        <p:txBody>
          <a:bodyPr/>
          <a:lstStyle/>
          <a:p>
            <a:r>
              <a:rPr lang="en-US" dirty="0" smtClean="0"/>
              <a:t>This figure…. Remember:</a:t>
            </a:r>
            <a:r>
              <a:rPr lang="en-US" baseline="0" dirty="0" smtClean="0"/>
              <a:t> low synchrony means that there was little or no overlap between oviposition and flowering, and high synchrony means that flowers and moths had a great deal of overlap.</a:t>
            </a:r>
            <a:endParaRPr lang="en-US" dirty="0" smtClean="0"/>
          </a:p>
          <a:p>
            <a:endParaRPr lang="en-US" dirty="0" smtClean="0"/>
          </a:p>
          <a:p>
            <a:r>
              <a:rPr lang="en-US" dirty="0" smtClean="0"/>
              <a:t>Between</a:t>
            </a:r>
            <a:r>
              <a:rPr lang="en-US" baseline="0" dirty="0" smtClean="0"/>
              <a:t> year differences in synchrony – significantly higher proportion of flowers opening per period in 2009. PLUS 2009 oviposition was twice as high meaning there was twice the potential synchrony.</a:t>
            </a:r>
          </a:p>
          <a:p>
            <a:endParaRPr lang="en-US" baseline="0" dirty="0" smtClean="0"/>
          </a:p>
          <a:p>
            <a:r>
              <a:rPr lang="en-US" baseline="0" dirty="0" smtClean="0"/>
              <a:t>2008: plants with greatest synchrony (or overlap) with oviposition suffered the highest predation rate.</a:t>
            </a:r>
          </a:p>
          <a:p>
            <a:r>
              <a:rPr lang="en-US" baseline="0" dirty="0" smtClean="0"/>
              <a:t>2009: plants with the greatest synchrony had the lowest predation</a:t>
            </a:r>
            <a:endParaRPr lang="en-US" dirty="0"/>
          </a:p>
        </p:txBody>
      </p:sp>
      <p:sp>
        <p:nvSpPr>
          <p:cNvPr id="4" name="Slide Number Placeholder 3"/>
          <p:cNvSpPr>
            <a:spLocks noGrp="1"/>
          </p:cNvSpPr>
          <p:nvPr>
            <p:ph type="sldNum" sz="quarter" idx="10"/>
          </p:nvPr>
        </p:nvSpPr>
        <p:spPr/>
        <p:txBody>
          <a:bodyPr/>
          <a:lstStyle/>
          <a:p>
            <a:fld id="{95966F2C-7558-FB4A-A798-5EF5C07A5342}" type="slidenum">
              <a:rPr lang="en-US" smtClean="0"/>
              <a:pPr/>
              <a:t>102</a:t>
            </a:fld>
            <a:endParaRPr lang="en-US"/>
          </a:p>
        </p:txBody>
      </p:sp>
    </p:spTree>
    <p:extLst>
      <p:ext uri="{BB962C8B-B14F-4D97-AF65-F5344CB8AC3E}">
        <p14:creationId xmlns="" xmlns:p14="http://schemas.microsoft.com/office/powerpoint/2010/main" val="183602041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a:xfrm>
            <a:off x="1184275" y="698500"/>
            <a:ext cx="4641850" cy="3482975"/>
          </a:xfrm>
          <a:ln/>
        </p:spPr>
      </p:sp>
      <p:sp>
        <p:nvSpPr>
          <p:cNvPr id="74754" name="Notes Placeholder 2"/>
          <p:cNvSpPr>
            <a:spLocks noGrp="1"/>
          </p:cNvSpPr>
          <p:nvPr>
            <p:ph type="body" idx="1"/>
          </p:nvPr>
        </p:nvSpPr>
        <p:spPr/>
        <p:txBody>
          <a:bodyPr/>
          <a:lstStyle/>
          <a:p>
            <a:pPr defTabSz="881328">
              <a:defRPr/>
            </a:pPr>
            <a:r>
              <a:rPr lang="en-US" dirty="0"/>
              <a:t>Flowering pattern across two years – typical, common pattern, with a </a:t>
            </a:r>
            <a:r>
              <a:rPr lang="en-US" dirty="0" smtClean="0"/>
              <a:t>peak</a:t>
            </a:r>
          </a:p>
          <a:p>
            <a:pPr defTabSz="881328">
              <a:defRPr/>
            </a:pPr>
            <a:r>
              <a:rPr lang="en-US" dirty="0" smtClean="0"/>
              <a:t>Phenology is ….the pattern of recurring plant or animal life cycle stages.</a:t>
            </a:r>
          </a:p>
          <a:p>
            <a:pPr defTabSz="881328">
              <a:defRPr/>
            </a:pPr>
            <a:r>
              <a:rPr lang="en-US" dirty="0" smtClean="0"/>
              <a:t>Obviously the pollinator and seed predators have phenology, too, </a:t>
            </a:r>
            <a:r>
              <a:rPr lang="en-US" b="1" dirty="0" smtClean="0"/>
              <a:t>CLICK</a:t>
            </a:r>
            <a:r>
              <a:rPr lang="en-US" dirty="0" smtClean="0"/>
              <a:t>  and if adults are flying</a:t>
            </a:r>
            <a:r>
              <a:rPr lang="en-US" baseline="0" dirty="0" smtClean="0"/>
              <a:t> early in the flowering season, we would expect to see larvae active later in the season.</a:t>
            </a:r>
            <a:endParaRPr lang="en-US" dirty="0" smtClean="0"/>
          </a:p>
          <a:p>
            <a:pPr defTabSz="881328">
              <a:defRPr/>
            </a:pPr>
            <a:r>
              <a:rPr lang="en-US" b="1" dirty="0" smtClean="0"/>
              <a:t>CLICK</a:t>
            </a:r>
          </a:p>
          <a:p>
            <a:pPr defTabSz="881328">
              <a:defRPr/>
            </a:pPr>
            <a:r>
              <a:rPr lang="en-US" dirty="0" smtClean="0"/>
              <a:t>So how does the interaction outcome change?</a:t>
            </a:r>
            <a:r>
              <a:rPr lang="en-US" baseline="0" dirty="0" smtClean="0"/>
              <a:t> Does it v</a:t>
            </a:r>
            <a:r>
              <a:rPr lang="en-US" dirty="0" smtClean="0"/>
              <a:t>ary </a:t>
            </a:r>
            <a:r>
              <a:rPr lang="en-US" dirty="0"/>
              <a:t>throughout the season and between </a:t>
            </a:r>
            <a:r>
              <a:rPr lang="en-US" dirty="0" smtClean="0"/>
              <a:t>years?</a:t>
            </a:r>
          </a:p>
          <a:p>
            <a:endParaRPr lang="en-US" dirty="0" smtClean="0"/>
          </a:p>
          <a:p>
            <a:r>
              <a:rPr lang="en-US" dirty="0" smtClean="0"/>
              <a:t>Matches</a:t>
            </a:r>
            <a:r>
              <a:rPr lang="en-US" baseline="0" dirty="0" smtClean="0"/>
              <a:t> or mismatches can affect host plants positively (such as matches with pollinators) or negatively (such as mismatches with pollinators or matches with antagonists).</a:t>
            </a:r>
            <a:endParaRPr lang="en-US" dirty="0"/>
          </a:p>
          <a:p>
            <a:endParaRPr lang="en-US" dirty="0"/>
          </a:p>
          <a:p>
            <a:r>
              <a:rPr lang="en-US" dirty="0" smtClean="0">
                <a:latin typeface="Calibri" charset="0"/>
                <a:cs typeface="Calibri" charset="0"/>
              </a:rPr>
              <a:t>To understand </a:t>
            </a:r>
            <a:r>
              <a:rPr lang="en-US" dirty="0">
                <a:latin typeface="Calibri" charset="0"/>
                <a:cs typeface="Calibri" charset="0"/>
              </a:rPr>
              <a:t>the combined effect of flowering and pollinator or </a:t>
            </a:r>
            <a:r>
              <a:rPr lang="en-US" dirty="0" err="1">
                <a:latin typeface="Calibri" charset="0"/>
                <a:cs typeface="Calibri" charset="0"/>
              </a:rPr>
              <a:t>florivore</a:t>
            </a:r>
            <a:r>
              <a:rPr lang="en-US" dirty="0">
                <a:latin typeface="Calibri" charset="0"/>
                <a:cs typeface="Calibri" charset="0"/>
              </a:rPr>
              <a:t> phenology on species interaction outcomes, </a:t>
            </a:r>
            <a:r>
              <a:rPr lang="en-US" dirty="0" smtClean="0">
                <a:latin typeface="Calibri" charset="0"/>
                <a:cs typeface="Calibri" charset="0"/>
              </a:rPr>
              <a:t>a measure of synchrony must be calculated. Plant-insect</a:t>
            </a:r>
            <a:r>
              <a:rPr lang="en-US" baseline="0" dirty="0" smtClean="0">
                <a:latin typeface="Calibri" charset="0"/>
                <a:cs typeface="Calibri" charset="0"/>
              </a:rPr>
              <a:t> synchrony and the effects on interaction outcome has been calculated only a few times, and never (as far as I know) for a pollinating seed predator interaction.</a:t>
            </a:r>
            <a:endParaRPr lang="en-US" dirty="0"/>
          </a:p>
        </p:txBody>
      </p:sp>
      <p:sp>
        <p:nvSpPr>
          <p:cNvPr id="74755" name="Slide Number Placeholder 3"/>
          <p:cNvSpPr>
            <a:spLocks noGrp="1"/>
          </p:cNvSpPr>
          <p:nvPr>
            <p:ph type="sldNum" sz="quarter" idx="5"/>
          </p:nvPr>
        </p:nvSpPr>
        <p:spPr>
          <a:noFill/>
        </p:spPr>
        <p:txBody>
          <a:bodyPr/>
          <a:lstStyle>
            <a:lvl1pPr defTabSz="933352" eaLnBrk="0" hangingPunct="0">
              <a:defRPr sz="2400">
                <a:solidFill>
                  <a:schemeClr val="tx1"/>
                </a:solidFill>
                <a:latin typeface="Arial" charset="0"/>
                <a:ea typeface="ＭＳ Ｐゴシック" charset="0"/>
                <a:cs typeface="ＭＳ Ｐゴシック" charset="0"/>
              </a:defRPr>
            </a:lvl1pPr>
            <a:lvl2pPr marL="716079" indent="-275415" defTabSz="933352" eaLnBrk="0" hangingPunct="0">
              <a:defRPr sz="2400">
                <a:solidFill>
                  <a:schemeClr val="tx1"/>
                </a:solidFill>
                <a:latin typeface="Arial" charset="0"/>
                <a:ea typeface="ＭＳ Ｐゴシック" charset="0"/>
              </a:defRPr>
            </a:lvl2pPr>
            <a:lvl3pPr marL="1101662" indent="-220332" defTabSz="933352" eaLnBrk="0" hangingPunct="0">
              <a:defRPr sz="2400">
                <a:solidFill>
                  <a:schemeClr val="tx1"/>
                </a:solidFill>
                <a:latin typeface="Arial" charset="0"/>
                <a:ea typeface="ＭＳ Ｐゴシック" charset="0"/>
              </a:defRPr>
            </a:lvl3pPr>
            <a:lvl4pPr marL="1542325" indent="-220332" defTabSz="933352" eaLnBrk="0" hangingPunct="0">
              <a:defRPr sz="2400">
                <a:solidFill>
                  <a:schemeClr val="tx1"/>
                </a:solidFill>
                <a:latin typeface="Arial" charset="0"/>
                <a:ea typeface="ＭＳ Ｐゴシック" charset="0"/>
              </a:defRPr>
            </a:lvl4pPr>
            <a:lvl5pPr marL="1982990" indent="-220332" defTabSz="933352" eaLnBrk="0" hangingPunct="0">
              <a:defRPr sz="2400">
                <a:solidFill>
                  <a:schemeClr val="tx1"/>
                </a:solidFill>
                <a:latin typeface="Arial" charset="0"/>
                <a:ea typeface="ＭＳ Ｐゴシック" charset="0"/>
              </a:defRPr>
            </a:lvl5pPr>
            <a:lvl6pPr marL="2423654" indent="-220332" defTabSz="933352" eaLnBrk="0" fontAlgn="base" hangingPunct="0">
              <a:spcBef>
                <a:spcPct val="0"/>
              </a:spcBef>
              <a:spcAft>
                <a:spcPct val="0"/>
              </a:spcAft>
              <a:defRPr sz="2400">
                <a:solidFill>
                  <a:schemeClr val="tx1"/>
                </a:solidFill>
                <a:latin typeface="Arial" charset="0"/>
                <a:ea typeface="ＭＳ Ｐゴシック" charset="0"/>
              </a:defRPr>
            </a:lvl6pPr>
            <a:lvl7pPr marL="2864318" indent="-220332" defTabSz="933352" eaLnBrk="0" fontAlgn="base" hangingPunct="0">
              <a:spcBef>
                <a:spcPct val="0"/>
              </a:spcBef>
              <a:spcAft>
                <a:spcPct val="0"/>
              </a:spcAft>
              <a:defRPr sz="2400">
                <a:solidFill>
                  <a:schemeClr val="tx1"/>
                </a:solidFill>
                <a:latin typeface="Arial" charset="0"/>
                <a:ea typeface="ＭＳ Ｐゴシック" charset="0"/>
              </a:defRPr>
            </a:lvl7pPr>
            <a:lvl8pPr marL="3304982" indent="-220332" defTabSz="933352" eaLnBrk="0" fontAlgn="base" hangingPunct="0">
              <a:spcBef>
                <a:spcPct val="0"/>
              </a:spcBef>
              <a:spcAft>
                <a:spcPct val="0"/>
              </a:spcAft>
              <a:defRPr sz="2400">
                <a:solidFill>
                  <a:schemeClr val="tx1"/>
                </a:solidFill>
                <a:latin typeface="Arial" charset="0"/>
                <a:ea typeface="ＭＳ Ｐゴシック" charset="0"/>
              </a:defRPr>
            </a:lvl8pPr>
            <a:lvl9pPr marL="3745648" indent="-220332" defTabSz="93335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C571ED-1E9C-0443-ACC8-06C60733A20C}" type="slidenum">
              <a:rPr lang="en-US" sz="1100"/>
              <a:pPr eaLnBrk="1" hangingPunct="1"/>
              <a:t>103</a:t>
            </a:fld>
            <a:endParaRPr lang="en-US" sz="1100"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5025" cy="3484563"/>
          </a:xfrm>
        </p:spPr>
      </p:sp>
      <p:sp>
        <p:nvSpPr>
          <p:cNvPr id="3" name="Notes Placeholder 2"/>
          <p:cNvSpPr>
            <a:spLocks noGrp="1"/>
          </p:cNvSpPr>
          <p:nvPr>
            <p:ph type="body" idx="1"/>
          </p:nvPr>
        </p:nvSpPr>
        <p:spPr/>
        <p:txBody>
          <a:bodyPr/>
          <a:lstStyle/>
          <a:p>
            <a:r>
              <a:rPr lang="en-US" dirty="0" smtClean="0"/>
              <a:t>The next</a:t>
            </a:r>
            <a:r>
              <a:rPr lang="en-US" baseline="0" dirty="0" smtClean="0"/>
              <a:t> several figures I will show you were produced using a nonparametric smoothing method because there was much variability in the data. This method allows us to more easily visualize the pattern across the season.</a:t>
            </a:r>
          </a:p>
          <a:p>
            <a:endParaRPr lang="en-US" baseline="0" dirty="0" smtClean="0"/>
          </a:p>
          <a:p>
            <a:r>
              <a:rPr lang="en-US" baseline="0" dirty="0" smtClean="0"/>
              <a:t>I also employed generalized linear models to examine the pattern across the season and ANOVAs to compare between seasons.</a:t>
            </a:r>
          </a:p>
          <a:p>
            <a:endParaRPr lang="en-US" baseline="0" dirty="0" smtClean="0"/>
          </a:p>
          <a:p>
            <a:r>
              <a:rPr lang="en-US" dirty="0" smtClean="0"/>
              <a:t>Hadena visitation (and</a:t>
            </a:r>
            <a:r>
              <a:rPr lang="en-US" baseline="0" dirty="0" smtClean="0"/>
              <a:t> total moths) decreased across the season, while co-pollinators increased across the season. The nightly visits did not differ between years.</a:t>
            </a:r>
          </a:p>
          <a:p>
            <a:endParaRPr lang="en-US" baseline="0" dirty="0" smtClean="0"/>
          </a:p>
          <a:p>
            <a:r>
              <a:rPr lang="en-US" baseline="0" dirty="0" smtClean="0"/>
              <a:t>Despite the increase in stigmatic pollen loads across the 2008 season, on all but on morning, the pollen grains on stigmas were more than sufficient to fertilize all ovules.</a:t>
            </a:r>
            <a:endParaRPr lang="en-US" dirty="0"/>
          </a:p>
        </p:txBody>
      </p:sp>
      <p:sp>
        <p:nvSpPr>
          <p:cNvPr id="4" name="Slide Number Placeholder 3"/>
          <p:cNvSpPr>
            <a:spLocks noGrp="1"/>
          </p:cNvSpPr>
          <p:nvPr>
            <p:ph type="sldNum" sz="quarter" idx="10"/>
          </p:nvPr>
        </p:nvSpPr>
        <p:spPr/>
        <p:txBody>
          <a:bodyPr/>
          <a:lstStyle/>
          <a:p>
            <a:fld id="{95966F2C-7558-FB4A-A798-5EF5C07A5342}" type="slidenum">
              <a:rPr lang="en-US" smtClean="0"/>
              <a:pPr/>
              <a:t>104</a:t>
            </a:fld>
            <a:endParaRPr lang="en-US"/>
          </a:p>
        </p:txBody>
      </p:sp>
    </p:spTree>
    <p:extLst>
      <p:ext uri="{BB962C8B-B14F-4D97-AF65-F5344CB8AC3E}">
        <p14:creationId xmlns="" xmlns:p14="http://schemas.microsoft.com/office/powerpoint/2010/main" val="5685485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41850" cy="3482975"/>
          </a:xfrm>
        </p:spPr>
      </p:sp>
      <p:sp>
        <p:nvSpPr>
          <p:cNvPr id="3" name="Notes Placeholder 2"/>
          <p:cNvSpPr>
            <a:spLocks noGrp="1"/>
          </p:cNvSpPr>
          <p:nvPr>
            <p:ph type="body" idx="1"/>
          </p:nvPr>
        </p:nvSpPr>
        <p:spPr/>
        <p:txBody>
          <a:bodyPr/>
          <a:lstStyle/>
          <a:p>
            <a:r>
              <a:rPr lang="en-US" dirty="0" smtClean="0"/>
              <a:t>In 2009</a:t>
            </a:r>
            <a:r>
              <a:rPr lang="en-US" baseline="0" dirty="0" smtClean="0"/>
              <a:t>, flowering and oviposition were earlier within the season, but larval activity was similar between the two years.</a:t>
            </a:r>
          </a:p>
          <a:p>
            <a:r>
              <a:rPr lang="en-US" b="1" baseline="0" dirty="0" smtClean="0"/>
              <a:t>CLICK</a:t>
            </a:r>
          </a:p>
          <a:p>
            <a:r>
              <a:rPr lang="en-US" baseline="0" dirty="0" smtClean="0"/>
              <a:t>This means that in 2008, flowering was less removed from peak larval activity. </a:t>
            </a:r>
          </a:p>
          <a:p>
            <a:r>
              <a:rPr lang="en-US" baseline="0" dirty="0" smtClean="0"/>
              <a:t>And based on when larvae became active, these flowers in 2009 would have been maturing fruit by the time larvae were increasing on the host plants. </a:t>
            </a:r>
          </a:p>
          <a:p>
            <a:r>
              <a:rPr lang="en-US" baseline="0" dirty="0" smtClean="0"/>
              <a:t>So, in 2009, plants had more time to mature their fruits (plus fruit maturation was significantly faster in 2009), </a:t>
            </a:r>
          </a:p>
          <a:p>
            <a:r>
              <a:rPr lang="en-US" baseline="0" dirty="0" smtClean="0"/>
              <a:t>and larvae prefer the flowers and young, unhardened fruits, </a:t>
            </a:r>
            <a:r>
              <a:rPr lang="en-US" b="1" baseline="0" dirty="0" smtClean="0"/>
              <a:t>so they probably avoided the early flowers of 2009</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5966F2C-7558-FB4A-A798-5EF5C07A5342}" type="slidenum">
              <a:rPr lang="en-US" smtClean="0"/>
              <a:pPr/>
              <a:t>105</a:t>
            </a:fld>
            <a:endParaRPr lang="en-US"/>
          </a:p>
        </p:txBody>
      </p:sp>
    </p:spTree>
    <p:extLst>
      <p:ext uri="{BB962C8B-B14F-4D97-AF65-F5344CB8AC3E}">
        <p14:creationId xmlns:p14="http://schemas.microsoft.com/office/powerpoint/2010/main" xmlns="" val="36759440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41850" cy="3482975"/>
          </a:xfrm>
        </p:spPr>
      </p:sp>
      <p:sp>
        <p:nvSpPr>
          <p:cNvPr id="3" name="Notes Placeholder 2"/>
          <p:cNvSpPr>
            <a:spLocks noGrp="1"/>
          </p:cNvSpPr>
          <p:nvPr>
            <p:ph type="body" idx="1"/>
          </p:nvPr>
        </p:nvSpPr>
        <p:spPr/>
        <p:txBody>
          <a:bodyPr/>
          <a:lstStyle/>
          <a:p>
            <a:r>
              <a:rPr lang="en-US" dirty="0" smtClean="0"/>
              <a:t>First notice that for flowers that opened late in the season when Hadena</a:t>
            </a:r>
            <a:r>
              <a:rPr lang="en-US" baseline="0" dirty="0" smtClean="0"/>
              <a:t> were no longer ovipositing, the synchrony is 0.</a:t>
            </a:r>
            <a:endParaRPr lang="en-US" dirty="0"/>
          </a:p>
        </p:txBody>
      </p:sp>
      <p:sp>
        <p:nvSpPr>
          <p:cNvPr id="4" name="Slide Number Placeholder 3"/>
          <p:cNvSpPr>
            <a:spLocks noGrp="1"/>
          </p:cNvSpPr>
          <p:nvPr>
            <p:ph type="sldNum" sz="quarter" idx="10"/>
          </p:nvPr>
        </p:nvSpPr>
        <p:spPr/>
        <p:txBody>
          <a:bodyPr/>
          <a:lstStyle/>
          <a:p>
            <a:fld id="{95966F2C-7558-FB4A-A798-5EF5C07A5342}" type="slidenum">
              <a:rPr lang="en-US" smtClean="0"/>
              <a:pPr/>
              <a:t>106</a:t>
            </a:fld>
            <a:endParaRPr lang="en-US"/>
          </a:p>
        </p:txBody>
      </p:sp>
    </p:spTree>
    <p:extLst>
      <p:ext uri="{BB962C8B-B14F-4D97-AF65-F5344CB8AC3E}">
        <p14:creationId xmlns:p14="http://schemas.microsoft.com/office/powerpoint/2010/main" xmlns="" val="42947964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aborigines to enable small isolated rock wallaby populations to be </a:t>
            </a:r>
            <a:r>
              <a:rPr lang="en-US" dirty="0" err="1" smtClean="0"/>
              <a:t>outcrossed</a:t>
            </a:r>
            <a:r>
              <a:rPr lang="en-US" dirty="0" smtClean="0"/>
              <a:t> would make a fine Box in the Genetic Rescue chapter in GMFAPP. Using translocation</a:t>
            </a:r>
          </a:p>
          <a:p>
            <a:r>
              <a:rPr lang="en-US" dirty="0" smtClean="0"/>
              <a:t> </a:t>
            </a:r>
          </a:p>
          <a:p>
            <a:r>
              <a:rPr lang="en-US" dirty="0" smtClean="0"/>
              <a:t>Mark described the meeting with people who mainly spoke the </a:t>
            </a:r>
            <a:r>
              <a:rPr lang="en-US" dirty="0" err="1" smtClean="0"/>
              <a:t>Pitjinjara</a:t>
            </a:r>
            <a:r>
              <a:rPr lang="en-US" dirty="0" smtClean="0"/>
              <a:t> language and many had little or no English. I was taken with two of their quotes in particular:</a:t>
            </a:r>
          </a:p>
          <a:p>
            <a:r>
              <a:rPr lang="en-US" dirty="0" smtClean="0"/>
              <a:t>'Too same bad, need more different'</a:t>
            </a:r>
          </a:p>
          <a:p>
            <a:r>
              <a:rPr lang="en-US" dirty="0" smtClean="0"/>
              <a:t>'Long time ago one big</a:t>
            </a:r>
          </a:p>
          <a:p>
            <a:endParaRPr lang="en-US" dirty="0"/>
          </a:p>
        </p:txBody>
      </p:sp>
      <p:sp>
        <p:nvSpPr>
          <p:cNvPr id="4" name="Slide Number Placeholder 3"/>
          <p:cNvSpPr>
            <a:spLocks noGrp="1"/>
          </p:cNvSpPr>
          <p:nvPr>
            <p:ph type="sldNum" sz="quarter" idx="10"/>
          </p:nvPr>
        </p:nvSpPr>
        <p:spPr/>
        <p:txBody>
          <a:bodyPr/>
          <a:lstStyle/>
          <a:p>
            <a:pPr>
              <a:defRPr/>
            </a:pPr>
            <a:fld id="{A4056E1B-A9A7-4942-999D-4F7647965E0A}" type="slidenum">
              <a:rPr lang="en-US" smtClean="0"/>
              <a:pPr>
                <a:defRPr/>
              </a:pPr>
              <a:t>107</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5025" cy="3484563"/>
          </a:xfrm>
        </p:spPr>
      </p:sp>
      <p:sp>
        <p:nvSpPr>
          <p:cNvPr id="3" name="Notes Placeholder 2"/>
          <p:cNvSpPr>
            <a:spLocks noGrp="1"/>
          </p:cNvSpPr>
          <p:nvPr>
            <p:ph type="body" idx="1"/>
          </p:nvPr>
        </p:nvSpPr>
        <p:spPr/>
        <p:txBody>
          <a:bodyPr/>
          <a:lstStyle/>
          <a:p>
            <a:r>
              <a:rPr lang="en-US" dirty="0" smtClean="0"/>
              <a:t>The next</a:t>
            </a:r>
            <a:r>
              <a:rPr lang="en-US" baseline="0" dirty="0" smtClean="0"/>
              <a:t> several figures I will show you were produced using a nonparametric smoothing method because there was much variability in the data. This method allows us to more easily visualize the pattern across the season.</a:t>
            </a:r>
          </a:p>
          <a:p>
            <a:endParaRPr lang="en-US" baseline="0" dirty="0" smtClean="0"/>
          </a:p>
          <a:p>
            <a:r>
              <a:rPr lang="en-US" baseline="0" dirty="0" smtClean="0"/>
              <a:t>I also employed generalized linear models to examine the pattern across the season and ANOVAs to compare between seasons.</a:t>
            </a:r>
          </a:p>
          <a:p>
            <a:endParaRPr lang="en-US" baseline="0" dirty="0" smtClean="0"/>
          </a:p>
          <a:p>
            <a:r>
              <a:rPr lang="en-US" dirty="0" smtClean="0"/>
              <a:t>Hadena visitation (and</a:t>
            </a:r>
            <a:r>
              <a:rPr lang="en-US" baseline="0" dirty="0" smtClean="0"/>
              <a:t> total moths) decreased across the season, while co-pollinators increased across the season. The nightly visits did not differ between years.</a:t>
            </a:r>
          </a:p>
          <a:p>
            <a:endParaRPr lang="en-US" baseline="0" dirty="0" smtClean="0"/>
          </a:p>
          <a:p>
            <a:r>
              <a:rPr lang="en-US" baseline="0" dirty="0" smtClean="0"/>
              <a:t>Despite the increase in stigmatic pollen loads across the 2008 season, on all but on morning, the pollen grains on stigmas were more than sufficient to fertilize all ovules.</a:t>
            </a:r>
            <a:endParaRPr lang="en-US" dirty="0"/>
          </a:p>
        </p:txBody>
      </p:sp>
      <p:sp>
        <p:nvSpPr>
          <p:cNvPr id="4" name="Slide Number Placeholder 3"/>
          <p:cNvSpPr>
            <a:spLocks noGrp="1"/>
          </p:cNvSpPr>
          <p:nvPr>
            <p:ph type="sldNum" sz="quarter" idx="10"/>
          </p:nvPr>
        </p:nvSpPr>
        <p:spPr/>
        <p:txBody>
          <a:bodyPr/>
          <a:lstStyle/>
          <a:p>
            <a:fld id="{95966F2C-7558-FB4A-A798-5EF5C07A5342}" type="slidenum">
              <a:rPr lang="en-US" smtClean="0"/>
              <a:pPr/>
              <a:t>108</a:t>
            </a:fld>
            <a:endParaRPr lang="en-US"/>
          </a:p>
        </p:txBody>
      </p:sp>
    </p:spTree>
    <p:extLst>
      <p:ext uri="{BB962C8B-B14F-4D97-AF65-F5344CB8AC3E}">
        <p14:creationId xmlns="" xmlns:p14="http://schemas.microsoft.com/office/powerpoint/2010/main" val="56854852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p:txBody>
          <a:bodyPr/>
          <a:lstStyle/>
          <a:p>
            <a:pPr>
              <a:defRPr/>
            </a:pPr>
            <a:fld id="{C722B973-A0E7-4D16-A1AE-3939DFB6E467}" type="slidenum">
              <a:rPr lang="en-US" smtClean="0"/>
              <a:pPr>
                <a:defRPr/>
              </a:pPr>
              <a:t>109</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xfrm>
            <a:off x="934720" y="4415790"/>
            <a:ext cx="5140960" cy="4183380"/>
          </a:xfrm>
          <a:noFill/>
          <a:ln/>
        </p:spPr>
        <p:txBody>
          <a:bodyPr/>
          <a:lstStyle/>
          <a:p>
            <a:pPr eaLnBrk="1" hangingPunct="1"/>
            <a:r>
              <a:rPr lang="en-US" dirty="0" err="1" smtClean="0"/>
              <a:t>Epistasis</a:t>
            </a:r>
            <a:r>
              <a:rPr lang="en-US" dirty="0" smtClean="0"/>
              <a:t> defined:</a:t>
            </a:r>
          </a:p>
          <a:p>
            <a:pPr eaLnBrk="1" hangingPunct="1"/>
            <a:endParaRPr lang="en-US" dirty="0" smtClean="0"/>
          </a:p>
          <a:p>
            <a:pPr eaLnBrk="1" hangingPunct="1"/>
            <a:r>
              <a:rPr lang="en-US" dirty="0" err="1" smtClean="0"/>
              <a:t>Epistasis</a:t>
            </a:r>
            <a:r>
              <a:rPr lang="en-US" dirty="0" smtClean="0"/>
              <a:t> is a genetic  </a:t>
            </a:r>
            <a:r>
              <a:rPr lang="en-US" dirty="0" err="1" smtClean="0"/>
              <a:t>phenomoenon</a:t>
            </a:r>
            <a:r>
              <a:rPr lang="en-US" dirty="0" smtClean="0"/>
              <a:t> and thus need </a:t>
            </a:r>
            <a:r>
              <a:rPr lang="en-US" dirty="0" err="1" smtClean="0"/>
              <a:t>geentic</a:t>
            </a:r>
            <a:r>
              <a:rPr lang="en-US" dirty="0" smtClean="0"/>
              <a:t> </a:t>
            </a:r>
            <a:r>
              <a:rPr lang="en-US" dirty="0" err="1" smtClean="0"/>
              <a:t>appbroaches</a:t>
            </a:r>
            <a:r>
              <a:rPr lang="en-US" dirty="0" smtClean="0"/>
              <a:t>. To determine if there were genetic background effects we crosses populations to shuffle the genes</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US" smtClean="0"/>
              <a:t>Square root transformed, Bonferroni corrected, crossing distance, use this term</a:t>
            </a:r>
          </a:p>
        </p:txBody>
      </p:sp>
      <p:sp>
        <p:nvSpPr>
          <p:cNvPr id="84996" name="Slide Number Placeholder 3"/>
          <p:cNvSpPr>
            <a:spLocks noGrp="1"/>
          </p:cNvSpPr>
          <p:nvPr>
            <p:ph type="sldNum" sz="quarter" idx="5"/>
          </p:nvPr>
        </p:nvSpPr>
        <p:spPr/>
        <p:txBody>
          <a:bodyPr/>
          <a:lstStyle/>
          <a:p>
            <a:pPr>
              <a:defRPr/>
            </a:pPr>
            <a:fld id="{F2C4AF67-14C9-4241-BE33-20C5690C221E}" type="slidenum">
              <a:rPr lang="en-US" smtClean="0"/>
              <a:pPr>
                <a:defRPr/>
              </a:pPr>
              <a:t>110</a:t>
            </a:fld>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90D1B08F-9558-4EDC-87D7-5DBB3071FB1E}" type="slidenum">
              <a:rPr lang="en-US" smtClean="0"/>
              <a:pPr>
                <a:defRPr/>
              </a:pPr>
              <a:t>112</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en-US" dirty="0" smtClean="0"/>
              <a:t>We can study mutation</a:t>
            </a:r>
            <a:r>
              <a:rPr lang="en-US" baseline="0" dirty="0" smtClean="0"/>
              <a:t> rates on several levels. Repeat the 0.7 bit. without knowing the actual sequence, one can estimate whole genomic mutation for that trait: MC </a:t>
            </a:r>
            <a:r>
              <a:rPr lang="en-US" baseline="0" dirty="0" err="1" smtClean="0"/>
              <a:t>MC</a:t>
            </a:r>
            <a:r>
              <a:rPr lang="en-US" baseline="0" dirty="0" smtClean="0"/>
              <a:t> ML = Markov Chain, Monte Carlo, Maximum Likelihood</a:t>
            </a:r>
          </a:p>
          <a:p>
            <a:pPr eaLnBrk="1" hangingPunct="1"/>
            <a:endParaRPr lang="en-US" baseline="0" dirty="0" smtClean="0"/>
          </a:p>
          <a:p>
            <a:pPr eaLnBrk="1" hangingPunct="1"/>
            <a:r>
              <a:rPr lang="en-US" baseline="0" dirty="0" smtClean="0"/>
              <a:t>At the nucleotide or locus level,. Now with complete sequencing of genomes we that that the whole genomic sequence level mutation rate is 7/10 gametes have a mutation to every gamete carries 2 mutations.</a:t>
            </a:r>
          </a:p>
          <a:p>
            <a:pPr eaLnBrk="1" hangingPunct="1"/>
            <a:endParaRPr lang="en-US" baseline="0" dirty="0" smtClean="0"/>
          </a:p>
          <a:p>
            <a:pPr eaLnBrk="1" hangingPunct="1"/>
            <a:r>
              <a:rPr lang="en-US" baseline="0" dirty="0" smtClean="0"/>
              <a:t>Using QG approaches, mostly Mutation Accumulation line approaches, we can measure the effect of mutations on standing genetic </a:t>
            </a:r>
            <a:r>
              <a:rPr lang="en-US" baseline="0" dirty="0" err="1" smtClean="0"/>
              <a:t>varation</a:t>
            </a:r>
            <a:r>
              <a:rPr lang="en-US" baseline="0" dirty="0" smtClean="0"/>
              <a:t> as the increase in variance after mutation. We can describe mutation rate in two ways, as h2m, mutational heritability, the amount heritable variation that is increased by mutation each generation. A rate of 10-3 corresponds to an inbred population accumulating </a:t>
            </a:r>
            <a:r>
              <a:rPr lang="en-US" baseline="0" dirty="0" err="1" smtClean="0"/>
              <a:t>heritabilities</a:t>
            </a:r>
            <a:r>
              <a:rPr lang="en-US" baseline="0" dirty="0" smtClean="0"/>
              <a:t> of 50% through mutation alone after 500 generations. We can also translate this into the whole genomic </a:t>
            </a:r>
            <a:r>
              <a:rPr lang="en-US" baseline="0" dirty="0" err="1" smtClean="0"/>
              <a:t>muation</a:t>
            </a:r>
            <a:r>
              <a:rPr lang="en-US" baseline="0" dirty="0" smtClean="0"/>
              <a:t> rate, with estimates ranging from 0.05 to 0.12</a:t>
            </a:r>
          </a:p>
          <a:p>
            <a:pPr eaLnBrk="1" hangingPunct="1"/>
            <a:endParaRPr lang="en-US" baseline="0"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5CE2DA-FD61-4D00-84B3-D19D7A6A383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58F55F-0553-4964-AE07-043C51ECA84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583D68-D78B-4C6A-A442-4CE0E9C7008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272B5E2-D8AE-47FA-B3CC-17C31CEFF7D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5854ED-033A-40A7-8BBE-01779F2ACB9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33A706-AEB3-4592-B6E4-9C2BF277284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0BD770-049E-4590-B351-B3A9F96E145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27FF11-76ED-49A1-9308-2BB5587F8C6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787231C-DBA6-4D62-AC99-65880C72CFE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F055468-FD91-41E1-B73E-6813847D7B0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01A7A0-4FAE-4A76-BF1A-89CE119DFB2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99C953-A3F4-448C-94E9-8C92794E6D0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3C23C7D3-438D-4BC8-ADF1-59583652F38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http://www.inform.umd.edu/identity/informal.gif"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png"/></Relationships>
</file>

<file path=ppt/slides/_rels/slide10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chart" Target="../charts/chart7.xml"/></Relationships>
</file>

<file path=ppt/slides/_rels/slide10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121.jpeg"/><Relationship Id="rId4" Type="http://schemas.openxmlformats.org/officeDocument/2006/relationships/chart" Target="../charts/chart9.xml"/></Relationships>
</file>

<file path=ppt/slides/_rels/slide10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chart" Target="../charts/chart10.xml"/><Relationship Id="rId7" Type="http://schemas.openxmlformats.org/officeDocument/2006/relationships/image" Target="../media/image75.png"/><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chart" Target="../charts/chart12.xml"/><Relationship Id="rId4" Type="http://schemas.openxmlformats.org/officeDocument/2006/relationships/chart" Target="../charts/chart1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124.jpeg"/><Relationship Id="rId4" Type="http://schemas.openxmlformats.org/officeDocument/2006/relationships/image" Target="../media/image123.jpeg"/></Relationships>
</file>

<file path=ppt/slides/_rels/slide10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96.xml"/><Relationship Id="rId1" Type="http://schemas.openxmlformats.org/officeDocument/2006/relationships/slideLayout" Target="../slideLayouts/slideLayout7.xml"/><Relationship Id="rId5" Type="http://schemas.openxmlformats.org/officeDocument/2006/relationships/image" Target="../media/image121.jpeg"/><Relationship Id="rId4" Type="http://schemas.openxmlformats.org/officeDocument/2006/relationships/chart" Target="../charts/char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7.xml"/><Relationship Id="rId1" Type="http://schemas.openxmlformats.org/officeDocument/2006/relationships/slideLayout" Target="../slideLayouts/slideLayout7.xml"/><Relationship Id="rId5" Type="http://schemas.openxmlformats.org/officeDocument/2006/relationships/image" Target="../media/image127.jpeg"/><Relationship Id="rId4" Type="http://schemas.openxmlformats.org/officeDocument/2006/relationships/image" Target="../media/image12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98.xml"/><Relationship Id="rId1" Type="http://schemas.openxmlformats.org/officeDocument/2006/relationships/slideLayout" Target="../slideLayouts/slideLayout7.xml"/><Relationship Id="rId5" Type="http://schemas.openxmlformats.org/officeDocument/2006/relationships/chart" Target="../charts/chart17.xml"/><Relationship Id="rId4" Type="http://schemas.openxmlformats.org/officeDocument/2006/relationships/chart" Target="../charts/chart1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oleObject" Target="../embeddings/Microsoft_Office_Excel_97-2003_Worksheet1.xls"/></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12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1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1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8.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png"/></Relationships>
</file>

<file path=ppt/slides/_rels/slide1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2.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w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8.wmf"/><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wmf"/><Relationship Id="rId9" Type="http://schemas.openxmlformats.org/officeDocument/2006/relationships/image" Target="../media/image51.jpeg"/></Relationships>
</file>

<file path=ppt/slides/_rels/slide24.xml.rels><?xml version="1.0" encoding="UTF-8" standalone="yes"?>
<Relationships xmlns="http://schemas.openxmlformats.org/package/2006/relationships"><Relationship Id="rId8" Type="http://schemas.openxmlformats.org/officeDocument/2006/relationships/image" Target="../media/image49.wmf"/><Relationship Id="rId13" Type="http://schemas.openxmlformats.org/officeDocument/2006/relationships/oleObject" Target="../embeddings/oleObject1.bin"/><Relationship Id="rId3" Type="http://schemas.openxmlformats.org/officeDocument/2006/relationships/notesSlide" Target="../notesSlides/notesSlide24.xml"/><Relationship Id="rId7" Type="http://schemas.openxmlformats.org/officeDocument/2006/relationships/image" Target="../media/image48.wmf"/><Relationship Id="rId12"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wmf"/><Relationship Id="rId15" Type="http://schemas.openxmlformats.org/officeDocument/2006/relationships/image" Target="../media/image43.jpe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18" Type="http://schemas.openxmlformats.org/officeDocument/2006/relationships/image" Target="../media/image1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jpeg"/><Relationship Id="rId2" Type="http://schemas.openxmlformats.org/officeDocument/2006/relationships/notesSlide" Target="../notesSlides/notesSlide3.xml"/><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jpeg"/><Relationship Id="rId19" Type="http://schemas.openxmlformats.org/officeDocument/2006/relationships/image" Target="../media/image19.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wmf"/><Relationship Id="rId12"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8.wmf"/><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wmf"/><Relationship Id="rId9" Type="http://schemas.openxmlformats.org/officeDocument/2006/relationships/image" Target="../media/image5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74.jpeg"/><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9.xml.rels><?xml version="1.0" encoding="UTF-8" standalone="yes"?>
<Relationships xmlns="http://schemas.openxmlformats.org/package/2006/relationships"><Relationship Id="rId8" Type="http://schemas.openxmlformats.org/officeDocument/2006/relationships/image" Target="http://www.inform.umd.edu/identity/informal.gif" TargetMode="External"/><Relationship Id="rId3" Type="http://schemas.openxmlformats.org/officeDocument/2006/relationships/image" Target="../media/image84.jpeg"/><Relationship Id="rId7" Type="http://schemas.openxmlformats.org/officeDocument/2006/relationships/image" Target="../media/image1.png"/><Relationship Id="rId12"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89.png"/><Relationship Id="rId5" Type="http://schemas.openxmlformats.org/officeDocument/2006/relationships/image" Target="../media/image86.png"/><Relationship Id="rId10" Type="http://schemas.openxmlformats.org/officeDocument/2006/relationships/image" Target="../media/image88.jpeg"/><Relationship Id="rId4" Type="http://schemas.openxmlformats.org/officeDocument/2006/relationships/image" Target="../media/image85.png"/><Relationship Id="rId9"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chart" Target="../charts/chart3.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92.jpeg"/><Relationship Id="rId4" Type="http://schemas.openxmlformats.org/officeDocument/2006/relationships/image" Target="../media/image20.jpeg"/></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76.jpeg"/><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95.jpeg"/></Relationships>
</file>

<file path=ppt/slides/_rels/slide6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83.jpeg"/><Relationship Id="rId4" Type="http://schemas.openxmlformats.org/officeDocument/2006/relationships/image" Target="../media/image97.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101.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emf"/></Relationships>
</file>

<file path=ppt/slides/_rels/slide7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3.jpeg"/></Relationships>
</file>

<file path=ppt/slides/_rels/slide7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video" Target="file:///C:\Charlie\Wuhan%20Seminars%20Fall%202004\Movies\BB%20on%20Stellata\MOV00004.MPG" TargetMode="Externa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jpeg"/></Relationships>
</file>

<file path=ppt/slides/_rels/slide7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11.jpeg"/><Relationship Id="rId4" Type="http://schemas.openxmlformats.org/officeDocument/2006/relationships/image" Target="../media/image110.jpeg"/></Relationships>
</file>

<file path=ppt/slides/_rels/slide82.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slideLayout" Target="../slideLayouts/slideLayout7.xml"/><Relationship Id="rId7" Type="http://schemas.openxmlformats.org/officeDocument/2006/relationships/oleObject" Target="../embeddings/oleObject5.bin"/><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oleObject" Target="../embeddings/oleObject3.bin"/><Relationship Id="rId10" Type="http://schemas.openxmlformats.org/officeDocument/2006/relationships/oleObject" Target="../embeddings/oleObject8.bin"/><Relationship Id="rId4" Type="http://schemas.openxmlformats.org/officeDocument/2006/relationships/notesSlide" Target="../notesSlides/notesSlide76.xml"/><Relationship Id="rId9" Type="http://schemas.openxmlformats.org/officeDocument/2006/relationships/oleObject" Target="../embeddings/oleObject7.bin"/></Relationships>
</file>

<file path=ppt/slides/_rels/slide8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116.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idx="4294967295"/>
          </p:nvPr>
        </p:nvSpPr>
        <p:spPr>
          <a:xfrm>
            <a:off x="0" y="381000"/>
            <a:ext cx="9144000" cy="2365375"/>
          </a:xfrm>
        </p:spPr>
        <p:txBody>
          <a:bodyPr/>
          <a:lstStyle/>
          <a:p>
            <a:pPr eaLnBrk="1" hangingPunct="1"/>
            <a:r>
              <a:rPr lang="en-US" sz="4000" dirty="0" smtClean="0"/>
              <a:t>Bottom-</a:t>
            </a:r>
            <a:r>
              <a:rPr lang="en-US" sz="4000" dirty="0" err="1" smtClean="0"/>
              <a:t>Up,Top</a:t>
            </a:r>
            <a:r>
              <a:rPr lang="en-US" sz="4000" dirty="0" smtClean="0"/>
              <a:t>-Down &amp; Sideways</a:t>
            </a:r>
            <a:br>
              <a:rPr lang="en-US" sz="4000" dirty="0" smtClean="0"/>
            </a:br>
            <a:r>
              <a:rPr lang="en-US" sz="4000" dirty="0" smtClean="0"/>
              <a:t>Perspectives on Evolutionary &amp; Ecological Process: Consequences for Conservation Policy</a:t>
            </a:r>
            <a:endParaRPr lang="en-US" sz="4000" dirty="0" smtClean="0">
              <a:solidFill>
                <a:schemeClr val="tx1"/>
              </a:solidFill>
            </a:endParaRPr>
          </a:p>
        </p:txBody>
      </p:sp>
      <p:sp>
        <p:nvSpPr>
          <p:cNvPr id="5123" name="Subtitle 2"/>
          <p:cNvSpPr>
            <a:spLocks noGrp="1"/>
          </p:cNvSpPr>
          <p:nvPr>
            <p:ph type="subTitle" idx="4294967295"/>
          </p:nvPr>
        </p:nvSpPr>
        <p:spPr>
          <a:xfrm>
            <a:off x="1371600" y="5029200"/>
            <a:ext cx="6400800" cy="1752600"/>
          </a:xfrm>
        </p:spPr>
        <p:txBody>
          <a:bodyPr/>
          <a:lstStyle/>
          <a:p>
            <a:pPr marL="0" indent="0" algn="ctr" eaLnBrk="1" hangingPunct="1">
              <a:buFontTx/>
              <a:buNone/>
            </a:pPr>
            <a:r>
              <a:rPr lang="en-US" dirty="0" smtClean="0"/>
              <a:t>Charles B. Fenster</a:t>
            </a:r>
          </a:p>
        </p:txBody>
      </p:sp>
      <p:sp>
        <p:nvSpPr>
          <p:cNvPr id="5124" name="TextBox 3"/>
          <p:cNvSpPr txBox="1">
            <a:spLocks noChangeArrowheads="1"/>
          </p:cNvSpPr>
          <p:nvPr/>
        </p:nvSpPr>
        <p:spPr bwMode="auto">
          <a:xfrm>
            <a:off x="228600" y="5943600"/>
            <a:ext cx="8849217" cy="461665"/>
          </a:xfrm>
          <a:prstGeom prst="rect">
            <a:avLst/>
          </a:prstGeom>
          <a:noFill/>
          <a:ln w="9525">
            <a:noFill/>
            <a:miter lim="800000"/>
            <a:headEnd/>
            <a:tailEnd/>
          </a:ln>
        </p:spPr>
        <p:txBody>
          <a:bodyPr wrap="none">
            <a:spAutoFit/>
          </a:bodyPr>
          <a:lstStyle/>
          <a:p>
            <a:r>
              <a:rPr lang="en-US" sz="2000" b="1" dirty="0"/>
              <a:t>Acknowledgements: </a:t>
            </a:r>
            <a:r>
              <a:rPr lang="en-US" sz="2400" b="1" dirty="0"/>
              <a:t>NSF</a:t>
            </a:r>
            <a:r>
              <a:rPr lang="en-US" sz="2000" b="1" dirty="0"/>
              <a:t>, NFR,  NGS, UMD, UVA and many colleagues</a:t>
            </a:r>
          </a:p>
        </p:txBody>
      </p:sp>
      <p:pic>
        <p:nvPicPr>
          <p:cNvPr id="5125" name="Picture 3" descr="http://www.inform.umd.edu/identity/informal.gif"/>
          <p:cNvPicPr>
            <a:picLocks noChangeAspect="1" noChangeArrowheads="1"/>
          </p:cNvPicPr>
          <p:nvPr/>
        </p:nvPicPr>
        <p:blipFill>
          <a:blip r:embed="rId3" r:link="rId4" cstate="print"/>
          <a:srcRect/>
          <a:stretch>
            <a:fillRect/>
          </a:stretch>
        </p:blipFill>
        <p:spPr bwMode="auto">
          <a:xfrm>
            <a:off x="381000" y="3429000"/>
            <a:ext cx="1752600" cy="1558925"/>
          </a:xfrm>
          <a:prstGeom prst="rect">
            <a:avLst/>
          </a:prstGeom>
          <a:noFill/>
          <a:ln w="9525">
            <a:noFill/>
            <a:miter lim="800000"/>
            <a:headEnd/>
            <a:tailEnd/>
          </a:ln>
        </p:spPr>
      </p:pic>
      <p:pic>
        <p:nvPicPr>
          <p:cNvPr id="5126" name="Picture 2" descr="C:\Documents and Settings\mdudash\My Documents\My Pictures\BEES\BEES Logo.bmp"/>
          <p:cNvPicPr>
            <a:picLocks noChangeAspect="1" noChangeArrowheads="1"/>
          </p:cNvPicPr>
          <p:nvPr/>
        </p:nvPicPr>
        <p:blipFill>
          <a:blip r:embed="rId5" cstate="print"/>
          <a:srcRect/>
          <a:stretch>
            <a:fillRect/>
          </a:stretch>
        </p:blipFill>
        <p:spPr bwMode="auto">
          <a:xfrm>
            <a:off x="7162800" y="3389313"/>
            <a:ext cx="1600200" cy="1522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34"/>
          <p:cNvSpPr>
            <a:spLocks noChangeArrowheads="1"/>
          </p:cNvSpPr>
          <p:nvPr/>
        </p:nvSpPr>
        <p:spPr bwMode="auto">
          <a:xfrm>
            <a:off x="76200" y="228600"/>
            <a:ext cx="8789988" cy="461963"/>
          </a:xfrm>
          <a:prstGeom prst="rect">
            <a:avLst/>
          </a:prstGeom>
          <a:noFill/>
          <a:ln w="9525">
            <a:noFill/>
            <a:miter lim="800000"/>
            <a:headEnd/>
            <a:tailEnd/>
          </a:ln>
        </p:spPr>
        <p:txBody>
          <a:bodyPr wrap="none" lIns="0" tIns="0" rIns="0" bIns="0">
            <a:spAutoFit/>
          </a:bodyPr>
          <a:lstStyle/>
          <a:p>
            <a:r>
              <a:rPr lang="en-US" sz="3000" b="1">
                <a:solidFill>
                  <a:srgbClr val="000000"/>
                </a:solidFill>
              </a:rPr>
              <a:t>Reaction Norm of Fitness Rank Across Seasons</a:t>
            </a:r>
            <a:endParaRPr lang="en-US" sz="3000" b="1"/>
          </a:p>
        </p:txBody>
      </p:sp>
      <p:grpSp>
        <p:nvGrpSpPr>
          <p:cNvPr id="17411" name="Group 652"/>
          <p:cNvGrpSpPr>
            <a:grpSpLocks/>
          </p:cNvGrpSpPr>
          <p:nvPr/>
        </p:nvGrpSpPr>
        <p:grpSpPr bwMode="auto">
          <a:xfrm>
            <a:off x="76200" y="990600"/>
            <a:ext cx="8153400" cy="5638800"/>
            <a:chOff x="336" y="624"/>
            <a:chExt cx="5136" cy="3552"/>
          </a:xfrm>
        </p:grpSpPr>
        <p:grpSp>
          <p:nvGrpSpPr>
            <p:cNvPr id="17415" name="Group 408"/>
            <p:cNvGrpSpPr>
              <a:grpSpLocks/>
            </p:cNvGrpSpPr>
            <p:nvPr/>
          </p:nvGrpSpPr>
          <p:grpSpPr bwMode="auto">
            <a:xfrm>
              <a:off x="1930" y="1121"/>
              <a:ext cx="2345" cy="2231"/>
              <a:chOff x="1930" y="1121"/>
              <a:chExt cx="2345" cy="2231"/>
            </a:xfrm>
          </p:grpSpPr>
          <p:sp>
            <p:nvSpPr>
              <p:cNvPr id="17859" name="Line 208"/>
              <p:cNvSpPr>
                <a:spLocks noChangeShapeType="1"/>
              </p:cNvSpPr>
              <p:nvPr/>
            </p:nvSpPr>
            <p:spPr bwMode="auto">
              <a:xfrm flipV="1">
                <a:off x="4255" y="1373"/>
                <a:ext cx="1" cy="12"/>
              </a:xfrm>
              <a:prstGeom prst="line">
                <a:avLst/>
              </a:prstGeom>
              <a:noFill/>
              <a:ln w="6350">
                <a:solidFill>
                  <a:srgbClr val="FFCC99"/>
                </a:solidFill>
                <a:round/>
                <a:headEnd/>
                <a:tailEnd/>
              </a:ln>
            </p:spPr>
            <p:txBody>
              <a:bodyPr/>
              <a:lstStyle/>
              <a:p>
                <a:endParaRPr lang="en-US"/>
              </a:p>
            </p:txBody>
          </p:sp>
          <p:sp>
            <p:nvSpPr>
              <p:cNvPr id="17860" name="Line 209"/>
              <p:cNvSpPr>
                <a:spLocks noChangeShapeType="1"/>
              </p:cNvSpPr>
              <p:nvPr/>
            </p:nvSpPr>
            <p:spPr bwMode="auto">
              <a:xfrm>
                <a:off x="4255" y="1385"/>
                <a:ext cx="1" cy="13"/>
              </a:xfrm>
              <a:prstGeom prst="line">
                <a:avLst/>
              </a:prstGeom>
              <a:noFill/>
              <a:ln w="6350">
                <a:solidFill>
                  <a:srgbClr val="FFCC99"/>
                </a:solidFill>
                <a:round/>
                <a:headEnd/>
                <a:tailEnd/>
              </a:ln>
            </p:spPr>
            <p:txBody>
              <a:bodyPr/>
              <a:lstStyle/>
              <a:p>
                <a:endParaRPr lang="en-US"/>
              </a:p>
            </p:txBody>
          </p:sp>
          <p:sp>
            <p:nvSpPr>
              <p:cNvPr id="17861" name="Line 210"/>
              <p:cNvSpPr>
                <a:spLocks noChangeShapeType="1"/>
              </p:cNvSpPr>
              <p:nvPr/>
            </p:nvSpPr>
            <p:spPr bwMode="auto">
              <a:xfrm flipH="1">
                <a:off x="4243" y="1385"/>
                <a:ext cx="12" cy="1"/>
              </a:xfrm>
              <a:prstGeom prst="line">
                <a:avLst/>
              </a:prstGeom>
              <a:noFill/>
              <a:ln w="6350">
                <a:solidFill>
                  <a:srgbClr val="FFCC99"/>
                </a:solidFill>
                <a:round/>
                <a:headEnd/>
                <a:tailEnd/>
              </a:ln>
            </p:spPr>
            <p:txBody>
              <a:bodyPr/>
              <a:lstStyle/>
              <a:p>
                <a:endParaRPr lang="en-US"/>
              </a:p>
            </p:txBody>
          </p:sp>
          <p:sp>
            <p:nvSpPr>
              <p:cNvPr id="17862" name="Line 211"/>
              <p:cNvSpPr>
                <a:spLocks noChangeShapeType="1"/>
              </p:cNvSpPr>
              <p:nvPr/>
            </p:nvSpPr>
            <p:spPr bwMode="auto">
              <a:xfrm>
                <a:off x="4255" y="1385"/>
                <a:ext cx="12" cy="1"/>
              </a:xfrm>
              <a:prstGeom prst="line">
                <a:avLst/>
              </a:prstGeom>
              <a:noFill/>
              <a:ln w="6350">
                <a:solidFill>
                  <a:srgbClr val="FFCC99"/>
                </a:solidFill>
                <a:round/>
                <a:headEnd/>
                <a:tailEnd/>
              </a:ln>
            </p:spPr>
            <p:txBody>
              <a:bodyPr/>
              <a:lstStyle/>
              <a:p>
                <a:endParaRPr lang="en-US"/>
              </a:p>
            </p:txBody>
          </p:sp>
          <p:sp>
            <p:nvSpPr>
              <p:cNvPr id="17863" name="Rectangle 212"/>
              <p:cNvSpPr>
                <a:spLocks noChangeArrowheads="1"/>
              </p:cNvSpPr>
              <p:nvPr/>
            </p:nvSpPr>
            <p:spPr bwMode="auto">
              <a:xfrm>
                <a:off x="1946" y="2990"/>
                <a:ext cx="13" cy="4"/>
              </a:xfrm>
              <a:prstGeom prst="rect">
                <a:avLst/>
              </a:prstGeom>
              <a:solidFill>
                <a:srgbClr val="3366FF"/>
              </a:solidFill>
              <a:ln w="6350">
                <a:solidFill>
                  <a:srgbClr val="3366FF"/>
                </a:solidFill>
                <a:miter lim="800000"/>
                <a:headEnd/>
                <a:tailEnd/>
              </a:ln>
            </p:spPr>
            <p:txBody>
              <a:bodyPr/>
              <a:lstStyle/>
              <a:p>
                <a:endParaRPr lang="en-US"/>
              </a:p>
            </p:txBody>
          </p:sp>
          <p:sp>
            <p:nvSpPr>
              <p:cNvPr id="17864" name="Rectangle 213"/>
              <p:cNvSpPr>
                <a:spLocks noChangeArrowheads="1"/>
              </p:cNvSpPr>
              <p:nvPr/>
            </p:nvSpPr>
            <p:spPr bwMode="auto">
              <a:xfrm>
                <a:off x="4255" y="1410"/>
                <a:ext cx="12" cy="4"/>
              </a:xfrm>
              <a:prstGeom prst="rect">
                <a:avLst/>
              </a:prstGeom>
              <a:solidFill>
                <a:srgbClr val="3366FF"/>
              </a:solidFill>
              <a:ln w="6350">
                <a:solidFill>
                  <a:srgbClr val="3366FF"/>
                </a:solidFill>
                <a:miter lim="800000"/>
                <a:headEnd/>
                <a:tailEnd/>
              </a:ln>
            </p:spPr>
            <p:txBody>
              <a:bodyPr/>
              <a:lstStyle/>
              <a:p>
                <a:endParaRPr lang="en-US"/>
              </a:p>
            </p:txBody>
          </p:sp>
          <p:sp>
            <p:nvSpPr>
              <p:cNvPr id="17865" name="Rectangle 214"/>
              <p:cNvSpPr>
                <a:spLocks noChangeArrowheads="1"/>
              </p:cNvSpPr>
              <p:nvPr/>
            </p:nvSpPr>
            <p:spPr bwMode="auto">
              <a:xfrm>
                <a:off x="1934" y="1911"/>
                <a:ext cx="25" cy="4"/>
              </a:xfrm>
              <a:prstGeom prst="rect">
                <a:avLst/>
              </a:prstGeom>
              <a:solidFill>
                <a:srgbClr val="33CCCC"/>
              </a:solidFill>
              <a:ln w="6350">
                <a:solidFill>
                  <a:srgbClr val="33CCCC"/>
                </a:solidFill>
                <a:miter lim="800000"/>
                <a:headEnd/>
                <a:tailEnd/>
              </a:ln>
            </p:spPr>
            <p:txBody>
              <a:bodyPr/>
              <a:lstStyle/>
              <a:p>
                <a:endParaRPr lang="en-US"/>
              </a:p>
            </p:txBody>
          </p:sp>
          <p:sp>
            <p:nvSpPr>
              <p:cNvPr id="17866" name="Rectangle 215"/>
              <p:cNvSpPr>
                <a:spLocks noChangeArrowheads="1"/>
              </p:cNvSpPr>
              <p:nvPr/>
            </p:nvSpPr>
            <p:spPr bwMode="auto">
              <a:xfrm>
                <a:off x="4243" y="1434"/>
                <a:ext cx="24" cy="4"/>
              </a:xfrm>
              <a:prstGeom prst="rect">
                <a:avLst/>
              </a:prstGeom>
              <a:solidFill>
                <a:srgbClr val="33CCCC"/>
              </a:solidFill>
              <a:ln w="6350">
                <a:solidFill>
                  <a:srgbClr val="33CCCC"/>
                </a:solidFill>
                <a:miter lim="800000"/>
                <a:headEnd/>
                <a:tailEnd/>
              </a:ln>
            </p:spPr>
            <p:txBody>
              <a:bodyPr/>
              <a:lstStyle/>
              <a:p>
                <a:endParaRPr lang="en-US"/>
              </a:p>
            </p:txBody>
          </p:sp>
          <p:sp>
            <p:nvSpPr>
              <p:cNvPr id="17867" name="Freeform 216"/>
              <p:cNvSpPr>
                <a:spLocks/>
              </p:cNvSpPr>
              <p:nvPr/>
            </p:nvSpPr>
            <p:spPr bwMode="auto">
              <a:xfrm>
                <a:off x="1934" y="2277"/>
                <a:ext cx="25" cy="25"/>
              </a:xfrm>
              <a:custGeom>
                <a:avLst/>
                <a:gdLst>
                  <a:gd name="T0" fmla="*/ 12 w 25"/>
                  <a:gd name="T1" fmla="*/ 0 h 25"/>
                  <a:gd name="T2" fmla="*/ 25 w 25"/>
                  <a:gd name="T3" fmla="*/ 12 h 25"/>
                  <a:gd name="T4" fmla="*/ 12 w 25"/>
                  <a:gd name="T5" fmla="*/ 25 h 25"/>
                  <a:gd name="T6" fmla="*/ 0 w 25"/>
                  <a:gd name="T7" fmla="*/ 12 h 25"/>
                  <a:gd name="T8" fmla="*/ 12 w 25"/>
                  <a:gd name="T9" fmla="*/ 0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12" y="0"/>
                    </a:moveTo>
                    <a:lnTo>
                      <a:pt x="25" y="12"/>
                    </a:lnTo>
                    <a:lnTo>
                      <a:pt x="12" y="25"/>
                    </a:lnTo>
                    <a:lnTo>
                      <a:pt x="0" y="12"/>
                    </a:lnTo>
                    <a:lnTo>
                      <a:pt x="12" y="0"/>
                    </a:lnTo>
                    <a:close/>
                  </a:path>
                </a:pathLst>
              </a:custGeom>
              <a:solidFill>
                <a:srgbClr val="99CC00"/>
              </a:solidFill>
              <a:ln w="6350">
                <a:solidFill>
                  <a:srgbClr val="99CC00"/>
                </a:solidFill>
                <a:prstDash val="solid"/>
                <a:round/>
                <a:headEnd/>
                <a:tailEnd/>
              </a:ln>
            </p:spPr>
            <p:txBody>
              <a:bodyPr/>
              <a:lstStyle/>
              <a:p>
                <a:endParaRPr lang="en-US"/>
              </a:p>
            </p:txBody>
          </p:sp>
          <p:sp>
            <p:nvSpPr>
              <p:cNvPr id="17868" name="Freeform 217"/>
              <p:cNvSpPr>
                <a:spLocks/>
              </p:cNvSpPr>
              <p:nvPr/>
            </p:nvSpPr>
            <p:spPr bwMode="auto">
              <a:xfrm>
                <a:off x="4243" y="1451"/>
                <a:ext cx="24" cy="24"/>
              </a:xfrm>
              <a:custGeom>
                <a:avLst/>
                <a:gdLst>
                  <a:gd name="T0" fmla="*/ 12 w 24"/>
                  <a:gd name="T1" fmla="*/ 0 h 24"/>
                  <a:gd name="T2" fmla="*/ 24 w 24"/>
                  <a:gd name="T3" fmla="*/ 12 h 24"/>
                  <a:gd name="T4" fmla="*/ 12 w 24"/>
                  <a:gd name="T5" fmla="*/ 24 h 24"/>
                  <a:gd name="T6" fmla="*/ 0 w 24"/>
                  <a:gd name="T7" fmla="*/ 12 h 24"/>
                  <a:gd name="T8" fmla="*/ 12 w 24"/>
                  <a:gd name="T9" fmla="*/ 0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12" y="0"/>
                    </a:moveTo>
                    <a:lnTo>
                      <a:pt x="24" y="12"/>
                    </a:lnTo>
                    <a:lnTo>
                      <a:pt x="12" y="24"/>
                    </a:lnTo>
                    <a:lnTo>
                      <a:pt x="0" y="12"/>
                    </a:lnTo>
                    <a:lnTo>
                      <a:pt x="12" y="0"/>
                    </a:lnTo>
                    <a:close/>
                  </a:path>
                </a:pathLst>
              </a:custGeom>
              <a:solidFill>
                <a:srgbClr val="99CC00"/>
              </a:solidFill>
              <a:ln w="6350">
                <a:solidFill>
                  <a:srgbClr val="99CC00"/>
                </a:solidFill>
                <a:prstDash val="solid"/>
                <a:round/>
                <a:headEnd/>
                <a:tailEnd/>
              </a:ln>
            </p:spPr>
            <p:txBody>
              <a:bodyPr/>
              <a:lstStyle/>
              <a:p>
                <a:endParaRPr lang="en-US"/>
              </a:p>
            </p:txBody>
          </p:sp>
          <p:sp>
            <p:nvSpPr>
              <p:cNvPr id="17869" name="Rectangle 218"/>
              <p:cNvSpPr>
                <a:spLocks noChangeArrowheads="1"/>
              </p:cNvSpPr>
              <p:nvPr/>
            </p:nvSpPr>
            <p:spPr bwMode="auto">
              <a:xfrm>
                <a:off x="1934" y="2078"/>
                <a:ext cx="21" cy="20"/>
              </a:xfrm>
              <a:prstGeom prst="rect">
                <a:avLst/>
              </a:prstGeom>
              <a:solidFill>
                <a:srgbClr val="FFCC00"/>
              </a:solidFill>
              <a:ln w="6350">
                <a:solidFill>
                  <a:srgbClr val="FFCC00"/>
                </a:solidFill>
                <a:miter lim="800000"/>
                <a:headEnd/>
                <a:tailEnd/>
              </a:ln>
            </p:spPr>
            <p:txBody>
              <a:bodyPr/>
              <a:lstStyle/>
              <a:p>
                <a:endParaRPr lang="en-US"/>
              </a:p>
            </p:txBody>
          </p:sp>
          <p:sp>
            <p:nvSpPr>
              <p:cNvPr id="17870" name="Rectangle 219"/>
              <p:cNvSpPr>
                <a:spLocks noChangeArrowheads="1"/>
              </p:cNvSpPr>
              <p:nvPr/>
            </p:nvSpPr>
            <p:spPr bwMode="auto">
              <a:xfrm>
                <a:off x="4243" y="1475"/>
                <a:ext cx="20" cy="20"/>
              </a:xfrm>
              <a:prstGeom prst="rect">
                <a:avLst/>
              </a:prstGeom>
              <a:solidFill>
                <a:srgbClr val="FFCC00"/>
              </a:solidFill>
              <a:ln w="6350">
                <a:solidFill>
                  <a:srgbClr val="FFCC00"/>
                </a:solidFill>
                <a:miter lim="800000"/>
                <a:headEnd/>
                <a:tailEnd/>
              </a:ln>
            </p:spPr>
            <p:txBody>
              <a:bodyPr/>
              <a:lstStyle/>
              <a:p>
                <a:endParaRPr lang="en-US"/>
              </a:p>
            </p:txBody>
          </p:sp>
          <p:sp>
            <p:nvSpPr>
              <p:cNvPr id="17871" name="Freeform 220"/>
              <p:cNvSpPr>
                <a:spLocks/>
              </p:cNvSpPr>
              <p:nvPr/>
            </p:nvSpPr>
            <p:spPr bwMode="auto">
              <a:xfrm>
                <a:off x="1934" y="1373"/>
                <a:ext cx="25" cy="25"/>
              </a:xfrm>
              <a:custGeom>
                <a:avLst/>
                <a:gdLst>
                  <a:gd name="T0" fmla="*/ 12 w 25"/>
                  <a:gd name="T1" fmla="*/ 0 h 25"/>
                  <a:gd name="T2" fmla="*/ 25 w 25"/>
                  <a:gd name="T3" fmla="*/ 25 h 25"/>
                  <a:gd name="T4" fmla="*/ 0 w 25"/>
                  <a:gd name="T5" fmla="*/ 25 h 25"/>
                  <a:gd name="T6" fmla="*/ 12 w 25"/>
                  <a:gd name="T7" fmla="*/ 0 h 25"/>
                  <a:gd name="T8" fmla="*/ 0 60000 65536"/>
                  <a:gd name="T9" fmla="*/ 0 60000 65536"/>
                  <a:gd name="T10" fmla="*/ 0 60000 65536"/>
                  <a:gd name="T11" fmla="*/ 0 60000 65536"/>
                  <a:gd name="T12" fmla="*/ 0 w 25"/>
                  <a:gd name="T13" fmla="*/ 0 h 25"/>
                  <a:gd name="T14" fmla="*/ 25 w 25"/>
                  <a:gd name="T15" fmla="*/ 25 h 25"/>
                </a:gdLst>
                <a:ahLst/>
                <a:cxnLst>
                  <a:cxn ang="T8">
                    <a:pos x="T0" y="T1"/>
                  </a:cxn>
                  <a:cxn ang="T9">
                    <a:pos x="T2" y="T3"/>
                  </a:cxn>
                  <a:cxn ang="T10">
                    <a:pos x="T4" y="T5"/>
                  </a:cxn>
                  <a:cxn ang="T11">
                    <a:pos x="T6" y="T7"/>
                  </a:cxn>
                </a:cxnLst>
                <a:rect l="T12" t="T13" r="T14" b="T15"/>
                <a:pathLst>
                  <a:path w="25" h="25">
                    <a:moveTo>
                      <a:pt x="12" y="0"/>
                    </a:moveTo>
                    <a:lnTo>
                      <a:pt x="25" y="25"/>
                    </a:lnTo>
                    <a:lnTo>
                      <a:pt x="0" y="25"/>
                    </a:lnTo>
                    <a:lnTo>
                      <a:pt x="12" y="0"/>
                    </a:lnTo>
                    <a:close/>
                  </a:path>
                </a:pathLst>
              </a:custGeom>
              <a:solidFill>
                <a:srgbClr val="FF9900"/>
              </a:solidFill>
              <a:ln w="6350">
                <a:solidFill>
                  <a:srgbClr val="FF9900"/>
                </a:solidFill>
                <a:prstDash val="solid"/>
                <a:round/>
                <a:headEnd/>
                <a:tailEnd/>
              </a:ln>
            </p:spPr>
            <p:txBody>
              <a:bodyPr/>
              <a:lstStyle/>
              <a:p>
                <a:endParaRPr lang="en-US"/>
              </a:p>
            </p:txBody>
          </p:sp>
          <p:sp>
            <p:nvSpPr>
              <p:cNvPr id="17872" name="Freeform 221"/>
              <p:cNvSpPr>
                <a:spLocks/>
              </p:cNvSpPr>
              <p:nvPr/>
            </p:nvSpPr>
            <p:spPr bwMode="auto">
              <a:xfrm>
                <a:off x="4243" y="1499"/>
                <a:ext cx="24" cy="25"/>
              </a:xfrm>
              <a:custGeom>
                <a:avLst/>
                <a:gdLst>
                  <a:gd name="T0" fmla="*/ 12 w 24"/>
                  <a:gd name="T1" fmla="*/ 0 h 25"/>
                  <a:gd name="T2" fmla="*/ 24 w 24"/>
                  <a:gd name="T3" fmla="*/ 25 h 25"/>
                  <a:gd name="T4" fmla="*/ 0 w 24"/>
                  <a:gd name="T5" fmla="*/ 25 h 25"/>
                  <a:gd name="T6" fmla="*/ 12 w 24"/>
                  <a:gd name="T7" fmla="*/ 0 h 25"/>
                  <a:gd name="T8" fmla="*/ 0 60000 65536"/>
                  <a:gd name="T9" fmla="*/ 0 60000 65536"/>
                  <a:gd name="T10" fmla="*/ 0 60000 65536"/>
                  <a:gd name="T11" fmla="*/ 0 60000 65536"/>
                  <a:gd name="T12" fmla="*/ 0 w 24"/>
                  <a:gd name="T13" fmla="*/ 0 h 25"/>
                  <a:gd name="T14" fmla="*/ 24 w 24"/>
                  <a:gd name="T15" fmla="*/ 25 h 25"/>
                </a:gdLst>
                <a:ahLst/>
                <a:cxnLst>
                  <a:cxn ang="T8">
                    <a:pos x="T0" y="T1"/>
                  </a:cxn>
                  <a:cxn ang="T9">
                    <a:pos x="T2" y="T3"/>
                  </a:cxn>
                  <a:cxn ang="T10">
                    <a:pos x="T4" y="T5"/>
                  </a:cxn>
                  <a:cxn ang="T11">
                    <a:pos x="T6" y="T7"/>
                  </a:cxn>
                </a:cxnLst>
                <a:rect l="T12" t="T13" r="T14" b="T15"/>
                <a:pathLst>
                  <a:path w="24" h="25">
                    <a:moveTo>
                      <a:pt x="12" y="0"/>
                    </a:moveTo>
                    <a:lnTo>
                      <a:pt x="24" y="25"/>
                    </a:lnTo>
                    <a:lnTo>
                      <a:pt x="0" y="25"/>
                    </a:lnTo>
                    <a:lnTo>
                      <a:pt x="12" y="0"/>
                    </a:lnTo>
                    <a:close/>
                  </a:path>
                </a:pathLst>
              </a:custGeom>
              <a:solidFill>
                <a:srgbClr val="FF9900"/>
              </a:solidFill>
              <a:ln w="6350">
                <a:solidFill>
                  <a:srgbClr val="FF9900"/>
                </a:solidFill>
                <a:prstDash val="solid"/>
                <a:round/>
                <a:headEnd/>
                <a:tailEnd/>
              </a:ln>
            </p:spPr>
            <p:txBody>
              <a:bodyPr/>
              <a:lstStyle/>
              <a:p>
                <a:endParaRPr lang="en-US"/>
              </a:p>
            </p:txBody>
          </p:sp>
          <p:sp>
            <p:nvSpPr>
              <p:cNvPr id="17873" name="Rectangle 222"/>
              <p:cNvSpPr>
                <a:spLocks noChangeArrowheads="1"/>
              </p:cNvSpPr>
              <p:nvPr/>
            </p:nvSpPr>
            <p:spPr bwMode="auto">
              <a:xfrm>
                <a:off x="1930" y="2623"/>
                <a:ext cx="37" cy="37"/>
              </a:xfrm>
              <a:prstGeom prst="rect">
                <a:avLst/>
              </a:prstGeom>
              <a:noFill/>
              <a:ln w="9525">
                <a:noFill/>
                <a:miter lim="800000"/>
                <a:headEnd/>
                <a:tailEnd/>
              </a:ln>
            </p:spPr>
            <p:txBody>
              <a:bodyPr/>
              <a:lstStyle/>
              <a:p>
                <a:endParaRPr lang="en-US"/>
              </a:p>
            </p:txBody>
          </p:sp>
          <p:sp>
            <p:nvSpPr>
              <p:cNvPr id="17874" name="Line 223"/>
              <p:cNvSpPr>
                <a:spLocks noChangeShapeType="1"/>
              </p:cNvSpPr>
              <p:nvPr/>
            </p:nvSpPr>
            <p:spPr bwMode="auto">
              <a:xfrm flipH="1" flipV="1">
                <a:off x="1934" y="2627"/>
                <a:ext cx="12" cy="13"/>
              </a:xfrm>
              <a:prstGeom prst="line">
                <a:avLst/>
              </a:prstGeom>
              <a:noFill/>
              <a:ln w="6350">
                <a:solidFill>
                  <a:srgbClr val="FF6600"/>
                </a:solidFill>
                <a:round/>
                <a:headEnd/>
                <a:tailEnd/>
              </a:ln>
            </p:spPr>
            <p:txBody>
              <a:bodyPr/>
              <a:lstStyle/>
              <a:p>
                <a:endParaRPr lang="en-US"/>
              </a:p>
            </p:txBody>
          </p:sp>
          <p:sp>
            <p:nvSpPr>
              <p:cNvPr id="17875" name="Line 224"/>
              <p:cNvSpPr>
                <a:spLocks noChangeShapeType="1"/>
              </p:cNvSpPr>
              <p:nvPr/>
            </p:nvSpPr>
            <p:spPr bwMode="auto">
              <a:xfrm>
                <a:off x="1946" y="2640"/>
                <a:ext cx="13" cy="12"/>
              </a:xfrm>
              <a:prstGeom prst="line">
                <a:avLst/>
              </a:prstGeom>
              <a:noFill/>
              <a:ln w="6350">
                <a:solidFill>
                  <a:srgbClr val="FF6600"/>
                </a:solidFill>
                <a:round/>
                <a:headEnd/>
                <a:tailEnd/>
              </a:ln>
            </p:spPr>
            <p:txBody>
              <a:bodyPr/>
              <a:lstStyle/>
              <a:p>
                <a:endParaRPr lang="en-US"/>
              </a:p>
            </p:txBody>
          </p:sp>
          <p:sp>
            <p:nvSpPr>
              <p:cNvPr id="17876" name="Line 225"/>
              <p:cNvSpPr>
                <a:spLocks noChangeShapeType="1"/>
              </p:cNvSpPr>
              <p:nvPr/>
            </p:nvSpPr>
            <p:spPr bwMode="auto">
              <a:xfrm flipH="1">
                <a:off x="1934" y="2640"/>
                <a:ext cx="12" cy="12"/>
              </a:xfrm>
              <a:prstGeom prst="line">
                <a:avLst/>
              </a:prstGeom>
              <a:noFill/>
              <a:ln w="6350">
                <a:solidFill>
                  <a:srgbClr val="FF6600"/>
                </a:solidFill>
                <a:round/>
                <a:headEnd/>
                <a:tailEnd/>
              </a:ln>
            </p:spPr>
            <p:txBody>
              <a:bodyPr/>
              <a:lstStyle/>
              <a:p>
                <a:endParaRPr lang="en-US"/>
              </a:p>
            </p:txBody>
          </p:sp>
          <p:sp>
            <p:nvSpPr>
              <p:cNvPr id="17877" name="Line 226"/>
              <p:cNvSpPr>
                <a:spLocks noChangeShapeType="1"/>
              </p:cNvSpPr>
              <p:nvPr/>
            </p:nvSpPr>
            <p:spPr bwMode="auto">
              <a:xfrm flipV="1">
                <a:off x="1946" y="2627"/>
                <a:ext cx="13" cy="13"/>
              </a:xfrm>
              <a:prstGeom prst="line">
                <a:avLst/>
              </a:prstGeom>
              <a:noFill/>
              <a:ln w="6350">
                <a:solidFill>
                  <a:srgbClr val="FF6600"/>
                </a:solidFill>
                <a:round/>
                <a:headEnd/>
                <a:tailEnd/>
              </a:ln>
            </p:spPr>
            <p:txBody>
              <a:bodyPr/>
              <a:lstStyle/>
              <a:p>
                <a:endParaRPr lang="en-US"/>
              </a:p>
            </p:txBody>
          </p:sp>
          <p:sp>
            <p:nvSpPr>
              <p:cNvPr id="17878" name="Rectangle 227"/>
              <p:cNvSpPr>
                <a:spLocks noChangeArrowheads="1"/>
              </p:cNvSpPr>
              <p:nvPr/>
            </p:nvSpPr>
            <p:spPr bwMode="auto">
              <a:xfrm>
                <a:off x="4238" y="1520"/>
                <a:ext cx="37" cy="36"/>
              </a:xfrm>
              <a:prstGeom prst="rect">
                <a:avLst/>
              </a:prstGeom>
              <a:noFill/>
              <a:ln w="9525">
                <a:noFill/>
                <a:miter lim="800000"/>
                <a:headEnd/>
                <a:tailEnd/>
              </a:ln>
            </p:spPr>
            <p:txBody>
              <a:bodyPr/>
              <a:lstStyle/>
              <a:p>
                <a:endParaRPr lang="en-US"/>
              </a:p>
            </p:txBody>
          </p:sp>
          <p:sp>
            <p:nvSpPr>
              <p:cNvPr id="17879" name="Line 228"/>
              <p:cNvSpPr>
                <a:spLocks noChangeShapeType="1"/>
              </p:cNvSpPr>
              <p:nvPr/>
            </p:nvSpPr>
            <p:spPr bwMode="auto">
              <a:xfrm flipH="1" flipV="1">
                <a:off x="4243" y="1524"/>
                <a:ext cx="12" cy="12"/>
              </a:xfrm>
              <a:prstGeom prst="line">
                <a:avLst/>
              </a:prstGeom>
              <a:noFill/>
              <a:ln w="6350">
                <a:solidFill>
                  <a:srgbClr val="FF6600"/>
                </a:solidFill>
                <a:round/>
                <a:headEnd/>
                <a:tailEnd/>
              </a:ln>
            </p:spPr>
            <p:txBody>
              <a:bodyPr/>
              <a:lstStyle/>
              <a:p>
                <a:endParaRPr lang="en-US"/>
              </a:p>
            </p:txBody>
          </p:sp>
          <p:sp>
            <p:nvSpPr>
              <p:cNvPr id="17880" name="Line 229"/>
              <p:cNvSpPr>
                <a:spLocks noChangeShapeType="1"/>
              </p:cNvSpPr>
              <p:nvPr/>
            </p:nvSpPr>
            <p:spPr bwMode="auto">
              <a:xfrm>
                <a:off x="4255" y="1536"/>
                <a:ext cx="12" cy="12"/>
              </a:xfrm>
              <a:prstGeom prst="line">
                <a:avLst/>
              </a:prstGeom>
              <a:noFill/>
              <a:ln w="6350">
                <a:solidFill>
                  <a:srgbClr val="FF6600"/>
                </a:solidFill>
                <a:round/>
                <a:headEnd/>
                <a:tailEnd/>
              </a:ln>
            </p:spPr>
            <p:txBody>
              <a:bodyPr/>
              <a:lstStyle/>
              <a:p>
                <a:endParaRPr lang="en-US"/>
              </a:p>
            </p:txBody>
          </p:sp>
          <p:sp>
            <p:nvSpPr>
              <p:cNvPr id="17881" name="Line 230"/>
              <p:cNvSpPr>
                <a:spLocks noChangeShapeType="1"/>
              </p:cNvSpPr>
              <p:nvPr/>
            </p:nvSpPr>
            <p:spPr bwMode="auto">
              <a:xfrm flipH="1">
                <a:off x="4243" y="1536"/>
                <a:ext cx="12" cy="12"/>
              </a:xfrm>
              <a:prstGeom prst="line">
                <a:avLst/>
              </a:prstGeom>
              <a:noFill/>
              <a:ln w="6350">
                <a:solidFill>
                  <a:srgbClr val="FF6600"/>
                </a:solidFill>
                <a:round/>
                <a:headEnd/>
                <a:tailEnd/>
              </a:ln>
            </p:spPr>
            <p:txBody>
              <a:bodyPr/>
              <a:lstStyle/>
              <a:p>
                <a:endParaRPr lang="en-US"/>
              </a:p>
            </p:txBody>
          </p:sp>
          <p:sp>
            <p:nvSpPr>
              <p:cNvPr id="17882" name="Line 231"/>
              <p:cNvSpPr>
                <a:spLocks noChangeShapeType="1"/>
              </p:cNvSpPr>
              <p:nvPr/>
            </p:nvSpPr>
            <p:spPr bwMode="auto">
              <a:xfrm flipV="1">
                <a:off x="4255" y="1524"/>
                <a:ext cx="12" cy="12"/>
              </a:xfrm>
              <a:prstGeom prst="line">
                <a:avLst/>
              </a:prstGeom>
              <a:noFill/>
              <a:ln w="6350">
                <a:solidFill>
                  <a:srgbClr val="FF6600"/>
                </a:solidFill>
                <a:round/>
                <a:headEnd/>
                <a:tailEnd/>
              </a:ln>
            </p:spPr>
            <p:txBody>
              <a:bodyPr/>
              <a:lstStyle/>
              <a:p>
                <a:endParaRPr lang="en-US"/>
              </a:p>
            </p:txBody>
          </p:sp>
          <p:sp>
            <p:nvSpPr>
              <p:cNvPr id="17883" name="Rectangle 232"/>
              <p:cNvSpPr>
                <a:spLocks noChangeArrowheads="1"/>
              </p:cNvSpPr>
              <p:nvPr/>
            </p:nvSpPr>
            <p:spPr bwMode="auto">
              <a:xfrm>
                <a:off x="1930" y="2175"/>
                <a:ext cx="37" cy="37"/>
              </a:xfrm>
              <a:prstGeom prst="rect">
                <a:avLst/>
              </a:prstGeom>
              <a:noFill/>
              <a:ln w="9525">
                <a:noFill/>
                <a:miter lim="800000"/>
                <a:headEnd/>
                <a:tailEnd/>
              </a:ln>
            </p:spPr>
            <p:txBody>
              <a:bodyPr/>
              <a:lstStyle/>
              <a:p>
                <a:endParaRPr lang="en-US"/>
              </a:p>
            </p:txBody>
          </p:sp>
          <p:sp>
            <p:nvSpPr>
              <p:cNvPr id="17884" name="Line 233"/>
              <p:cNvSpPr>
                <a:spLocks noChangeShapeType="1"/>
              </p:cNvSpPr>
              <p:nvPr/>
            </p:nvSpPr>
            <p:spPr bwMode="auto">
              <a:xfrm flipH="1" flipV="1">
                <a:off x="1934" y="2179"/>
                <a:ext cx="12" cy="13"/>
              </a:xfrm>
              <a:prstGeom prst="line">
                <a:avLst/>
              </a:prstGeom>
              <a:noFill/>
              <a:ln w="6350">
                <a:solidFill>
                  <a:srgbClr val="666699"/>
                </a:solidFill>
                <a:round/>
                <a:headEnd/>
                <a:tailEnd/>
              </a:ln>
            </p:spPr>
            <p:txBody>
              <a:bodyPr/>
              <a:lstStyle/>
              <a:p>
                <a:endParaRPr lang="en-US"/>
              </a:p>
            </p:txBody>
          </p:sp>
          <p:sp>
            <p:nvSpPr>
              <p:cNvPr id="17885" name="Line 234"/>
              <p:cNvSpPr>
                <a:spLocks noChangeShapeType="1"/>
              </p:cNvSpPr>
              <p:nvPr/>
            </p:nvSpPr>
            <p:spPr bwMode="auto">
              <a:xfrm>
                <a:off x="1946" y="2192"/>
                <a:ext cx="13" cy="12"/>
              </a:xfrm>
              <a:prstGeom prst="line">
                <a:avLst/>
              </a:prstGeom>
              <a:noFill/>
              <a:ln w="6350">
                <a:solidFill>
                  <a:srgbClr val="666699"/>
                </a:solidFill>
                <a:round/>
                <a:headEnd/>
                <a:tailEnd/>
              </a:ln>
            </p:spPr>
            <p:txBody>
              <a:bodyPr/>
              <a:lstStyle/>
              <a:p>
                <a:endParaRPr lang="en-US"/>
              </a:p>
            </p:txBody>
          </p:sp>
          <p:sp>
            <p:nvSpPr>
              <p:cNvPr id="17886" name="Line 235"/>
              <p:cNvSpPr>
                <a:spLocks noChangeShapeType="1"/>
              </p:cNvSpPr>
              <p:nvPr/>
            </p:nvSpPr>
            <p:spPr bwMode="auto">
              <a:xfrm flipH="1">
                <a:off x="1934" y="2192"/>
                <a:ext cx="12" cy="12"/>
              </a:xfrm>
              <a:prstGeom prst="line">
                <a:avLst/>
              </a:prstGeom>
              <a:noFill/>
              <a:ln w="6350">
                <a:solidFill>
                  <a:srgbClr val="666699"/>
                </a:solidFill>
                <a:round/>
                <a:headEnd/>
                <a:tailEnd/>
              </a:ln>
            </p:spPr>
            <p:txBody>
              <a:bodyPr/>
              <a:lstStyle/>
              <a:p>
                <a:endParaRPr lang="en-US"/>
              </a:p>
            </p:txBody>
          </p:sp>
          <p:sp>
            <p:nvSpPr>
              <p:cNvPr id="17887" name="Line 236"/>
              <p:cNvSpPr>
                <a:spLocks noChangeShapeType="1"/>
              </p:cNvSpPr>
              <p:nvPr/>
            </p:nvSpPr>
            <p:spPr bwMode="auto">
              <a:xfrm flipV="1">
                <a:off x="1946" y="2179"/>
                <a:ext cx="13" cy="13"/>
              </a:xfrm>
              <a:prstGeom prst="line">
                <a:avLst/>
              </a:prstGeom>
              <a:noFill/>
              <a:ln w="6350">
                <a:solidFill>
                  <a:srgbClr val="666699"/>
                </a:solidFill>
                <a:round/>
                <a:headEnd/>
                <a:tailEnd/>
              </a:ln>
            </p:spPr>
            <p:txBody>
              <a:bodyPr/>
              <a:lstStyle/>
              <a:p>
                <a:endParaRPr lang="en-US"/>
              </a:p>
            </p:txBody>
          </p:sp>
          <p:sp>
            <p:nvSpPr>
              <p:cNvPr id="17888" name="Line 237"/>
              <p:cNvSpPr>
                <a:spLocks noChangeShapeType="1"/>
              </p:cNvSpPr>
              <p:nvPr/>
            </p:nvSpPr>
            <p:spPr bwMode="auto">
              <a:xfrm flipV="1">
                <a:off x="1946" y="2179"/>
                <a:ext cx="1" cy="13"/>
              </a:xfrm>
              <a:prstGeom prst="line">
                <a:avLst/>
              </a:prstGeom>
              <a:noFill/>
              <a:ln w="6350">
                <a:solidFill>
                  <a:srgbClr val="666699"/>
                </a:solidFill>
                <a:round/>
                <a:headEnd/>
                <a:tailEnd/>
              </a:ln>
            </p:spPr>
            <p:txBody>
              <a:bodyPr/>
              <a:lstStyle/>
              <a:p>
                <a:endParaRPr lang="en-US"/>
              </a:p>
            </p:txBody>
          </p:sp>
          <p:sp>
            <p:nvSpPr>
              <p:cNvPr id="17889" name="Line 238"/>
              <p:cNvSpPr>
                <a:spLocks noChangeShapeType="1"/>
              </p:cNvSpPr>
              <p:nvPr/>
            </p:nvSpPr>
            <p:spPr bwMode="auto">
              <a:xfrm>
                <a:off x="1946" y="2192"/>
                <a:ext cx="1" cy="12"/>
              </a:xfrm>
              <a:prstGeom prst="line">
                <a:avLst/>
              </a:prstGeom>
              <a:noFill/>
              <a:ln w="6350">
                <a:solidFill>
                  <a:srgbClr val="666699"/>
                </a:solidFill>
                <a:round/>
                <a:headEnd/>
                <a:tailEnd/>
              </a:ln>
            </p:spPr>
            <p:txBody>
              <a:bodyPr/>
              <a:lstStyle/>
              <a:p>
                <a:endParaRPr lang="en-US"/>
              </a:p>
            </p:txBody>
          </p:sp>
          <p:sp>
            <p:nvSpPr>
              <p:cNvPr id="17890" name="Rectangle 239"/>
              <p:cNvSpPr>
                <a:spLocks noChangeArrowheads="1"/>
              </p:cNvSpPr>
              <p:nvPr/>
            </p:nvSpPr>
            <p:spPr bwMode="auto">
              <a:xfrm>
                <a:off x="4238" y="1548"/>
                <a:ext cx="37" cy="37"/>
              </a:xfrm>
              <a:prstGeom prst="rect">
                <a:avLst/>
              </a:prstGeom>
              <a:noFill/>
              <a:ln w="9525">
                <a:noFill/>
                <a:miter lim="800000"/>
                <a:headEnd/>
                <a:tailEnd/>
              </a:ln>
            </p:spPr>
            <p:txBody>
              <a:bodyPr/>
              <a:lstStyle/>
              <a:p>
                <a:endParaRPr lang="en-US"/>
              </a:p>
            </p:txBody>
          </p:sp>
          <p:sp>
            <p:nvSpPr>
              <p:cNvPr id="17891" name="Line 240"/>
              <p:cNvSpPr>
                <a:spLocks noChangeShapeType="1"/>
              </p:cNvSpPr>
              <p:nvPr/>
            </p:nvSpPr>
            <p:spPr bwMode="auto">
              <a:xfrm flipH="1" flipV="1">
                <a:off x="4243" y="1552"/>
                <a:ext cx="12" cy="13"/>
              </a:xfrm>
              <a:prstGeom prst="line">
                <a:avLst/>
              </a:prstGeom>
              <a:noFill/>
              <a:ln w="6350">
                <a:solidFill>
                  <a:srgbClr val="666699"/>
                </a:solidFill>
                <a:round/>
                <a:headEnd/>
                <a:tailEnd/>
              </a:ln>
            </p:spPr>
            <p:txBody>
              <a:bodyPr/>
              <a:lstStyle/>
              <a:p>
                <a:endParaRPr lang="en-US"/>
              </a:p>
            </p:txBody>
          </p:sp>
          <p:sp>
            <p:nvSpPr>
              <p:cNvPr id="17892" name="Line 241"/>
              <p:cNvSpPr>
                <a:spLocks noChangeShapeType="1"/>
              </p:cNvSpPr>
              <p:nvPr/>
            </p:nvSpPr>
            <p:spPr bwMode="auto">
              <a:xfrm>
                <a:off x="4255" y="1565"/>
                <a:ext cx="12" cy="12"/>
              </a:xfrm>
              <a:prstGeom prst="line">
                <a:avLst/>
              </a:prstGeom>
              <a:noFill/>
              <a:ln w="6350">
                <a:solidFill>
                  <a:srgbClr val="666699"/>
                </a:solidFill>
                <a:round/>
                <a:headEnd/>
                <a:tailEnd/>
              </a:ln>
            </p:spPr>
            <p:txBody>
              <a:bodyPr/>
              <a:lstStyle/>
              <a:p>
                <a:endParaRPr lang="en-US"/>
              </a:p>
            </p:txBody>
          </p:sp>
          <p:sp>
            <p:nvSpPr>
              <p:cNvPr id="17893" name="Line 242"/>
              <p:cNvSpPr>
                <a:spLocks noChangeShapeType="1"/>
              </p:cNvSpPr>
              <p:nvPr/>
            </p:nvSpPr>
            <p:spPr bwMode="auto">
              <a:xfrm flipH="1">
                <a:off x="4243" y="1565"/>
                <a:ext cx="12" cy="12"/>
              </a:xfrm>
              <a:prstGeom prst="line">
                <a:avLst/>
              </a:prstGeom>
              <a:noFill/>
              <a:ln w="6350">
                <a:solidFill>
                  <a:srgbClr val="666699"/>
                </a:solidFill>
                <a:round/>
                <a:headEnd/>
                <a:tailEnd/>
              </a:ln>
            </p:spPr>
            <p:txBody>
              <a:bodyPr/>
              <a:lstStyle/>
              <a:p>
                <a:endParaRPr lang="en-US"/>
              </a:p>
            </p:txBody>
          </p:sp>
          <p:sp>
            <p:nvSpPr>
              <p:cNvPr id="17894" name="Line 243"/>
              <p:cNvSpPr>
                <a:spLocks noChangeShapeType="1"/>
              </p:cNvSpPr>
              <p:nvPr/>
            </p:nvSpPr>
            <p:spPr bwMode="auto">
              <a:xfrm flipV="1">
                <a:off x="4255" y="1552"/>
                <a:ext cx="12" cy="13"/>
              </a:xfrm>
              <a:prstGeom prst="line">
                <a:avLst/>
              </a:prstGeom>
              <a:noFill/>
              <a:ln w="6350">
                <a:solidFill>
                  <a:srgbClr val="666699"/>
                </a:solidFill>
                <a:round/>
                <a:headEnd/>
                <a:tailEnd/>
              </a:ln>
            </p:spPr>
            <p:txBody>
              <a:bodyPr/>
              <a:lstStyle/>
              <a:p>
                <a:endParaRPr lang="en-US"/>
              </a:p>
            </p:txBody>
          </p:sp>
          <p:sp>
            <p:nvSpPr>
              <p:cNvPr id="17895" name="Line 244"/>
              <p:cNvSpPr>
                <a:spLocks noChangeShapeType="1"/>
              </p:cNvSpPr>
              <p:nvPr/>
            </p:nvSpPr>
            <p:spPr bwMode="auto">
              <a:xfrm flipV="1">
                <a:off x="4255" y="1552"/>
                <a:ext cx="1" cy="13"/>
              </a:xfrm>
              <a:prstGeom prst="line">
                <a:avLst/>
              </a:prstGeom>
              <a:noFill/>
              <a:ln w="6350">
                <a:solidFill>
                  <a:srgbClr val="666699"/>
                </a:solidFill>
                <a:round/>
                <a:headEnd/>
                <a:tailEnd/>
              </a:ln>
            </p:spPr>
            <p:txBody>
              <a:bodyPr/>
              <a:lstStyle/>
              <a:p>
                <a:endParaRPr lang="en-US"/>
              </a:p>
            </p:txBody>
          </p:sp>
          <p:sp>
            <p:nvSpPr>
              <p:cNvPr id="17896" name="Line 245"/>
              <p:cNvSpPr>
                <a:spLocks noChangeShapeType="1"/>
              </p:cNvSpPr>
              <p:nvPr/>
            </p:nvSpPr>
            <p:spPr bwMode="auto">
              <a:xfrm>
                <a:off x="4255" y="1565"/>
                <a:ext cx="1" cy="12"/>
              </a:xfrm>
              <a:prstGeom prst="line">
                <a:avLst/>
              </a:prstGeom>
              <a:noFill/>
              <a:ln w="6350">
                <a:solidFill>
                  <a:srgbClr val="666699"/>
                </a:solidFill>
                <a:round/>
                <a:headEnd/>
                <a:tailEnd/>
              </a:ln>
            </p:spPr>
            <p:txBody>
              <a:bodyPr/>
              <a:lstStyle/>
              <a:p>
                <a:endParaRPr lang="en-US"/>
              </a:p>
            </p:txBody>
          </p:sp>
          <p:sp>
            <p:nvSpPr>
              <p:cNvPr id="17897" name="Oval 246"/>
              <p:cNvSpPr>
                <a:spLocks noChangeArrowheads="1"/>
              </p:cNvSpPr>
              <p:nvPr/>
            </p:nvSpPr>
            <p:spPr bwMode="auto">
              <a:xfrm>
                <a:off x="1934" y="3104"/>
                <a:ext cx="21" cy="20"/>
              </a:xfrm>
              <a:prstGeom prst="ellipse">
                <a:avLst/>
              </a:prstGeom>
              <a:solidFill>
                <a:srgbClr val="969696"/>
              </a:solidFill>
              <a:ln w="6350">
                <a:solidFill>
                  <a:srgbClr val="969696"/>
                </a:solidFill>
                <a:round/>
                <a:headEnd/>
                <a:tailEnd/>
              </a:ln>
            </p:spPr>
            <p:txBody>
              <a:bodyPr/>
              <a:lstStyle/>
              <a:p>
                <a:endParaRPr lang="en-US"/>
              </a:p>
            </p:txBody>
          </p:sp>
          <p:sp>
            <p:nvSpPr>
              <p:cNvPr id="17898" name="Oval 247"/>
              <p:cNvSpPr>
                <a:spLocks noChangeArrowheads="1"/>
              </p:cNvSpPr>
              <p:nvPr/>
            </p:nvSpPr>
            <p:spPr bwMode="auto">
              <a:xfrm>
                <a:off x="4243" y="1577"/>
                <a:ext cx="20" cy="20"/>
              </a:xfrm>
              <a:prstGeom prst="ellipse">
                <a:avLst/>
              </a:prstGeom>
              <a:solidFill>
                <a:srgbClr val="969696"/>
              </a:solidFill>
              <a:ln w="6350">
                <a:solidFill>
                  <a:srgbClr val="969696"/>
                </a:solidFill>
                <a:round/>
                <a:headEnd/>
                <a:tailEnd/>
              </a:ln>
            </p:spPr>
            <p:txBody>
              <a:bodyPr/>
              <a:lstStyle/>
              <a:p>
                <a:endParaRPr lang="en-US"/>
              </a:p>
            </p:txBody>
          </p:sp>
          <p:sp>
            <p:nvSpPr>
              <p:cNvPr id="17899" name="Rectangle 248"/>
              <p:cNvSpPr>
                <a:spLocks noChangeArrowheads="1"/>
              </p:cNvSpPr>
              <p:nvPr/>
            </p:nvSpPr>
            <p:spPr bwMode="auto">
              <a:xfrm>
                <a:off x="1930" y="2876"/>
                <a:ext cx="37" cy="36"/>
              </a:xfrm>
              <a:prstGeom prst="rect">
                <a:avLst/>
              </a:prstGeom>
              <a:noFill/>
              <a:ln w="9525">
                <a:noFill/>
                <a:miter lim="800000"/>
                <a:headEnd/>
                <a:tailEnd/>
              </a:ln>
            </p:spPr>
            <p:txBody>
              <a:bodyPr/>
              <a:lstStyle/>
              <a:p>
                <a:endParaRPr lang="en-US"/>
              </a:p>
            </p:txBody>
          </p:sp>
          <p:sp>
            <p:nvSpPr>
              <p:cNvPr id="17900" name="Line 249"/>
              <p:cNvSpPr>
                <a:spLocks noChangeShapeType="1"/>
              </p:cNvSpPr>
              <p:nvPr/>
            </p:nvSpPr>
            <p:spPr bwMode="auto">
              <a:xfrm flipV="1">
                <a:off x="1946" y="2880"/>
                <a:ext cx="1" cy="12"/>
              </a:xfrm>
              <a:prstGeom prst="line">
                <a:avLst/>
              </a:prstGeom>
              <a:noFill/>
              <a:ln w="6350">
                <a:solidFill>
                  <a:srgbClr val="003366"/>
                </a:solidFill>
                <a:round/>
                <a:headEnd/>
                <a:tailEnd/>
              </a:ln>
            </p:spPr>
            <p:txBody>
              <a:bodyPr/>
              <a:lstStyle/>
              <a:p>
                <a:endParaRPr lang="en-US"/>
              </a:p>
            </p:txBody>
          </p:sp>
          <p:sp>
            <p:nvSpPr>
              <p:cNvPr id="17901" name="Line 250"/>
              <p:cNvSpPr>
                <a:spLocks noChangeShapeType="1"/>
              </p:cNvSpPr>
              <p:nvPr/>
            </p:nvSpPr>
            <p:spPr bwMode="auto">
              <a:xfrm>
                <a:off x="1946" y="2892"/>
                <a:ext cx="1" cy="12"/>
              </a:xfrm>
              <a:prstGeom prst="line">
                <a:avLst/>
              </a:prstGeom>
              <a:noFill/>
              <a:ln w="6350">
                <a:solidFill>
                  <a:srgbClr val="003366"/>
                </a:solidFill>
                <a:round/>
                <a:headEnd/>
                <a:tailEnd/>
              </a:ln>
            </p:spPr>
            <p:txBody>
              <a:bodyPr/>
              <a:lstStyle/>
              <a:p>
                <a:endParaRPr lang="en-US"/>
              </a:p>
            </p:txBody>
          </p:sp>
          <p:sp>
            <p:nvSpPr>
              <p:cNvPr id="17902" name="Line 251"/>
              <p:cNvSpPr>
                <a:spLocks noChangeShapeType="1"/>
              </p:cNvSpPr>
              <p:nvPr/>
            </p:nvSpPr>
            <p:spPr bwMode="auto">
              <a:xfrm flipH="1">
                <a:off x="1934" y="2892"/>
                <a:ext cx="12" cy="1"/>
              </a:xfrm>
              <a:prstGeom prst="line">
                <a:avLst/>
              </a:prstGeom>
              <a:noFill/>
              <a:ln w="6350">
                <a:solidFill>
                  <a:srgbClr val="003366"/>
                </a:solidFill>
                <a:round/>
                <a:headEnd/>
                <a:tailEnd/>
              </a:ln>
            </p:spPr>
            <p:txBody>
              <a:bodyPr/>
              <a:lstStyle/>
              <a:p>
                <a:endParaRPr lang="en-US"/>
              </a:p>
            </p:txBody>
          </p:sp>
          <p:sp>
            <p:nvSpPr>
              <p:cNvPr id="17903" name="Line 252"/>
              <p:cNvSpPr>
                <a:spLocks noChangeShapeType="1"/>
              </p:cNvSpPr>
              <p:nvPr/>
            </p:nvSpPr>
            <p:spPr bwMode="auto">
              <a:xfrm>
                <a:off x="1946" y="2892"/>
                <a:ext cx="13" cy="1"/>
              </a:xfrm>
              <a:prstGeom prst="line">
                <a:avLst/>
              </a:prstGeom>
              <a:noFill/>
              <a:ln w="6350">
                <a:solidFill>
                  <a:srgbClr val="003366"/>
                </a:solidFill>
                <a:round/>
                <a:headEnd/>
                <a:tailEnd/>
              </a:ln>
            </p:spPr>
            <p:txBody>
              <a:bodyPr/>
              <a:lstStyle/>
              <a:p>
                <a:endParaRPr lang="en-US"/>
              </a:p>
            </p:txBody>
          </p:sp>
          <p:sp>
            <p:nvSpPr>
              <p:cNvPr id="17904" name="Rectangle 253"/>
              <p:cNvSpPr>
                <a:spLocks noChangeArrowheads="1"/>
              </p:cNvSpPr>
              <p:nvPr/>
            </p:nvSpPr>
            <p:spPr bwMode="auto">
              <a:xfrm>
                <a:off x="4238" y="1597"/>
                <a:ext cx="37" cy="37"/>
              </a:xfrm>
              <a:prstGeom prst="rect">
                <a:avLst/>
              </a:prstGeom>
              <a:noFill/>
              <a:ln w="9525">
                <a:noFill/>
                <a:miter lim="800000"/>
                <a:headEnd/>
                <a:tailEnd/>
              </a:ln>
            </p:spPr>
            <p:txBody>
              <a:bodyPr/>
              <a:lstStyle/>
              <a:p>
                <a:endParaRPr lang="en-US"/>
              </a:p>
            </p:txBody>
          </p:sp>
          <p:sp>
            <p:nvSpPr>
              <p:cNvPr id="17905" name="Line 254"/>
              <p:cNvSpPr>
                <a:spLocks noChangeShapeType="1"/>
              </p:cNvSpPr>
              <p:nvPr/>
            </p:nvSpPr>
            <p:spPr bwMode="auto">
              <a:xfrm flipV="1">
                <a:off x="4255" y="1601"/>
                <a:ext cx="1" cy="12"/>
              </a:xfrm>
              <a:prstGeom prst="line">
                <a:avLst/>
              </a:prstGeom>
              <a:noFill/>
              <a:ln w="6350">
                <a:solidFill>
                  <a:srgbClr val="003366"/>
                </a:solidFill>
                <a:round/>
                <a:headEnd/>
                <a:tailEnd/>
              </a:ln>
            </p:spPr>
            <p:txBody>
              <a:bodyPr/>
              <a:lstStyle/>
              <a:p>
                <a:endParaRPr lang="en-US"/>
              </a:p>
            </p:txBody>
          </p:sp>
          <p:sp>
            <p:nvSpPr>
              <p:cNvPr id="17906" name="Line 255"/>
              <p:cNvSpPr>
                <a:spLocks noChangeShapeType="1"/>
              </p:cNvSpPr>
              <p:nvPr/>
            </p:nvSpPr>
            <p:spPr bwMode="auto">
              <a:xfrm>
                <a:off x="4255" y="1613"/>
                <a:ext cx="1" cy="13"/>
              </a:xfrm>
              <a:prstGeom prst="line">
                <a:avLst/>
              </a:prstGeom>
              <a:noFill/>
              <a:ln w="6350">
                <a:solidFill>
                  <a:srgbClr val="003366"/>
                </a:solidFill>
                <a:round/>
                <a:headEnd/>
                <a:tailEnd/>
              </a:ln>
            </p:spPr>
            <p:txBody>
              <a:bodyPr/>
              <a:lstStyle/>
              <a:p>
                <a:endParaRPr lang="en-US"/>
              </a:p>
            </p:txBody>
          </p:sp>
          <p:sp>
            <p:nvSpPr>
              <p:cNvPr id="17907" name="Line 256"/>
              <p:cNvSpPr>
                <a:spLocks noChangeShapeType="1"/>
              </p:cNvSpPr>
              <p:nvPr/>
            </p:nvSpPr>
            <p:spPr bwMode="auto">
              <a:xfrm flipH="1">
                <a:off x="4243" y="1613"/>
                <a:ext cx="12" cy="1"/>
              </a:xfrm>
              <a:prstGeom prst="line">
                <a:avLst/>
              </a:prstGeom>
              <a:noFill/>
              <a:ln w="6350">
                <a:solidFill>
                  <a:srgbClr val="003366"/>
                </a:solidFill>
                <a:round/>
                <a:headEnd/>
                <a:tailEnd/>
              </a:ln>
            </p:spPr>
            <p:txBody>
              <a:bodyPr/>
              <a:lstStyle/>
              <a:p>
                <a:endParaRPr lang="en-US"/>
              </a:p>
            </p:txBody>
          </p:sp>
          <p:sp>
            <p:nvSpPr>
              <p:cNvPr id="17908" name="Line 257"/>
              <p:cNvSpPr>
                <a:spLocks noChangeShapeType="1"/>
              </p:cNvSpPr>
              <p:nvPr/>
            </p:nvSpPr>
            <p:spPr bwMode="auto">
              <a:xfrm>
                <a:off x="4255" y="1613"/>
                <a:ext cx="12" cy="1"/>
              </a:xfrm>
              <a:prstGeom prst="line">
                <a:avLst/>
              </a:prstGeom>
              <a:noFill/>
              <a:ln w="6350">
                <a:solidFill>
                  <a:srgbClr val="003366"/>
                </a:solidFill>
                <a:round/>
                <a:headEnd/>
                <a:tailEnd/>
              </a:ln>
            </p:spPr>
            <p:txBody>
              <a:bodyPr/>
              <a:lstStyle/>
              <a:p>
                <a:endParaRPr lang="en-US"/>
              </a:p>
            </p:txBody>
          </p:sp>
          <p:sp>
            <p:nvSpPr>
              <p:cNvPr id="17909" name="Rectangle 258"/>
              <p:cNvSpPr>
                <a:spLocks noChangeArrowheads="1"/>
              </p:cNvSpPr>
              <p:nvPr/>
            </p:nvSpPr>
            <p:spPr bwMode="auto">
              <a:xfrm>
                <a:off x="1946" y="1707"/>
                <a:ext cx="13" cy="4"/>
              </a:xfrm>
              <a:prstGeom prst="rect">
                <a:avLst/>
              </a:prstGeom>
              <a:solidFill>
                <a:srgbClr val="339966"/>
              </a:solidFill>
              <a:ln w="6350">
                <a:solidFill>
                  <a:srgbClr val="339966"/>
                </a:solidFill>
                <a:miter lim="800000"/>
                <a:headEnd/>
                <a:tailEnd/>
              </a:ln>
            </p:spPr>
            <p:txBody>
              <a:bodyPr/>
              <a:lstStyle/>
              <a:p>
                <a:endParaRPr lang="en-US"/>
              </a:p>
            </p:txBody>
          </p:sp>
          <p:sp>
            <p:nvSpPr>
              <p:cNvPr id="17910" name="Rectangle 259"/>
              <p:cNvSpPr>
                <a:spLocks noChangeArrowheads="1"/>
              </p:cNvSpPr>
              <p:nvPr/>
            </p:nvSpPr>
            <p:spPr bwMode="auto">
              <a:xfrm>
                <a:off x="4255" y="1634"/>
                <a:ext cx="12" cy="4"/>
              </a:xfrm>
              <a:prstGeom prst="rect">
                <a:avLst/>
              </a:prstGeom>
              <a:solidFill>
                <a:srgbClr val="339966"/>
              </a:solidFill>
              <a:ln w="6350">
                <a:solidFill>
                  <a:srgbClr val="339966"/>
                </a:solidFill>
                <a:miter lim="800000"/>
                <a:headEnd/>
                <a:tailEnd/>
              </a:ln>
            </p:spPr>
            <p:txBody>
              <a:bodyPr/>
              <a:lstStyle/>
              <a:p>
                <a:endParaRPr lang="en-US"/>
              </a:p>
            </p:txBody>
          </p:sp>
          <p:sp>
            <p:nvSpPr>
              <p:cNvPr id="17911" name="Rectangle 260"/>
              <p:cNvSpPr>
                <a:spLocks noChangeArrowheads="1"/>
              </p:cNvSpPr>
              <p:nvPr/>
            </p:nvSpPr>
            <p:spPr bwMode="auto">
              <a:xfrm>
                <a:off x="1934" y="1410"/>
                <a:ext cx="25" cy="4"/>
              </a:xfrm>
              <a:prstGeom prst="rect">
                <a:avLst/>
              </a:prstGeom>
              <a:solidFill>
                <a:srgbClr val="003300"/>
              </a:solidFill>
              <a:ln w="6350">
                <a:solidFill>
                  <a:srgbClr val="003300"/>
                </a:solidFill>
                <a:miter lim="800000"/>
                <a:headEnd/>
                <a:tailEnd/>
              </a:ln>
            </p:spPr>
            <p:txBody>
              <a:bodyPr/>
              <a:lstStyle/>
              <a:p>
                <a:endParaRPr lang="en-US"/>
              </a:p>
            </p:txBody>
          </p:sp>
          <p:sp>
            <p:nvSpPr>
              <p:cNvPr id="17912" name="Rectangle 261"/>
              <p:cNvSpPr>
                <a:spLocks noChangeArrowheads="1"/>
              </p:cNvSpPr>
              <p:nvPr/>
            </p:nvSpPr>
            <p:spPr bwMode="auto">
              <a:xfrm>
                <a:off x="4243" y="1658"/>
                <a:ext cx="24" cy="4"/>
              </a:xfrm>
              <a:prstGeom prst="rect">
                <a:avLst/>
              </a:prstGeom>
              <a:solidFill>
                <a:srgbClr val="003300"/>
              </a:solidFill>
              <a:ln w="6350">
                <a:solidFill>
                  <a:srgbClr val="003300"/>
                </a:solidFill>
                <a:miter lim="800000"/>
                <a:headEnd/>
                <a:tailEnd/>
              </a:ln>
            </p:spPr>
            <p:txBody>
              <a:bodyPr/>
              <a:lstStyle/>
              <a:p>
                <a:endParaRPr lang="en-US"/>
              </a:p>
            </p:txBody>
          </p:sp>
          <p:sp>
            <p:nvSpPr>
              <p:cNvPr id="17913" name="Freeform 262"/>
              <p:cNvSpPr>
                <a:spLocks/>
              </p:cNvSpPr>
              <p:nvPr/>
            </p:nvSpPr>
            <p:spPr bwMode="auto">
              <a:xfrm>
                <a:off x="1934" y="2253"/>
                <a:ext cx="25" cy="24"/>
              </a:xfrm>
              <a:custGeom>
                <a:avLst/>
                <a:gdLst>
                  <a:gd name="T0" fmla="*/ 12 w 25"/>
                  <a:gd name="T1" fmla="*/ 0 h 24"/>
                  <a:gd name="T2" fmla="*/ 25 w 25"/>
                  <a:gd name="T3" fmla="*/ 12 h 24"/>
                  <a:gd name="T4" fmla="*/ 12 w 25"/>
                  <a:gd name="T5" fmla="*/ 24 h 24"/>
                  <a:gd name="T6" fmla="*/ 0 w 25"/>
                  <a:gd name="T7" fmla="*/ 12 h 24"/>
                  <a:gd name="T8" fmla="*/ 12 w 25"/>
                  <a:gd name="T9" fmla="*/ 0 h 24"/>
                  <a:gd name="T10" fmla="*/ 0 60000 65536"/>
                  <a:gd name="T11" fmla="*/ 0 60000 65536"/>
                  <a:gd name="T12" fmla="*/ 0 60000 65536"/>
                  <a:gd name="T13" fmla="*/ 0 60000 65536"/>
                  <a:gd name="T14" fmla="*/ 0 60000 65536"/>
                  <a:gd name="T15" fmla="*/ 0 w 25"/>
                  <a:gd name="T16" fmla="*/ 0 h 24"/>
                  <a:gd name="T17" fmla="*/ 25 w 25"/>
                  <a:gd name="T18" fmla="*/ 24 h 24"/>
                </a:gdLst>
                <a:ahLst/>
                <a:cxnLst>
                  <a:cxn ang="T10">
                    <a:pos x="T0" y="T1"/>
                  </a:cxn>
                  <a:cxn ang="T11">
                    <a:pos x="T2" y="T3"/>
                  </a:cxn>
                  <a:cxn ang="T12">
                    <a:pos x="T4" y="T5"/>
                  </a:cxn>
                  <a:cxn ang="T13">
                    <a:pos x="T6" y="T7"/>
                  </a:cxn>
                  <a:cxn ang="T14">
                    <a:pos x="T8" y="T9"/>
                  </a:cxn>
                </a:cxnLst>
                <a:rect l="T15" t="T16" r="T17" b="T18"/>
                <a:pathLst>
                  <a:path w="25" h="24">
                    <a:moveTo>
                      <a:pt x="12" y="0"/>
                    </a:moveTo>
                    <a:lnTo>
                      <a:pt x="25" y="12"/>
                    </a:lnTo>
                    <a:lnTo>
                      <a:pt x="12" y="24"/>
                    </a:lnTo>
                    <a:lnTo>
                      <a:pt x="0" y="12"/>
                    </a:lnTo>
                    <a:lnTo>
                      <a:pt x="12" y="0"/>
                    </a:lnTo>
                    <a:close/>
                  </a:path>
                </a:pathLst>
              </a:custGeom>
              <a:solidFill>
                <a:srgbClr val="333300"/>
              </a:solidFill>
              <a:ln w="6350">
                <a:solidFill>
                  <a:srgbClr val="333300"/>
                </a:solidFill>
                <a:prstDash val="solid"/>
                <a:round/>
                <a:headEnd/>
                <a:tailEnd/>
              </a:ln>
            </p:spPr>
            <p:txBody>
              <a:bodyPr/>
              <a:lstStyle/>
              <a:p>
                <a:endParaRPr lang="en-US"/>
              </a:p>
            </p:txBody>
          </p:sp>
          <p:sp>
            <p:nvSpPr>
              <p:cNvPr id="17914" name="Freeform 263"/>
              <p:cNvSpPr>
                <a:spLocks/>
              </p:cNvSpPr>
              <p:nvPr/>
            </p:nvSpPr>
            <p:spPr bwMode="auto">
              <a:xfrm>
                <a:off x="4243" y="1675"/>
                <a:ext cx="24" cy="24"/>
              </a:xfrm>
              <a:custGeom>
                <a:avLst/>
                <a:gdLst>
                  <a:gd name="T0" fmla="*/ 12 w 24"/>
                  <a:gd name="T1" fmla="*/ 0 h 24"/>
                  <a:gd name="T2" fmla="*/ 24 w 24"/>
                  <a:gd name="T3" fmla="*/ 12 h 24"/>
                  <a:gd name="T4" fmla="*/ 12 w 24"/>
                  <a:gd name="T5" fmla="*/ 24 h 24"/>
                  <a:gd name="T6" fmla="*/ 0 w 24"/>
                  <a:gd name="T7" fmla="*/ 12 h 24"/>
                  <a:gd name="T8" fmla="*/ 12 w 24"/>
                  <a:gd name="T9" fmla="*/ 0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12" y="0"/>
                    </a:moveTo>
                    <a:lnTo>
                      <a:pt x="24" y="12"/>
                    </a:lnTo>
                    <a:lnTo>
                      <a:pt x="12" y="24"/>
                    </a:lnTo>
                    <a:lnTo>
                      <a:pt x="0" y="12"/>
                    </a:lnTo>
                    <a:lnTo>
                      <a:pt x="12" y="0"/>
                    </a:lnTo>
                    <a:close/>
                  </a:path>
                </a:pathLst>
              </a:custGeom>
              <a:solidFill>
                <a:srgbClr val="333300"/>
              </a:solidFill>
              <a:ln w="6350">
                <a:solidFill>
                  <a:srgbClr val="333300"/>
                </a:solidFill>
                <a:prstDash val="solid"/>
                <a:round/>
                <a:headEnd/>
                <a:tailEnd/>
              </a:ln>
            </p:spPr>
            <p:txBody>
              <a:bodyPr/>
              <a:lstStyle/>
              <a:p>
                <a:endParaRPr lang="en-US"/>
              </a:p>
            </p:txBody>
          </p:sp>
          <p:sp>
            <p:nvSpPr>
              <p:cNvPr id="17915" name="Rectangle 264"/>
              <p:cNvSpPr>
                <a:spLocks noChangeArrowheads="1"/>
              </p:cNvSpPr>
              <p:nvPr/>
            </p:nvSpPr>
            <p:spPr bwMode="auto">
              <a:xfrm>
                <a:off x="1934" y="3332"/>
                <a:ext cx="21" cy="20"/>
              </a:xfrm>
              <a:prstGeom prst="rect">
                <a:avLst/>
              </a:prstGeom>
              <a:solidFill>
                <a:srgbClr val="993300"/>
              </a:solidFill>
              <a:ln w="6350">
                <a:solidFill>
                  <a:srgbClr val="993300"/>
                </a:solidFill>
                <a:miter lim="800000"/>
                <a:headEnd/>
                <a:tailEnd/>
              </a:ln>
            </p:spPr>
            <p:txBody>
              <a:bodyPr/>
              <a:lstStyle/>
              <a:p>
                <a:endParaRPr lang="en-US"/>
              </a:p>
            </p:txBody>
          </p:sp>
          <p:sp>
            <p:nvSpPr>
              <p:cNvPr id="17916" name="Rectangle 265"/>
              <p:cNvSpPr>
                <a:spLocks noChangeArrowheads="1"/>
              </p:cNvSpPr>
              <p:nvPr/>
            </p:nvSpPr>
            <p:spPr bwMode="auto">
              <a:xfrm>
                <a:off x="4243" y="1699"/>
                <a:ext cx="20" cy="20"/>
              </a:xfrm>
              <a:prstGeom prst="rect">
                <a:avLst/>
              </a:prstGeom>
              <a:solidFill>
                <a:srgbClr val="993300"/>
              </a:solidFill>
              <a:ln w="6350">
                <a:solidFill>
                  <a:srgbClr val="993300"/>
                </a:solidFill>
                <a:miter lim="800000"/>
                <a:headEnd/>
                <a:tailEnd/>
              </a:ln>
            </p:spPr>
            <p:txBody>
              <a:bodyPr/>
              <a:lstStyle/>
              <a:p>
                <a:endParaRPr lang="en-US"/>
              </a:p>
            </p:txBody>
          </p:sp>
          <p:sp>
            <p:nvSpPr>
              <p:cNvPr id="17917" name="Freeform 266"/>
              <p:cNvSpPr>
                <a:spLocks/>
              </p:cNvSpPr>
              <p:nvPr/>
            </p:nvSpPr>
            <p:spPr bwMode="auto">
              <a:xfrm>
                <a:off x="1934" y="2151"/>
                <a:ext cx="25" cy="24"/>
              </a:xfrm>
              <a:custGeom>
                <a:avLst/>
                <a:gdLst>
                  <a:gd name="T0" fmla="*/ 12 w 25"/>
                  <a:gd name="T1" fmla="*/ 0 h 24"/>
                  <a:gd name="T2" fmla="*/ 25 w 25"/>
                  <a:gd name="T3" fmla="*/ 24 h 24"/>
                  <a:gd name="T4" fmla="*/ 0 w 25"/>
                  <a:gd name="T5" fmla="*/ 24 h 24"/>
                  <a:gd name="T6" fmla="*/ 12 w 25"/>
                  <a:gd name="T7" fmla="*/ 0 h 24"/>
                  <a:gd name="T8" fmla="*/ 0 60000 65536"/>
                  <a:gd name="T9" fmla="*/ 0 60000 65536"/>
                  <a:gd name="T10" fmla="*/ 0 60000 65536"/>
                  <a:gd name="T11" fmla="*/ 0 60000 65536"/>
                  <a:gd name="T12" fmla="*/ 0 w 25"/>
                  <a:gd name="T13" fmla="*/ 0 h 24"/>
                  <a:gd name="T14" fmla="*/ 25 w 25"/>
                  <a:gd name="T15" fmla="*/ 24 h 24"/>
                </a:gdLst>
                <a:ahLst/>
                <a:cxnLst>
                  <a:cxn ang="T8">
                    <a:pos x="T0" y="T1"/>
                  </a:cxn>
                  <a:cxn ang="T9">
                    <a:pos x="T2" y="T3"/>
                  </a:cxn>
                  <a:cxn ang="T10">
                    <a:pos x="T4" y="T5"/>
                  </a:cxn>
                  <a:cxn ang="T11">
                    <a:pos x="T6" y="T7"/>
                  </a:cxn>
                </a:cxnLst>
                <a:rect l="T12" t="T13" r="T14" b="T15"/>
                <a:pathLst>
                  <a:path w="25" h="24">
                    <a:moveTo>
                      <a:pt x="12" y="0"/>
                    </a:moveTo>
                    <a:lnTo>
                      <a:pt x="25" y="24"/>
                    </a:lnTo>
                    <a:lnTo>
                      <a:pt x="0" y="24"/>
                    </a:lnTo>
                    <a:lnTo>
                      <a:pt x="12" y="0"/>
                    </a:lnTo>
                    <a:close/>
                  </a:path>
                </a:pathLst>
              </a:custGeom>
              <a:solidFill>
                <a:srgbClr val="993366"/>
              </a:solidFill>
              <a:ln w="6350">
                <a:solidFill>
                  <a:srgbClr val="993366"/>
                </a:solidFill>
                <a:prstDash val="solid"/>
                <a:round/>
                <a:headEnd/>
                <a:tailEnd/>
              </a:ln>
            </p:spPr>
            <p:txBody>
              <a:bodyPr/>
              <a:lstStyle/>
              <a:p>
                <a:endParaRPr lang="en-US"/>
              </a:p>
            </p:txBody>
          </p:sp>
          <p:sp>
            <p:nvSpPr>
              <p:cNvPr id="17918" name="Freeform 267"/>
              <p:cNvSpPr>
                <a:spLocks/>
              </p:cNvSpPr>
              <p:nvPr/>
            </p:nvSpPr>
            <p:spPr bwMode="auto">
              <a:xfrm>
                <a:off x="4243" y="1728"/>
                <a:ext cx="24" cy="24"/>
              </a:xfrm>
              <a:custGeom>
                <a:avLst/>
                <a:gdLst>
                  <a:gd name="T0" fmla="*/ 12 w 24"/>
                  <a:gd name="T1" fmla="*/ 0 h 24"/>
                  <a:gd name="T2" fmla="*/ 24 w 24"/>
                  <a:gd name="T3" fmla="*/ 24 h 24"/>
                  <a:gd name="T4" fmla="*/ 0 w 24"/>
                  <a:gd name="T5" fmla="*/ 24 h 24"/>
                  <a:gd name="T6" fmla="*/ 12 w 24"/>
                  <a:gd name="T7" fmla="*/ 0 h 24"/>
                  <a:gd name="T8" fmla="*/ 0 60000 65536"/>
                  <a:gd name="T9" fmla="*/ 0 60000 65536"/>
                  <a:gd name="T10" fmla="*/ 0 60000 65536"/>
                  <a:gd name="T11" fmla="*/ 0 60000 65536"/>
                  <a:gd name="T12" fmla="*/ 0 w 24"/>
                  <a:gd name="T13" fmla="*/ 0 h 24"/>
                  <a:gd name="T14" fmla="*/ 24 w 24"/>
                  <a:gd name="T15" fmla="*/ 24 h 24"/>
                </a:gdLst>
                <a:ahLst/>
                <a:cxnLst>
                  <a:cxn ang="T8">
                    <a:pos x="T0" y="T1"/>
                  </a:cxn>
                  <a:cxn ang="T9">
                    <a:pos x="T2" y="T3"/>
                  </a:cxn>
                  <a:cxn ang="T10">
                    <a:pos x="T4" y="T5"/>
                  </a:cxn>
                  <a:cxn ang="T11">
                    <a:pos x="T6" y="T7"/>
                  </a:cxn>
                </a:cxnLst>
                <a:rect l="T12" t="T13" r="T14" b="T15"/>
                <a:pathLst>
                  <a:path w="24" h="24">
                    <a:moveTo>
                      <a:pt x="12" y="0"/>
                    </a:moveTo>
                    <a:lnTo>
                      <a:pt x="24" y="24"/>
                    </a:lnTo>
                    <a:lnTo>
                      <a:pt x="0" y="24"/>
                    </a:lnTo>
                    <a:lnTo>
                      <a:pt x="12" y="0"/>
                    </a:lnTo>
                    <a:close/>
                  </a:path>
                </a:pathLst>
              </a:custGeom>
              <a:solidFill>
                <a:srgbClr val="993366"/>
              </a:solidFill>
              <a:ln w="6350">
                <a:solidFill>
                  <a:srgbClr val="993366"/>
                </a:solidFill>
                <a:prstDash val="solid"/>
                <a:round/>
                <a:headEnd/>
                <a:tailEnd/>
              </a:ln>
            </p:spPr>
            <p:txBody>
              <a:bodyPr/>
              <a:lstStyle/>
              <a:p>
                <a:endParaRPr lang="en-US"/>
              </a:p>
            </p:txBody>
          </p:sp>
          <p:sp>
            <p:nvSpPr>
              <p:cNvPr id="17919" name="Rectangle 268"/>
              <p:cNvSpPr>
                <a:spLocks noChangeArrowheads="1"/>
              </p:cNvSpPr>
              <p:nvPr/>
            </p:nvSpPr>
            <p:spPr bwMode="auto">
              <a:xfrm>
                <a:off x="1930" y="2351"/>
                <a:ext cx="37" cy="36"/>
              </a:xfrm>
              <a:prstGeom prst="rect">
                <a:avLst/>
              </a:prstGeom>
              <a:noFill/>
              <a:ln w="9525">
                <a:noFill/>
                <a:miter lim="800000"/>
                <a:headEnd/>
                <a:tailEnd/>
              </a:ln>
            </p:spPr>
            <p:txBody>
              <a:bodyPr/>
              <a:lstStyle/>
              <a:p>
                <a:endParaRPr lang="en-US"/>
              </a:p>
            </p:txBody>
          </p:sp>
          <p:sp>
            <p:nvSpPr>
              <p:cNvPr id="17920" name="Line 269"/>
              <p:cNvSpPr>
                <a:spLocks noChangeShapeType="1"/>
              </p:cNvSpPr>
              <p:nvPr/>
            </p:nvSpPr>
            <p:spPr bwMode="auto">
              <a:xfrm flipH="1" flipV="1">
                <a:off x="1934" y="2355"/>
                <a:ext cx="12" cy="12"/>
              </a:xfrm>
              <a:prstGeom prst="line">
                <a:avLst/>
              </a:prstGeom>
              <a:noFill/>
              <a:ln w="6350">
                <a:solidFill>
                  <a:srgbClr val="333399"/>
                </a:solidFill>
                <a:round/>
                <a:headEnd/>
                <a:tailEnd/>
              </a:ln>
            </p:spPr>
            <p:txBody>
              <a:bodyPr/>
              <a:lstStyle/>
              <a:p>
                <a:endParaRPr lang="en-US"/>
              </a:p>
            </p:txBody>
          </p:sp>
          <p:sp>
            <p:nvSpPr>
              <p:cNvPr id="17921" name="Line 270"/>
              <p:cNvSpPr>
                <a:spLocks noChangeShapeType="1"/>
              </p:cNvSpPr>
              <p:nvPr/>
            </p:nvSpPr>
            <p:spPr bwMode="auto">
              <a:xfrm>
                <a:off x="1946" y="2367"/>
                <a:ext cx="13" cy="12"/>
              </a:xfrm>
              <a:prstGeom prst="line">
                <a:avLst/>
              </a:prstGeom>
              <a:noFill/>
              <a:ln w="6350">
                <a:solidFill>
                  <a:srgbClr val="333399"/>
                </a:solidFill>
                <a:round/>
                <a:headEnd/>
                <a:tailEnd/>
              </a:ln>
            </p:spPr>
            <p:txBody>
              <a:bodyPr/>
              <a:lstStyle/>
              <a:p>
                <a:endParaRPr lang="en-US"/>
              </a:p>
            </p:txBody>
          </p:sp>
          <p:sp>
            <p:nvSpPr>
              <p:cNvPr id="17922" name="Line 271"/>
              <p:cNvSpPr>
                <a:spLocks noChangeShapeType="1"/>
              </p:cNvSpPr>
              <p:nvPr/>
            </p:nvSpPr>
            <p:spPr bwMode="auto">
              <a:xfrm flipH="1">
                <a:off x="1934" y="2367"/>
                <a:ext cx="12" cy="12"/>
              </a:xfrm>
              <a:prstGeom prst="line">
                <a:avLst/>
              </a:prstGeom>
              <a:noFill/>
              <a:ln w="6350">
                <a:solidFill>
                  <a:srgbClr val="333399"/>
                </a:solidFill>
                <a:round/>
                <a:headEnd/>
                <a:tailEnd/>
              </a:ln>
            </p:spPr>
            <p:txBody>
              <a:bodyPr/>
              <a:lstStyle/>
              <a:p>
                <a:endParaRPr lang="en-US"/>
              </a:p>
            </p:txBody>
          </p:sp>
          <p:sp>
            <p:nvSpPr>
              <p:cNvPr id="17923" name="Line 272"/>
              <p:cNvSpPr>
                <a:spLocks noChangeShapeType="1"/>
              </p:cNvSpPr>
              <p:nvPr/>
            </p:nvSpPr>
            <p:spPr bwMode="auto">
              <a:xfrm flipV="1">
                <a:off x="1946" y="2355"/>
                <a:ext cx="13" cy="12"/>
              </a:xfrm>
              <a:prstGeom prst="line">
                <a:avLst/>
              </a:prstGeom>
              <a:noFill/>
              <a:ln w="6350">
                <a:solidFill>
                  <a:srgbClr val="333399"/>
                </a:solidFill>
                <a:round/>
                <a:headEnd/>
                <a:tailEnd/>
              </a:ln>
            </p:spPr>
            <p:txBody>
              <a:bodyPr/>
              <a:lstStyle/>
              <a:p>
                <a:endParaRPr lang="en-US"/>
              </a:p>
            </p:txBody>
          </p:sp>
          <p:sp>
            <p:nvSpPr>
              <p:cNvPr id="17924" name="Rectangle 273"/>
              <p:cNvSpPr>
                <a:spLocks noChangeArrowheads="1"/>
              </p:cNvSpPr>
              <p:nvPr/>
            </p:nvSpPr>
            <p:spPr bwMode="auto">
              <a:xfrm>
                <a:off x="4238" y="1748"/>
                <a:ext cx="37" cy="37"/>
              </a:xfrm>
              <a:prstGeom prst="rect">
                <a:avLst/>
              </a:prstGeom>
              <a:noFill/>
              <a:ln w="9525">
                <a:noFill/>
                <a:miter lim="800000"/>
                <a:headEnd/>
                <a:tailEnd/>
              </a:ln>
            </p:spPr>
            <p:txBody>
              <a:bodyPr/>
              <a:lstStyle/>
              <a:p>
                <a:endParaRPr lang="en-US"/>
              </a:p>
            </p:txBody>
          </p:sp>
          <p:sp>
            <p:nvSpPr>
              <p:cNvPr id="17925" name="Line 274"/>
              <p:cNvSpPr>
                <a:spLocks noChangeShapeType="1"/>
              </p:cNvSpPr>
              <p:nvPr/>
            </p:nvSpPr>
            <p:spPr bwMode="auto">
              <a:xfrm flipH="1" flipV="1">
                <a:off x="4243" y="1752"/>
                <a:ext cx="12" cy="12"/>
              </a:xfrm>
              <a:prstGeom prst="line">
                <a:avLst/>
              </a:prstGeom>
              <a:noFill/>
              <a:ln w="6350">
                <a:solidFill>
                  <a:srgbClr val="333399"/>
                </a:solidFill>
                <a:round/>
                <a:headEnd/>
                <a:tailEnd/>
              </a:ln>
            </p:spPr>
            <p:txBody>
              <a:bodyPr/>
              <a:lstStyle/>
              <a:p>
                <a:endParaRPr lang="en-US"/>
              </a:p>
            </p:txBody>
          </p:sp>
          <p:sp>
            <p:nvSpPr>
              <p:cNvPr id="17926" name="Line 275"/>
              <p:cNvSpPr>
                <a:spLocks noChangeShapeType="1"/>
              </p:cNvSpPr>
              <p:nvPr/>
            </p:nvSpPr>
            <p:spPr bwMode="auto">
              <a:xfrm>
                <a:off x="4255" y="1764"/>
                <a:ext cx="12" cy="12"/>
              </a:xfrm>
              <a:prstGeom prst="line">
                <a:avLst/>
              </a:prstGeom>
              <a:noFill/>
              <a:ln w="6350">
                <a:solidFill>
                  <a:srgbClr val="333399"/>
                </a:solidFill>
                <a:round/>
                <a:headEnd/>
                <a:tailEnd/>
              </a:ln>
            </p:spPr>
            <p:txBody>
              <a:bodyPr/>
              <a:lstStyle/>
              <a:p>
                <a:endParaRPr lang="en-US"/>
              </a:p>
            </p:txBody>
          </p:sp>
          <p:sp>
            <p:nvSpPr>
              <p:cNvPr id="17927" name="Line 276"/>
              <p:cNvSpPr>
                <a:spLocks noChangeShapeType="1"/>
              </p:cNvSpPr>
              <p:nvPr/>
            </p:nvSpPr>
            <p:spPr bwMode="auto">
              <a:xfrm flipH="1">
                <a:off x="4243" y="1764"/>
                <a:ext cx="12" cy="12"/>
              </a:xfrm>
              <a:prstGeom prst="line">
                <a:avLst/>
              </a:prstGeom>
              <a:noFill/>
              <a:ln w="6350">
                <a:solidFill>
                  <a:srgbClr val="333399"/>
                </a:solidFill>
                <a:round/>
                <a:headEnd/>
                <a:tailEnd/>
              </a:ln>
            </p:spPr>
            <p:txBody>
              <a:bodyPr/>
              <a:lstStyle/>
              <a:p>
                <a:endParaRPr lang="en-US"/>
              </a:p>
            </p:txBody>
          </p:sp>
          <p:sp>
            <p:nvSpPr>
              <p:cNvPr id="17928" name="Line 277"/>
              <p:cNvSpPr>
                <a:spLocks noChangeShapeType="1"/>
              </p:cNvSpPr>
              <p:nvPr/>
            </p:nvSpPr>
            <p:spPr bwMode="auto">
              <a:xfrm flipV="1">
                <a:off x="4255" y="1752"/>
                <a:ext cx="12" cy="12"/>
              </a:xfrm>
              <a:prstGeom prst="line">
                <a:avLst/>
              </a:prstGeom>
              <a:noFill/>
              <a:ln w="6350">
                <a:solidFill>
                  <a:srgbClr val="333399"/>
                </a:solidFill>
                <a:round/>
                <a:headEnd/>
                <a:tailEnd/>
              </a:ln>
            </p:spPr>
            <p:txBody>
              <a:bodyPr/>
              <a:lstStyle/>
              <a:p>
                <a:endParaRPr lang="en-US"/>
              </a:p>
            </p:txBody>
          </p:sp>
          <p:sp>
            <p:nvSpPr>
              <p:cNvPr id="17929" name="Rectangle 278"/>
              <p:cNvSpPr>
                <a:spLocks noChangeArrowheads="1"/>
              </p:cNvSpPr>
              <p:nvPr/>
            </p:nvSpPr>
            <p:spPr bwMode="auto">
              <a:xfrm>
                <a:off x="1930" y="1320"/>
                <a:ext cx="37" cy="37"/>
              </a:xfrm>
              <a:prstGeom prst="rect">
                <a:avLst/>
              </a:prstGeom>
              <a:noFill/>
              <a:ln w="9525">
                <a:noFill/>
                <a:miter lim="800000"/>
                <a:headEnd/>
                <a:tailEnd/>
              </a:ln>
            </p:spPr>
            <p:txBody>
              <a:bodyPr/>
              <a:lstStyle/>
              <a:p>
                <a:endParaRPr lang="en-US"/>
              </a:p>
            </p:txBody>
          </p:sp>
          <p:sp>
            <p:nvSpPr>
              <p:cNvPr id="17930" name="Line 279"/>
              <p:cNvSpPr>
                <a:spLocks noChangeShapeType="1"/>
              </p:cNvSpPr>
              <p:nvPr/>
            </p:nvSpPr>
            <p:spPr bwMode="auto">
              <a:xfrm flipH="1" flipV="1">
                <a:off x="1934" y="1324"/>
                <a:ext cx="12" cy="13"/>
              </a:xfrm>
              <a:prstGeom prst="line">
                <a:avLst/>
              </a:prstGeom>
              <a:noFill/>
              <a:ln w="6350">
                <a:solidFill>
                  <a:srgbClr val="000000"/>
                </a:solidFill>
                <a:round/>
                <a:headEnd/>
                <a:tailEnd/>
              </a:ln>
            </p:spPr>
            <p:txBody>
              <a:bodyPr/>
              <a:lstStyle/>
              <a:p>
                <a:endParaRPr lang="en-US"/>
              </a:p>
            </p:txBody>
          </p:sp>
          <p:sp>
            <p:nvSpPr>
              <p:cNvPr id="17931" name="Line 280"/>
              <p:cNvSpPr>
                <a:spLocks noChangeShapeType="1"/>
              </p:cNvSpPr>
              <p:nvPr/>
            </p:nvSpPr>
            <p:spPr bwMode="auto">
              <a:xfrm>
                <a:off x="1946" y="1337"/>
                <a:ext cx="13" cy="12"/>
              </a:xfrm>
              <a:prstGeom prst="line">
                <a:avLst/>
              </a:prstGeom>
              <a:noFill/>
              <a:ln w="6350">
                <a:solidFill>
                  <a:srgbClr val="000000"/>
                </a:solidFill>
                <a:round/>
                <a:headEnd/>
                <a:tailEnd/>
              </a:ln>
            </p:spPr>
            <p:txBody>
              <a:bodyPr/>
              <a:lstStyle/>
              <a:p>
                <a:endParaRPr lang="en-US"/>
              </a:p>
            </p:txBody>
          </p:sp>
          <p:sp>
            <p:nvSpPr>
              <p:cNvPr id="17932" name="Line 281"/>
              <p:cNvSpPr>
                <a:spLocks noChangeShapeType="1"/>
              </p:cNvSpPr>
              <p:nvPr/>
            </p:nvSpPr>
            <p:spPr bwMode="auto">
              <a:xfrm flipH="1">
                <a:off x="1934" y="1337"/>
                <a:ext cx="12" cy="12"/>
              </a:xfrm>
              <a:prstGeom prst="line">
                <a:avLst/>
              </a:prstGeom>
              <a:noFill/>
              <a:ln w="6350">
                <a:solidFill>
                  <a:srgbClr val="000000"/>
                </a:solidFill>
                <a:round/>
                <a:headEnd/>
                <a:tailEnd/>
              </a:ln>
            </p:spPr>
            <p:txBody>
              <a:bodyPr/>
              <a:lstStyle/>
              <a:p>
                <a:endParaRPr lang="en-US"/>
              </a:p>
            </p:txBody>
          </p:sp>
          <p:sp>
            <p:nvSpPr>
              <p:cNvPr id="17933" name="Line 282"/>
              <p:cNvSpPr>
                <a:spLocks noChangeShapeType="1"/>
              </p:cNvSpPr>
              <p:nvPr/>
            </p:nvSpPr>
            <p:spPr bwMode="auto">
              <a:xfrm flipV="1">
                <a:off x="1946" y="1324"/>
                <a:ext cx="13" cy="13"/>
              </a:xfrm>
              <a:prstGeom prst="line">
                <a:avLst/>
              </a:prstGeom>
              <a:noFill/>
              <a:ln w="6350">
                <a:solidFill>
                  <a:srgbClr val="000000"/>
                </a:solidFill>
                <a:round/>
                <a:headEnd/>
                <a:tailEnd/>
              </a:ln>
            </p:spPr>
            <p:txBody>
              <a:bodyPr/>
              <a:lstStyle/>
              <a:p>
                <a:endParaRPr lang="en-US"/>
              </a:p>
            </p:txBody>
          </p:sp>
          <p:sp>
            <p:nvSpPr>
              <p:cNvPr id="17934" name="Line 283"/>
              <p:cNvSpPr>
                <a:spLocks noChangeShapeType="1"/>
              </p:cNvSpPr>
              <p:nvPr/>
            </p:nvSpPr>
            <p:spPr bwMode="auto">
              <a:xfrm flipV="1">
                <a:off x="1946" y="1324"/>
                <a:ext cx="1" cy="13"/>
              </a:xfrm>
              <a:prstGeom prst="line">
                <a:avLst/>
              </a:prstGeom>
              <a:noFill/>
              <a:ln w="6350">
                <a:solidFill>
                  <a:srgbClr val="000000"/>
                </a:solidFill>
                <a:round/>
                <a:headEnd/>
                <a:tailEnd/>
              </a:ln>
            </p:spPr>
            <p:txBody>
              <a:bodyPr/>
              <a:lstStyle/>
              <a:p>
                <a:endParaRPr lang="en-US"/>
              </a:p>
            </p:txBody>
          </p:sp>
          <p:sp>
            <p:nvSpPr>
              <p:cNvPr id="17935" name="Line 284"/>
              <p:cNvSpPr>
                <a:spLocks noChangeShapeType="1"/>
              </p:cNvSpPr>
              <p:nvPr/>
            </p:nvSpPr>
            <p:spPr bwMode="auto">
              <a:xfrm>
                <a:off x="1946" y="1337"/>
                <a:ext cx="1" cy="12"/>
              </a:xfrm>
              <a:prstGeom prst="line">
                <a:avLst/>
              </a:prstGeom>
              <a:noFill/>
              <a:ln w="6350">
                <a:solidFill>
                  <a:srgbClr val="000000"/>
                </a:solidFill>
                <a:round/>
                <a:headEnd/>
                <a:tailEnd/>
              </a:ln>
            </p:spPr>
            <p:txBody>
              <a:bodyPr/>
              <a:lstStyle/>
              <a:p>
                <a:endParaRPr lang="en-US"/>
              </a:p>
            </p:txBody>
          </p:sp>
          <p:sp>
            <p:nvSpPr>
              <p:cNvPr id="17936" name="Rectangle 285"/>
              <p:cNvSpPr>
                <a:spLocks noChangeArrowheads="1"/>
              </p:cNvSpPr>
              <p:nvPr/>
            </p:nvSpPr>
            <p:spPr bwMode="auto">
              <a:xfrm>
                <a:off x="4238" y="1772"/>
                <a:ext cx="37" cy="37"/>
              </a:xfrm>
              <a:prstGeom prst="rect">
                <a:avLst/>
              </a:prstGeom>
              <a:noFill/>
              <a:ln w="9525">
                <a:noFill/>
                <a:miter lim="800000"/>
                <a:headEnd/>
                <a:tailEnd/>
              </a:ln>
            </p:spPr>
            <p:txBody>
              <a:bodyPr/>
              <a:lstStyle/>
              <a:p>
                <a:endParaRPr lang="en-US"/>
              </a:p>
            </p:txBody>
          </p:sp>
          <p:sp>
            <p:nvSpPr>
              <p:cNvPr id="17937" name="Line 286"/>
              <p:cNvSpPr>
                <a:spLocks noChangeShapeType="1"/>
              </p:cNvSpPr>
              <p:nvPr/>
            </p:nvSpPr>
            <p:spPr bwMode="auto">
              <a:xfrm flipH="1" flipV="1">
                <a:off x="4243" y="1776"/>
                <a:ext cx="12" cy="13"/>
              </a:xfrm>
              <a:prstGeom prst="line">
                <a:avLst/>
              </a:prstGeom>
              <a:noFill/>
              <a:ln w="6350">
                <a:solidFill>
                  <a:srgbClr val="000000"/>
                </a:solidFill>
                <a:round/>
                <a:headEnd/>
                <a:tailEnd/>
              </a:ln>
            </p:spPr>
            <p:txBody>
              <a:bodyPr/>
              <a:lstStyle/>
              <a:p>
                <a:endParaRPr lang="en-US"/>
              </a:p>
            </p:txBody>
          </p:sp>
          <p:sp>
            <p:nvSpPr>
              <p:cNvPr id="17938" name="Line 287"/>
              <p:cNvSpPr>
                <a:spLocks noChangeShapeType="1"/>
              </p:cNvSpPr>
              <p:nvPr/>
            </p:nvSpPr>
            <p:spPr bwMode="auto">
              <a:xfrm>
                <a:off x="4255" y="1789"/>
                <a:ext cx="12" cy="12"/>
              </a:xfrm>
              <a:prstGeom prst="line">
                <a:avLst/>
              </a:prstGeom>
              <a:noFill/>
              <a:ln w="6350">
                <a:solidFill>
                  <a:srgbClr val="000000"/>
                </a:solidFill>
                <a:round/>
                <a:headEnd/>
                <a:tailEnd/>
              </a:ln>
            </p:spPr>
            <p:txBody>
              <a:bodyPr/>
              <a:lstStyle/>
              <a:p>
                <a:endParaRPr lang="en-US"/>
              </a:p>
            </p:txBody>
          </p:sp>
          <p:sp>
            <p:nvSpPr>
              <p:cNvPr id="17939" name="Line 288"/>
              <p:cNvSpPr>
                <a:spLocks noChangeShapeType="1"/>
              </p:cNvSpPr>
              <p:nvPr/>
            </p:nvSpPr>
            <p:spPr bwMode="auto">
              <a:xfrm flipH="1">
                <a:off x="4243" y="1789"/>
                <a:ext cx="12" cy="12"/>
              </a:xfrm>
              <a:prstGeom prst="line">
                <a:avLst/>
              </a:prstGeom>
              <a:noFill/>
              <a:ln w="6350">
                <a:solidFill>
                  <a:srgbClr val="000000"/>
                </a:solidFill>
                <a:round/>
                <a:headEnd/>
                <a:tailEnd/>
              </a:ln>
            </p:spPr>
            <p:txBody>
              <a:bodyPr/>
              <a:lstStyle/>
              <a:p>
                <a:endParaRPr lang="en-US"/>
              </a:p>
            </p:txBody>
          </p:sp>
          <p:sp>
            <p:nvSpPr>
              <p:cNvPr id="17940" name="Line 289"/>
              <p:cNvSpPr>
                <a:spLocks noChangeShapeType="1"/>
              </p:cNvSpPr>
              <p:nvPr/>
            </p:nvSpPr>
            <p:spPr bwMode="auto">
              <a:xfrm flipV="1">
                <a:off x="4255" y="1776"/>
                <a:ext cx="12" cy="13"/>
              </a:xfrm>
              <a:prstGeom prst="line">
                <a:avLst/>
              </a:prstGeom>
              <a:noFill/>
              <a:ln w="6350">
                <a:solidFill>
                  <a:srgbClr val="000000"/>
                </a:solidFill>
                <a:round/>
                <a:headEnd/>
                <a:tailEnd/>
              </a:ln>
            </p:spPr>
            <p:txBody>
              <a:bodyPr/>
              <a:lstStyle/>
              <a:p>
                <a:endParaRPr lang="en-US"/>
              </a:p>
            </p:txBody>
          </p:sp>
          <p:sp>
            <p:nvSpPr>
              <p:cNvPr id="17941" name="Line 290"/>
              <p:cNvSpPr>
                <a:spLocks noChangeShapeType="1"/>
              </p:cNvSpPr>
              <p:nvPr/>
            </p:nvSpPr>
            <p:spPr bwMode="auto">
              <a:xfrm flipV="1">
                <a:off x="4255" y="1776"/>
                <a:ext cx="1" cy="13"/>
              </a:xfrm>
              <a:prstGeom prst="line">
                <a:avLst/>
              </a:prstGeom>
              <a:noFill/>
              <a:ln w="6350">
                <a:solidFill>
                  <a:srgbClr val="000000"/>
                </a:solidFill>
                <a:round/>
                <a:headEnd/>
                <a:tailEnd/>
              </a:ln>
            </p:spPr>
            <p:txBody>
              <a:bodyPr/>
              <a:lstStyle/>
              <a:p>
                <a:endParaRPr lang="en-US"/>
              </a:p>
            </p:txBody>
          </p:sp>
          <p:sp>
            <p:nvSpPr>
              <p:cNvPr id="17942" name="Line 291"/>
              <p:cNvSpPr>
                <a:spLocks noChangeShapeType="1"/>
              </p:cNvSpPr>
              <p:nvPr/>
            </p:nvSpPr>
            <p:spPr bwMode="auto">
              <a:xfrm>
                <a:off x="4255" y="1789"/>
                <a:ext cx="1" cy="12"/>
              </a:xfrm>
              <a:prstGeom prst="line">
                <a:avLst/>
              </a:prstGeom>
              <a:noFill/>
              <a:ln w="6350">
                <a:solidFill>
                  <a:srgbClr val="000000"/>
                </a:solidFill>
                <a:round/>
                <a:headEnd/>
                <a:tailEnd/>
              </a:ln>
            </p:spPr>
            <p:txBody>
              <a:bodyPr/>
              <a:lstStyle/>
              <a:p>
                <a:endParaRPr lang="en-US"/>
              </a:p>
            </p:txBody>
          </p:sp>
          <p:sp>
            <p:nvSpPr>
              <p:cNvPr id="17943" name="Oval 292"/>
              <p:cNvSpPr>
                <a:spLocks noChangeArrowheads="1"/>
              </p:cNvSpPr>
              <p:nvPr/>
            </p:nvSpPr>
            <p:spPr bwMode="auto">
              <a:xfrm>
                <a:off x="1934" y="1951"/>
                <a:ext cx="21" cy="21"/>
              </a:xfrm>
              <a:prstGeom prst="ellipse">
                <a:avLst/>
              </a:prstGeom>
              <a:solidFill>
                <a:srgbClr val="FFFFFF"/>
              </a:solidFill>
              <a:ln w="6350">
                <a:solidFill>
                  <a:srgbClr val="FFFFFF"/>
                </a:solidFill>
                <a:round/>
                <a:headEnd/>
                <a:tailEnd/>
              </a:ln>
            </p:spPr>
            <p:txBody>
              <a:bodyPr/>
              <a:lstStyle/>
              <a:p>
                <a:endParaRPr lang="en-US"/>
              </a:p>
            </p:txBody>
          </p:sp>
          <p:sp>
            <p:nvSpPr>
              <p:cNvPr id="17944" name="Oval 293"/>
              <p:cNvSpPr>
                <a:spLocks noChangeArrowheads="1"/>
              </p:cNvSpPr>
              <p:nvPr/>
            </p:nvSpPr>
            <p:spPr bwMode="auto">
              <a:xfrm>
                <a:off x="4243" y="1801"/>
                <a:ext cx="20" cy="20"/>
              </a:xfrm>
              <a:prstGeom prst="ellipse">
                <a:avLst/>
              </a:prstGeom>
              <a:solidFill>
                <a:srgbClr val="FFFFFF"/>
              </a:solidFill>
              <a:ln w="6350">
                <a:solidFill>
                  <a:srgbClr val="FFFFFF"/>
                </a:solidFill>
                <a:round/>
                <a:headEnd/>
                <a:tailEnd/>
              </a:ln>
            </p:spPr>
            <p:txBody>
              <a:bodyPr/>
              <a:lstStyle/>
              <a:p>
                <a:endParaRPr lang="en-US"/>
              </a:p>
            </p:txBody>
          </p:sp>
          <p:sp>
            <p:nvSpPr>
              <p:cNvPr id="17945" name="Rectangle 294"/>
              <p:cNvSpPr>
                <a:spLocks noChangeArrowheads="1"/>
              </p:cNvSpPr>
              <p:nvPr/>
            </p:nvSpPr>
            <p:spPr bwMode="auto">
              <a:xfrm>
                <a:off x="1930" y="1121"/>
                <a:ext cx="37" cy="36"/>
              </a:xfrm>
              <a:prstGeom prst="rect">
                <a:avLst/>
              </a:prstGeom>
              <a:noFill/>
              <a:ln w="9525">
                <a:noFill/>
                <a:miter lim="800000"/>
                <a:headEnd/>
                <a:tailEnd/>
              </a:ln>
            </p:spPr>
            <p:txBody>
              <a:bodyPr/>
              <a:lstStyle/>
              <a:p>
                <a:endParaRPr lang="en-US"/>
              </a:p>
            </p:txBody>
          </p:sp>
          <p:sp>
            <p:nvSpPr>
              <p:cNvPr id="17946" name="Line 295"/>
              <p:cNvSpPr>
                <a:spLocks noChangeShapeType="1"/>
              </p:cNvSpPr>
              <p:nvPr/>
            </p:nvSpPr>
            <p:spPr bwMode="auto">
              <a:xfrm flipV="1">
                <a:off x="1946" y="1125"/>
                <a:ext cx="1" cy="12"/>
              </a:xfrm>
              <a:prstGeom prst="line">
                <a:avLst/>
              </a:prstGeom>
              <a:noFill/>
              <a:ln w="6350">
                <a:solidFill>
                  <a:srgbClr val="FF0000"/>
                </a:solidFill>
                <a:round/>
                <a:headEnd/>
                <a:tailEnd/>
              </a:ln>
            </p:spPr>
            <p:txBody>
              <a:bodyPr/>
              <a:lstStyle/>
              <a:p>
                <a:endParaRPr lang="en-US"/>
              </a:p>
            </p:txBody>
          </p:sp>
          <p:sp>
            <p:nvSpPr>
              <p:cNvPr id="17947" name="Line 296"/>
              <p:cNvSpPr>
                <a:spLocks noChangeShapeType="1"/>
              </p:cNvSpPr>
              <p:nvPr/>
            </p:nvSpPr>
            <p:spPr bwMode="auto">
              <a:xfrm>
                <a:off x="1946" y="1137"/>
                <a:ext cx="1" cy="12"/>
              </a:xfrm>
              <a:prstGeom prst="line">
                <a:avLst/>
              </a:prstGeom>
              <a:noFill/>
              <a:ln w="6350">
                <a:solidFill>
                  <a:srgbClr val="FF0000"/>
                </a:solidFill>
                <a:round/>
                <a:headEnd/>
                <a:tailEnd/>
              </a:ln>
            </p:spPr>
            <p:txBody>
              <a:bodyPr/>
              <a:lstStyle/>
              <a:p>
                <a:endParaRPr lang="en-US"/>
              </a:p>
            </p:txBody>
          </p:sp>
          <p:sp>
            <p:nvSpPr>
              <p:cNvPr id="17948" name="Line 297"/>
              <p:cNvSpPr>
                <a:spLocks noChangeShapeType="1"/>
              </p:cNvSpPr>
              <p:nvPr/>
            </p:nvSpPr>
            <p:spPr bwMode="auto">
              <a:xfrm flipH="1">
                <a:off x="1934" y="1137"/>
                <a:ext cx="12" cy="1"/>
              </a:xfrm>
              <a:prstGeom prst="line">
                <a:avLst/>
              </a:prstGeom>
              <a:noFill/>
              <a:ln w="6350">
                <a:solidFill>
                  <a:srgbClr val="FF0000"/>
                </a:solidFill>
                <a:round/>
                <a:headEnd/>
                <a:tailEnd/>
              </a:ln>
            </p:spPr>
            <p:txBody>
              <a:bodyPr/>
              <a:lstStyle/>
              <a:p>
                <a:endParaRPr lang="en-US"/>
              </a:p>
            </p:txBody>
          </p:sp>
          <p:sp>
            <p:nvSpPr>
              <p:cNvPr id="17949" name="Line 298"/>
              <p:cNvSpPr>
                <a:spLocks noChangeShapeType="1"/>
              </p:cNvSpPr>
              <p:nvPr/>
            </p:nvSpPr>
            <p:spPr bwMode="auto">
              <a:xfrm>
                <a:off x="1946" y="1137"/>
                <a:ext cx="13" cy="1"/>
              </a:xfrm>
              <a:prstGeom prst="line">
                <a:avLst/>
              </a:prstGeom>
              <a:noFill/>
              <a:ln w="6350">
                <a:solidFill>
                  <a:srgbClr val="FF0000"/>
                </a:solidFill>
                <a:round/>
                <a:headEnd/>
                <a:tailEnd/>
              </a:ln>
            </p:spPr>
            <p:txBody>
              <a:bodyPr/>
              <a:lstStyle/>
              <a:p>
                <a:endParaRPr lang="en-US"/>
              </a:p>
            </p:txBody>
          </p:sp>
          <p:sp>
            <p:nvSpPr>
              <p:cNvPr id="17950" name="Rectangle 299"/>
              <p:cNvSpPr>
                <a:spLocks noChangeArrowheads="1"/>
              </p:cNvSpPr>
              <p:nvPr/>
            </p:nvSpPr>
            <p:spPr bwMode="auto">
              <a:xfrm>
                <a:off x="4238" y="1821"/>
                <a:ext cx="37" cy="37"/>
              </a:xfrm>
              <a:prstGeom prst="rect">
                <a:avLst/>
              </a:prstGeom>
              <a:noFill/>
              <a:ln w="9525">
                <a:noFill/>
                <a:miter lim="800000"/>
                <a:headEnd/>
                <a:tailEnd/>
              </a:ln>
            </p:spPr>
            <p:txBody>
              <a:bodyPr/>
              <a:lstStyle/>
              <a:p>
                <a:endParaRPr lang="en-US"/>
              </a:p>
            </p:txBody>
          </p:sp>
          <p:sp>
            <p:nvSpPr>
              <p:cNvPr id="17951" name="Line 300"/>
              <p:cNvSpPr>
                <a:spLocks noChangeShapeType="1"/>
              </p:cNvSpPr>
              <p:nvPr/>
            </p:nvSpPr>
            <p:spPr bwMode="auto">
              <a:xfrm flipV="1">
                <a:off x="4255" y="1825"/>
                <a:ext cx="1" cy="12"/>
              </a:xfrm>
              <a:prstGeom prst="line">
                <a:avLst/>
              </a:prstGeom>
              <a:noFill/>
              <a:ln w="6350">
                <a:solidFill>
                  <a:srgbClr val="FF0000"/>
                </a:solidFill>
                <a:round/>
                <a:headEnd/>
                <a:tailEnd/>
              </a:ln>
            </p:spPr>
            <p:txBody>
              <a:bodyPr/>
              <a:lstStyle/>
              <a:p>
                <a:endParaRPr lang="en-US"/>
              </a:p>
            </p:txBody>
          </p:sp>
          <p:sp>
            <p:nvSpPr>
              <p:cNvPr id="17952" name="Line 301"/>
              <p:cNvSpPr>
                <a:spLocks noChangeShapeType="1"/>
              </p:cNvSpPr>
              <p:nvPr/>
            </p:nvSpPr>
            <p:spPr bwMode="auto">
              <a:xfrm>
                <a:off x="4255" y="1837"/>
                <a:ext cx="1" cy="13"/>
              </a:xfrm>
              <a:prstGeom prst="line">
                <a:avLst/>
              </a:prstGeom>
              <a:noFill/>
              <a:ln w="6350">
                <a:solidFill>
                  <a:srgbClr val="FF0000"/>
                </a:solidFill>
                <a:round/>
                <a:headEnd/>
                <a:tailEnd/>
              </a:ln>
            </p:spPr>
            <p:txBody>
              <a:bodyPr/>
              <a:lstStyle/>
              <a:p>
                <a:endParaRPr lang="en-US"/>
              </a:p>
            </p:txBody>
          </p:sp>
          <p:sp>
            <p:nvSpPr>
              <p:cNvPr id="17953" name="Line 302"/>
              <p:cNvSpPr>
                <a:spLocks noChangeShapeType="1"/>
              </p:cNvSpPr>
              <p:nvPr/>
            </p:nvSpPr>
            <p:spPr bwMode="auto">
              <a:xfrm flipH="1">
                <a:off x="4243" y="1837"/>
                <a:ext cx="12" cy="1"/>
              </a:xfrm>
              <a:prstGeom prst="line">
                <a:avLst/>
              </a:prstGeom>
              <a:noFill/>
              <a:ln w="6350">
                <a:solidFill>
                  <a:srgbClr val="FF0000"/>
                </a:solidFill>
                <a:round/>
                <a:headEnd/>
                <a:tailEnd/>
              </a:ln>
            </p:spPr>
            <p:txBody>
              <a:bodyPr/>
              <a:lstStyle/>
              <a:p>
                <a:endParaRPr lang="en-US"/>
              </a:p>
            </p:txBody>
          </p:sp>
          <p:sp>
            <p:nvSpPr>
              <p:cNvPr id="17954" name="Line 303"/>
              <p:cNvSpPr>
                <a:spLocks noChangeShapeType="1"/>
              </p:cNvSpPr>
              <p:nvPr/>
            </p:nvSpPr>
            <p:spPr bwMode="auto">
              <a:xfrm>
                <a:off x="4255" y="1837"/>
                <a:ext cx="12" cy="1"/>
              </a:xfrm>
              <a:prstGeom prst="line">
                <a:avLst/>
              </a:prstGeom>
              <a:noFill/>
              <a:ln w="6350">
                <a:solidFill>
                  <a:srgbClr val="FF0000"/>
                </a:solidFill>
                <a:round/>
                <a:headEnd/>
                <a:tailEnd/>
              </a:ln>
            </p:spPr>
            <p:txBody>
              <a:bodyPr/>
              <a:lstStyle/>
              <a:p>
                <a:endParaRPr lang="en-US"/>
              </a:p>
            </p:txBody>
          </p:sp>
          <p:sp>
            <p:nvSpPr>
              <p:cNvPr id="17955" name="Rectangle 304"/>
              <p:cNvSpPr>
                <a:spLocks noChangeArrowheads="1"/>
              </p:cNvSpPr>
              <p:nvPr/>
            </p:nvSpPr>
            <p:spPr bwMode="auto">
              <a:xfrm>
                <a:off x="1946" y="2334"/>
                <a:ext cx="13" cy="4"/>
              </a:xfrm>
              <a:prstGeom prst="rect">
                <a:avLst/>
              </a:prstGeom>
              <a:solidFill>
                <a:srgbClr val="00FF00"/>
              </a:solidFill>
              <a:ln w="6350">
                <a:solidFill>
                  <a:srgbClr val="00FF00"/>
                </a:solidFill>
                <a:miter lim="800000"/>
                <a:headEnd/>
                <a:tailEnd/>
              </a:ln>
            </p:spPr>
            <p:txBody>
              <a:bodyPr/>
              <a:lstStyle/>
              <a:p>
                <a:endParaRPr lang="en-US"/>
              </a:p>
            </p:txBody>
          </p:sp>
          <p:sp>
            <p:nvSpPr>
              <p:cNvPr id="17956" name="Rectangle 305"/>
              <p:cNvSpPr>
                <a:spLocks noChangeArrowheads="1"/>
              </p:cNvSpPr>
              <p:nvPr/>
            </p:nvSpPr>
            <p:spPr bwMode="auto">
              <a:xfrm>
                <a:off x="4255" y="1858"/>
                <a:ext cx="12" cy="4"/>
              </a:xfrm>
              <a:prstGeom prst="rect">
                <a:avLst/>
              </a:prstGeom>
              <a:solidFill>
                <a:srgbClr val="00FF00"/>
              </a:solidFill>
              <a:ln w="6350">
                <a:solidFill>
                  <a:srgbClr val="00FF00"/>
                </a:solidFill>
                <a:miter lim="800000"/>
                <a:headEnd/>
                <a:tailEnd/>
              </a:ln>
            </p:spPr>
            <p:txBody>
              <a:bodyPr/>
              <a:lstStyle/>
              <a:p>
                <a:endParaRPr lang="en-US"/>
              </a:p>
            </p:txBody>
          </p:sp>
          <p:sp>
            <p:nvSpPr>
              <p:cNvPr id="17957" name="Rectangle 306"/>
              <p:cNvSpPr>
                <a:spLocks noChangeArrowheads="1"/>
              </p:cNvSpPr>
              <p:nvPr/>
            </p:nvSpPr>
            <p:spPr bwMode="auto">
              <a:xfrm>
                <a:off x="1934" y="2937"/>
                <a:ext cx="25" cy="4"/>
              </a:xfrm>
              <a:prstGeom prst="rect">
                <a:avLst/>
              </a:prstGeom>
              <a:solidFill>
                <a:srgbClr val="0000FF"/>
              </a:solidFill>
              <a:ln w="6350">
                <a:solidFill>
                  <a:srgbClr val="0000FF"/>
                </a:solidFill>
                <a:miter lim="800000"/>
                <a:headEnd/>
                <a:tailEnd/>
              </a:ln>
            </p:spPr>
            <p:txBody>
              <a:bodyPr/>
              <a:lstStyle/>
              <a:p>
                <a:endParaRPr lang="en-US"/>
              </a:p>
            </p:txBody>
          </p:sp>
          <p:sp>
            <p:nvSpPr>
              <p:cNvPr id="17958" name="Rectangle 307"/>
              <p:cNvSpPr>
                <a:spLocks noChangeArrowheads="1"/>
              </p:cNvSpPr>
              <p:nvPr/>
            </p:nvSpPr>
            <p:spPr bwMode="auto">
              <a:xfrm>
                <a:off x="4243" y="1886"/>
                <a:ext cx="24" cy="4"/>
              </a:xfrm>
              <a:prstGeom prst="rect">
                <a:avLst/>
              </a:prstGeom>
              <a:solidFill>
                <a:srgbClr val="0000FF"/>
              </a:solidFill>
              <a:ln w="6350">
                <a:solidFill>
                  <a:srgbClr val="0000FF"/>
                </a:solidFill>
                <a:miter lim="800000"/>
                <a:headEnd/>
                <a:tailEnd/>
              </a:ln>
            </p:spPr>
            <p:txBody>
              <a:bodyPr/>
              <a:lstStyle/>
              <a:p>
                <a:endParaRPr lang="en-US"/>
              </a:p>
            </p:txBody>
          </p:sp>
          <p:sp>
            <p:nvSpPr>
              <p:cNvPr id="17959" name="Freeform 308"/>
              <p:cNvSpPr>
                <a:spLocks/>
              </p:cNvSpPr>
              <p:nvPr/>
            </p:nvSpPr>
            <p:spPr bwMode="auto">
              <a:xfrm>
                <a:off x="1934" y="2029"/>
                <a:ext cx="25" cy="24"/>
              </a:xfrm>
              <a:custGeom>
                <a:avLst/>
                <a:gdLst>
                  <a:gd name="T0" fmla="*/ 12 w 25"/>
                  <a:gd name="T1" fmla="*/ 0 h 24"/>
                  <a:gd name="T2" fmla="*/ 25 w 25"/>
                  <a:gd name="T3" fmla="*/ 12 h 24"/>
                  <a:gd name="T4" fmla="*/ 12 w 25"/>
                  <a:gd name="T5" fmla="*/ 24 h 24"/>
                  <a:gd name="T6" fmla="*/ 0 w 25"/>
                  <a:gd name="T7" fmla="*/ 12 h 24"/>
                  <a:gd name="T8" fmla="*/ 12 w 25"/>
                  <a:gd name="T9" fmla="*/ 0 h 24"/>
                  <a:gd name="T10" fmla="*/ 0 60000 65536"/>
                  <a:gd name="T11" fmla="*/ 0 60000 65536"/>
                  <a:gd name="T12" fmla="*/ 0 60000 65536"/>
                  <a:gd name="T13" fmla="*/ 0 60000 65536"/>
                  <a:gd name="T14" fmla="*/ 0 60000 65536"/>
                  <a:gd name="T15" fmla="*/ 0 w 25"/>
                  <a:gd name="T16" fmla="*/ 0 h 24"/>
                  <a:gd name="T17" fmla="*/ 25 w 25"/>
                  <a:gd name="T18" fmla="*/ 24 h 24"/>
                </a:gdLst>
                <a:ahLst/>
                <a:cxnLst>
                  <a:cxn ang="T10">
                    <a:pos x="T0" y="T1"/>
                  </a:cxn>
                  <a:cxn ang="T11">
                    <a:pos x="T2" y="T3"/>
                  </a:cxn>
                  <a:cxn ang="T12">
                    <a:pos x="T4" y="T5"/>
                  </a:cxn>
                  <a:cxn ang="T13">
                    <a:pos x="T6" y="T7"/>
                  </a:cxn>
                  <a:cxn ang="T14">
                    <a:pos x="T8" y="T9"/>
                  </a:cxn>
                </a:cxnLst>
                <a:rect l="T15" t="T16" r="T17" b="T18"/>
                <a:pathLst>
                  <a:path w="25" h="24">
                    <a:moveTo>
                      <a:pt x="12" y="0"/>
                    </a:moveTo>
                    <a:lnTo>
                      <a:pt x="25" y="12"/>
                    </a:lnTo>
                    <a:lnTo>
                      <a:pt x="12" y="24"/>
                    </a:lnTo>
                    <a:lnTo>
                      <a:pt x="0" y="12"/>
                    </a:lnTo>
                    <a:lnTo>
                      <a:pt x="12" y="0"/>
                    </a:lnTo>
                    <a:close/>
                  </a:path>
                </a:pathLst>
              </a:custGeom>
              <a:solidFill>
                <a:srgbClr val="FFFF00"/>
              </a:solidFill>
              <a:ln w="6350">
                <a:solidFill>
                  <a:srgbClr val="FFFF00"/>
                </a:solidFill>
                <a:prstDash val="solid"/>
                <a:round/>
                <a:headEnd/>
                <a:tailEnd/>
              </a:ln>
            </p:spPr>
            <p:txBody>
              <a:bodyPr/>
              <a:lstStyle/>
              <a:p>
                <a:endParaRPr lang="en-US"/>
              </a:p>
            </p:txBody>
          </p:sp>
          <p:sp>
            <p:nvSpPr>
              <p:cNvPr id="17960" name="Freeform 309"/>
              <p:cNvSpPr>
                <a:spLocks/>
              </p:cNvSpPr>
              <p:nvPr/>
            </p:nvSpPr>
            <p:spPr bwMode="auto">
              <a:xfrm>
                <a:off x="4243" y="1903"/>
                <a:ext cx="24" cy="24"/>
              </a:xfrm>
              <a:custGeom>
                <a:avLst/>
                <a:gdLst>
                  <a:gd name="T0" fmla="*/ 12 w 24"/>
                  <a:gd name="T1" fmla="*/ 0 h 24"/>
                  <a:gd name="T2" fmla="*/ 24 w 24"/>
                  <a:gd name="T3" fmla="*/ 12 h 24"/>
                  <a:gd name="T4" fmla="*/ 12 w 24"/>
                  <a:gd name="T5" fmla="*/ 24 h 24"/>
                  <a:gd name="T6" fmla="*/ 0 w 24"/>
                  <a:gd name="T7" fmla="*/ 12 h 24"/>
                  <a:gd name="T8" fmla="*/ 12 w 24"/>
                  <a:gd name="T9" fmla="*/ 0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12" y="0"/>
                    </a:moveTo>
                    <a:lnTo>
                      <a:pt x="24" y="12"/>
                    </a:lnTo>
                    <a:lnTo>
                      <a:pt x="12" y="24"/>
                    </a:lnTo>
                    <a:lnTo>
                      <a:pt x="0" y="12"/>
                    </a:lnTo>
                    <a:lnTo>
                      <a:pt x="12" y="0"/>
                    </a:lnTo>
                    <a:close/>
                  </a:path>
                </a:pathLst>
              </a:custGeom>
              <a:solidFill>
                <a:srgbClr val="FFFF00"/>
              </a:solidFill>
              <a:ln w="6350">
                <a:solidFill>
                  <a:srgbClr val="FFFF00"/>
                </a:solidFill>
                <a:prstDash val="solid"/>
                <a:round/>
                <a:headEnd/>
                <a:tailEnd/>
              </a:ln>
            </p:spPr>
            <p:txBody>
              <a:bodyPr/>
              <a:lstStyle/>
              <a:p>
                <a:endParaRPr lang="en-US"/>
              </a:p>
            </p:txBody>
          </p:sp>
          <p:sp>
            <p:nvSpPr>
              <p:cNvPr id="17961" name="Rectangle 310"/>
              <p:cNvSpPr>
                <a:spLocks noChangeArrowheads="1"/>
              </p:cNvSpPr>
              <p:nvPr/>
            </p:nvSpPr>
            <p:spPr bwMode="auto">
              <a:xfrm>
                <a:off x="1934" y="1850"/>
                <a:ext cx="21" cy="20"/>
              </a:xfrm>
              <a:prstGeom prst="rect">
                <a:avLst/>
              </a:prstGeom>
              <a:solidFill>
                <a:srgbClr val="FF00FF"/>
              </a:solidFill>
              <a:ln w="6350">
                <a:solidFill>
                  <a:srgbClr val="FF00FF"/>
                </a:solidFill>
                <a:miter lim="800000"/>
                <a:headEnd/>
                <a:tailEnd/>
              </a:ln>
            </p:spPr>
            <p:txBody>
              <a:bodyPr/>
              <a:lstStyle/>
              <a:p>
                <a:endParaRPr lang="en-US"/>
              </a:p>
            </p:txBody>
          </p:sp>
          <p:sp>
            <p:nvSpPr>
              <p:cNvPr id="17962" name="Rectangle 311"/>
              <p:cNvSpPr>
                <a:spLocks noChangeArrowheads="1"/>
              </p:cNvSpPr>
              <p:nvPr/>
            </p:nvSpPr>
            <p:spPr bwMode="auto">
              <a:xfrm>
                <a:off x="4243" y="1927"/>
                <a:ext cx="20" cy="20"/>
              </a:xfrm>
              <a:prstGeom prst="rect">
                <a:avLst/>
              </a:prstGeom>
              <a:solidFill>
                <a:srgbClr val="FF00FF"/>
              </a:solidFill>
              <a:ln w="6350">
                <a:solidFill>
                  <a:srgbClr val="FF00FF"/>
                </a:solidFill>
                <a:miter lim="800000"/>
                <a:headEnd/>
                <a:tailEnd/>
              </a:ln>
            </p:spPr>
            <p:txBody>
              <a:bodyPr/>
              <a:lstStyle/>
              <a:p>
                <a:endParaRPr lang="en-US"/>
              </a:p>
            </p:txBody>
          </p:sp>
          <p:sp>
            <p:nvSpPr>
              <p:cNvPr id="17963" name="Freeform 312"/>
              <p:cNvSpPr>
                <a:spLocks/>
              </p:cNvSpPr>
              <p:nvPr/>
            </p:nvSpPr>
            <p:spPr bwMode="auto">
              <a:xfrm>
                <a:off x="1934" y="3206"/>
                <a:ext cx="25" cy="24"/>
              </a:xfrm>
              <a:custGeom>
                <a:avLst/>
                <a:gdLst>
                  <a:gd name="T0" fmla="*/ 12 w 25"/>
                  <a:gd name="T1" fmla="*/ 0 h 24"/>
                  <a:gd name="T2" fmla="*/ 25 w 25"/>
                  <a:gd name="T3" fmla="*/ 24 h 24"/>
                  <a:gd name="T4" fmla="*/ 0 w 25"/>
                  <a:gd name="T5" fmla="*/ 24 h 24"/>
                  <a:gd name="T6" fmla="*/ 12 w 25"/>
                  <a:gd name="T7" fmla="*/ 0 h 24"/>
                  <a:gd name="T8" fmla="*/ 0 60000 65536"/>
                  <a:gd name="T9" fmla="*/ 0 60000 65536"/>
                  <a:gd name="T10" fmla="*/ 0 60000 65536"/>
                  <a:gd name="T11" fmla="*/ 0 60000 65536"/>
                  <a:gd name="T12" fmla="*/ 0 w 25"/>
                  <a:gd name="T13" fmla="*/ 0 h 24"/>
                  <a:gd name="T14" fmla="*/ 25 w 25"/>
                  <a:gd name="T15" fmla="*/ 24 h 24"/>
                </a:gdLst>
                <a:ahLst/>
                <a:cxnLst>
                  <a:cxn ang="T8">
                    <a:pos x="T0" y="T1"/>
                  </a:cxn>
                  <a:cxn ang="T9">
                    <a:pos x="T2" y="T3"/>
                  </a:cxn>
                  <a:cxn ang="T10">
                    <a:pos x="T4" y="T5"/>
                  </a:cxn>
                  <a:cxn ang="T11">
                    <a:pos x="T6" y="T7"/>
                  </a:cxn>
                </a:cxnLst>
                <a:rect l="T12" t="T13" r="T14" b="T15"/>
                <a:pathLst>
                  <a:path w="25" h="24">
                    <a:moveTo>
                      <a:pt x="12" y="0"/>
                    </a:moveTo>
                    <a:lnTo>
                      <a:pt x="25" y="24"/>
                    </a:lnTo>
                    <a:lnTo>
                      <a:pt x="0" y="24"/>
                    </a:lnTo>
                    <a:lnTo>
                      <a:pt x="12" y="0"/>
                    </a:lnTo>
                    <a:close/>
                  </a:path>
                </a:pathLst>
              </a:custGeom>
              <a:solidFill>
                <a:srgbClr val="00FFFF"/>
              </a:solidFill>
              <a:ln w="6350">
                <a:solidFill>
                  <a:srgbClr val="00FFFF"/>
                </a:solidFill>
                <a:prstDash val="solid"/>
                <a:round/>
                <a:headEnd/>
                <a:tailEnd/>
              </a:ln>
            </p:spPr>
            <p:txBody>
              <a:bodyPr/>
              <a:lstStyle/>
              <a:p>
                <a:endParaRPr lang="en-US"/>
              </a:p>
            </p:txBody>
          </p:sp>
          <p:sp>
            <p:nvSpPr>
              <p:cNvPr id="17964" name="Freeform 313"/>
              <p:cNvSpPr>
                <a:spLocks/>
              </p:cNvSpPr>
              <p:nvPr/>
            </p:nvSpPr>
            <p:spPr bwMode="auto">
              <a:xfrm>
                <a:off x="4243" y="1951"/>
                <a:ext cx="24" cy="25"/>
              </a:xfrm>
              <a:custGeom>
                <a:avLst/>
                <a:gdLst>
                  <a:gd name="T0" fmla="*/ 12 w 24"/>
                  <a:gd name="T1" fmla="*/ 0 h 25"/>
                  <a:gd name="T2" fmla="*/ 24 w 24"/>
                  <a:gd name="T3" fmla="*/ 25 h 25"/>
                  <a:gd name="T4" fmla="*/ 0 w 24"/>
                  <a:gd name="T5" fmla="*/ 25 h 25"/>
                  <a:gd name="T6" fmla="*/ 12 w 24"/>
                  <a:gd name="T7" fmla="*/ 0 h 25"/>
                  <a:gd name="T8" fmla="*/ 0 60000 65536"/>
                  <a:gd name="T9" fmla="*/ 0 60000 65536"/>
                  <a:gd name="T10" fmla="*/ 0 60000 65536"/>
                  <a:gd name="T11" fmla="*/ 0 60000 65536"/>
                  <a:gd name="T12" fmla="*/ 0 w 24"/>
                  <a:gd name="T13" fmla="*/ 0 h 25"/>
                  <a:gd name="T14" fmla="*/ 24 w 24"/>
                  <a:gd name="T15" fmla="*/ 25 h 25"/>
                </a:gdLst>
                <a:ahLst/>
                <a:cxnLst>
                  <a:cxn ang="T8">
                    <a:pos x="T0" y="T1"/>
                  </a:cxn>
                  <a:cxn ang="T9">
                    <a:pos x="T2" y="T3"/>
                  </a:cxn>
                  <a:cxn ang="T10">
                    <a:pos x="T4" y="T5"/>
                  </a:cxn>
                  <a:cxn ang="T11">
                    <a:pos x="T6" y="T7"/>
                  </a:cxn>
                </a:cxnLst>
                <a:rect l="T12" t="T13" r="T14" b="T15"/>
                <a:pathLst>
                  <a:path w="24" h="25">
                    <a:moveTo>
                      <a:pt x="12" y="0"/>
                    </a:moveTo>
                    <a:lnTo>
                      <a:pt x="24" y="25"/>
                    </a:lnTo>
                    <a:lnTo>
                      <a:pt x="0" y="25"/>
                    </a:lnTo>
                    <a:lnTo>
                      <a:pt x="12" y="0"/>
                    </a:lnTo>
                    <a:close/>
                  </a:path>
                </a:pathLst>
              </a:custGeom>
              <a:solidFill>
                <a:srgbClr val="00FFFF"/>
              </a:solidFill>
              <a:ln w="6350">
                <a:solidFill>
                  <a:srgbClr val="00FFFF"/>
                </a:solidFill>
                <a:prstDash val="solid"/>
                <a:round/>
                <a:headEnd/>
                <a:tailEnd/>
              </a:ln>
            </p:spPr>
            <p:txBody>
              <a:bodyPr/>
              <a:lstStyle/>
              <a:p>
                <a:endParaRPr lang="en-US"/>
              </a:p>
            </p:txBody>
          </p:sp>
          <p:sp>
            <p:nvSpPr>
              <p:cNvPr id="17965" name="Rectangle 314"/>
              <p:cNvSpPr>
                <a:spLocks noChangeArrowheads="1"/>
              </p:cNvSpPr>
              <p:nvPr/>
            </p:nvSpPr>
            <p:spPr bwMode="auto">
              <a:xfrm>
                <a:off x="1930" y="2851"/>
                <a:ext cx="37" cy="37"/>
              </a:xfrm>
              <a:prstGeom prst="rect">
                <a:avLst/>
              </a:prstGeom>
              <a:noFill/>
              <a:ln w="9525">
                <a:noFill/>
                <a:miter lim="800000"/>
                <a:headEnd/>
                <a:tailEnd/>
              </a:ln>
            </p:spPr>
            <p:txBody>
              <a:bodyPr/>
              <a:lstStyle/>
              <a:p>
                <a:endParaRPr lang="en-US"/>
              </a:p>
            </p:txBody>
          </p:sp>
          <p:sp>
            <p:nvSpPr>
              <p:cNvPr id="17966" name="Line 315"/>
              <p:cNvSpPr>
                <a:spLocks noChangeShapeType="1"/>
              </p:cNvSpPr>
              <p:nvPr/>
            </p:nvSpPr>
            <p:spPr bwMode="auto">
              <a:xfrm flipH="1" flipV="1">
                <a:off x="1934" y="2855"/>
                <a:ext cx="12" cy="13"/>
              </a:xfrm>
              <a:prstGeom prst="line">
                <a:avLst/>
              </a:prstGeom>
              <a:noFill/>
              <a:ln w="6350">
                <a:solidFill>
                  <a:srgbClr val="800000"/>
                </a:solidFill>
                <a:round/>
                <a:headEnd/>
                <a:tailEnd/>
              </a:ln>
            </p:spPr>
            <p:txBody>
              <a:bodyPr/>
              <a:lstStyle/>
              <a:p>
                <a:endParaRPr lang="en-US"/>
              </a:p>
            </p:txBody>
          </p:sp>
          <p:sp>
            <p:nvSpPr>
              <p:cNvPr id="17967" name="Line 316"/>
              <p:cNvSpPr>
                <a:spLocks noChangeShapeType="1"/>
              </p:cNvSpPr>
              <p:nvPr/>
            </p:nvSpPr>
            <p:spPr bwMode="auto">
              <a:xfrm>
                <a:off x="1946" y="2868"/>
                <a:ext cx="13" cy="12"/>
              </a:xfrm>
              <a:prstGeom prst="line">
                <a:avLst/>
              </a:prstGeom>
              <a:noFill/>
              <a:ln w="6350">
                <a:solidFill>
                  <a:srgbClr val="800000"/>
                </a:solidFill>
                <a:round/>
                <a:headEnd/>
                <a:tailEnd/>
              </a:ln>
            </p:spPr>
            <p:txBody>
              <a:bodyPr/>
              <a:lstStyle/>
              <a:p>
                <a:endParaRPr lang="en-US"/>
              </a:p>
            </p:txBody>
          </p:sp>
          <p:sp>
            <p:nvSpPr>
              <p:cNvPr id="17968" name="Line 317"/>
              <p:cNvSpPr>
                <a:spLocks noChangeShapeType="1"/>
              </p:cNvSpPr>
              <p:nvPr/>
            </p:nvSpPr>
            <p:spPr bwMode="auto">
              <a:xfrm flipH="1">
                <a:off x="1934" y="2868"/>
                <a:ext cx="12" cy="12"/>
              </a:xfrm>
              <a:prstGeom prst="line">
                <a:avLst/>
              </a:prstGeom>
              <a:noFill/>
              <a:ln w="6350">
                <a:solidFill>
                  <a:srgbClr val="800000"/>
                </a:solidFill>
                <a:round/>
                <a:headEnd/>
                <a:tailEnd/>
              </a:ln>
            </p:spPr>
            <p:txBody>
              <a:bodyPr/>
              <a:lstStyle/>
              <a:p>
                <a:endParaRPr lang="en-US"/>
              </a:p>
            </p:txBody>
          </p:sp>
          <p:sp>
            <p:nvSpPr>
              <p:cNvPr id="17969" name="Line 318"/>
              <p:cNvSpPr>
                <a:spLocks noChangeShapeType="1"/>
              </p:cNvSpPr>
              <p:nvPr/>
            </p:nvSpPr>
            <p:spPr bwMode="auto">
              <a:xfrm flipV="1">
                <a:off x="1946" y="2855"/>
                <a:ext cx="13" cy="13"/>
              </a:xfrm>
              <a:prstGeom prst="line">
                <a:avLst/>
              </a:prstGeom>
              <a:noFill/>
              <a:ln w="6350">
                <a:solidFill>
                  <a:srgbClr val="800000"/>
                </a:solidFill>
                <a:round/>
                <a:headEnd/>
                <a:tailEnd/>
              </a:ln>
            </p:spPr>
            <p:txBody>
              <a:bodyPr/>
              <a:lstStyle/>
              <a:p>
                <a:endParaRPr lang="en-US"/>
              </a:p>
            </p:txBody>
          </p:sp>
          <p:sp>
            <p:nvSpPr>
              <p:cNvPr id="17970" name="Rectangle 319"/>
              <p:cNvSpPr>
                <a:spLocks noChangeArrowheads="1"/>
              </p:cNvSpPr>
              <p:nvPr/>
            </p:nvSpPr>
            <p:spPr bwMode="auto">
              <a:xfrm>
                <a:off x="4238" y="1972"/>
                <a:ext cx="37" cy="36"/>
              </a:xfrm>
              <a:prstGeom prst="rect">
                <a:avLst/>
              </a:prstGeom>
              <a:noFill/>
              <a:ln w="9525">
                <a:noFill/>
                <a:miter lim="800000"/>
                <a:headEnd/>
                <a:tailEnd/>
              </a:ln>
            </p:spPr>
            <p:txBody>
              <a:bodyPr/>
              <a:lstStyle/>
              <a:p>
                <a:endParaRPr lang="en-US"/>
              </a:p>
            </p:txBody>
          </p:sp>
          <p:sp>
            <p:nvSpPr>
              <p:cNvPr id="17971" name="Line 320"/>
              <p:cNvSpPr>
                <a:spLocks noChangeShapeType="1"/>
              </p:cNvSpPr>
              <p:nvPr/>
            </p:nvSpPr>
            <p:spPr bwMode="auto">
              <a:xfrm flipH="1" flipV="1">
                <a:off x="4243" y="1976"/>
                <a:ext cx="12" cy="12"/>
              </a:xfrm>
              <a:prstGeom prst="line">
                <a:avLst/>
              </a:prstGeom>
              <a:noFill/>
              <a:ln w="6350">
                <a:solidFill>
                  <a:srgbClr val="800000"/>
                </a:solidFill>
                <a:round/>
                <a:headEnd/>
                <a:tailEnd/>
              </a:ln>
            </p:spPr>
            <p:txBody>
              <a:bodyPr/>
              <a:lstStyle/>
              <a:p>
                <a:endParaRPr lang="en-US"/>
              </a:p>
            </p:txBody>
          </p:sp>
          <p:sp>
            <p:nvSpPr>
              <p:cNvPr id="17972" name="Line 321"/>
              <p:cNvSpPr>
                <a:spLocks noChangeShapeType="1"/>
              </p:cNvSpPr>
              <p:nvPr/>
            </p:nvSpPr>
            <p:spPr bwMode="auto">
              <a:xfrm>
                <a:off x="4255" y="1988"/>
                <a:ext cx="12" cy="12"/>
              </a:xfrm>
              <a:prstGeom prst="line">
                <a:avLst/>
              </a:prstGeom>
              <a:noFill/>
              <a:ln w="6350">
                <a:solidFill>
                  <a:srgbClr val="800000"/>
                </a:solidFill>
                <a:round/>
                <a:headEnd/>
                <a:tailEnd/>
              </a:ln>
            </p:spPr>
            <p:txBody>
              <a:bodyPr/>
              <a:lstStyle/>
              <a:p>
                <a:endParaRPr lang="en-US"/>
              </a:p>
            </p:txBody>
          </p:sp>
          <p:sp>
            <p:nvSpPr>
              <p:cNvPr id="17973" name="Line 322"/>
              <p:cNvSpPr>
                <a:spLocks noChangeShapeType="1"/>
              </p:cNvSpPr>
              <p:nvPr/>
            </p:nvSpPr>
            <p:spPr bwMode="auto">
              <a:xfrm flipH="1">
                <a:off x="4243" y="1988"/>
                <a:ext cx="12" cy="12"/>
              </a:xfrm>
              <a:prstGeom prst="line">
                <a:avLst/>
              </a:prstGeom>
              <a:noFill/>
              <a:ln w="6350">
                <a:solidFill>
                  <a:srgbClr val="800000"/>
                </a:solidFill>
                <a:round/>
                <a:headEnd/>
                <a:tailEnd/>
              </a:ln>
            </p:spPr>
            <p:txBody>
              <a:bodyPr/>
              <a:lstStyle/>
              <a:p>
                <a:endParaRPr lang="en-US"/>
              </a:p>
            </p:txBody>
          </p:sp>
          <p:sp>
            <p:nvSpPr>
              <p:cNvPr id="17974" name="Line 323"/>
              <p:cNvSpPr>
                <a:spLocks noChangeShapeType="1"/>
              </p:cNvSpPr>
              <p:nvPr/>
            </p:nvSpPr>
            <p:spPr bwMode="auto">
              <a:xfrm flipV="1">
                <a:off x="4255" y="1976"/>
                <a:ext cx="12" cy="12"/>
              </a:xfrm>
              <a:prstGeom prst="line">
                <a:avLst/>
              </a:prstGeom>
              <a:noFill/>
              <a:ln w="6350">
                <a:solidFill>
                  <a:srgbClr val="800000"/>
                </a:solidFill>
                <a:round/>
                <a:headEnd/>
                <a:tailEnd/>
              </a:ln>
            </p:spPr>
            <p:txBody>
              <a:bodyPr/>
              <a:lstStyle/>
              <a:p>
                <a:endParaRPr lang="en-US"/>
              </a:p>
            </p:txBody>
          </p:sp>
          <p:sp>
            <p:nvSpPr>
              <p:cNvPr id="17975" name="Rectangle 324"/>
              <p:cNvSpPr>
                <a:spLocks noChangeArrowheads="1"/>
              </p:cNvSpPr>
              <p:nvPr/>
            </p:nvSpPr>
            <p:spPr bwMode="auto">
              <a:xfrm>
                <a:off x="1930" y="3002"/>
                <a:ext cx="37" cy="37"/>
              </a:xfrm>
              <a:prstGeom prst="rect">
                <a:avLst/>
              </a:prstGeom>
              <a:noFill/>
              <a:ln w="9525">
                <a:noFill/>
                <a:miter lim="800000"/>
                <a:headEnd/>
                <a:tailEnd/>
              </a:ln>
            </p:spPr>
            <p:txBody>
              <a:bodyPr/>
              <a:lstStyle/>
              <a:p>
                <a:endParaRPr lang="en-US"/>
              </a:p>
            </p:txBody>
          </p:sp>
          <p:sp>
            <p:nvSpPr>
              <p:cNvPr id="17976" name="Line 325"/>
              <p:cNvSpPr>
                <a:spLocks noChangeShapeType="1"/>
              </p:cNvSpPr>
              <p:nvPr/>
            </p:nvSpPr>
            <p:spPr bwMode="auto">
              <a:xfrm flipH="1" flipV="1">
                <a:off x="1934" y="3006"/>
                <a:ext cx="12" cy="12"/>
              </a:xfrm>
              <a:prstGeom prst="line">
                <a:avLst/>
              </a:prstGeom>
              <a:noFill/>
              <a:ln w="6350">
                <a:solidFill>
                  <a:srgbClr val="008000"/>
                </a:solidFill>
                <a:round/>
                <a:headEnd/>
                <a:tailEnd/>
              </a:ln>
            </p:spPr>
            <p:txBody>
              <a:bodyPr/>
              <a:lstStyle/>
              <a:p>
                <a:endParaRPr lang="en-US"/>
              </a:p>
            </p:txBody>
          </p:sp>
          <p:sp>
            <p:nvSpPr>
              <p:cNvPr id="17977" name="Line 326"/>
              <p:cNvSpPr>
                <a:spLocks noChangeShapeType="1"/>
              </p:cNvSpPr>
              <p:nvPr/>
            </p:nvSpPr>
            <p:spPr bwMode="auto">
              <a:xfrm>
                <a:off x="1946" y="3018"/>
                <a:ext cx="13" cy="13"/>
              </a:xfrm>
              <a:prstGeom prst="line">
                <a:avLst/>
              </a:prstGeom>
              <a:noFill/>
              <a:ln w="6350">
                <a:solidFill>
                  <a:srgbClr val="008000"/>
                </a:solidFill>
                <a:round/>
                <a:headEnd/>
                <a:tailEnd/>
              </a:ln>
            </p:spPr>
            <p:txBody>
              <a:bodyPr/>
              <a:lstStyle/>
              <a:p>
                <a:endParaRPr lang="en-US"/>
              </a:p>
            </p:txBody>
          </p:sp>
          <p:sp>
            <p:nvSpPr>
              <p:cNvPr id="17978" name="Line 327"/>
              <p:cNvSpPr>
                <a:spLocks noChangeShapeType="1"/>
              </p:cNvSpPr>
              <p:nvPr/>
            </p:nvSpPr>
            <p:spPr bwMode="auto">
              <a:xfrm flipH="1">
                <a:off x="1934" y="3018"/>
                <a:ext cx="12" cy="13"/>
              </a:xfrm>
              <a:prstGeom prst="line">
                <a:avLst/>
              </a:prstGeom>
              <a:noFill/>
              <a:ln w="6350">
                <a:solidFill>
                  <a:srgbClr val="008000"/>
                </a:solidFill>
                <a:round/>
                <a:headEnd/>
                <a:tailEnd/>
              </a:ln>
            </p:spPr>
            <p:txBody>
              <a:bodyPr/>
              <a:lstStyle/>
              <a:p>
                <a:endParaRPr lang="en-US"/>
              </a:p>
            </p:txBody>
          </p:sp>
          <p:sp>
            <p:nvSpPr>
              <p:cNvPr id="17979" name="Line 328"/>
              <p:cNvSpPr>
                <a:spLocks noChangeShapeType="1"/>
              </p:cNvSpPr>
              <p:nvPr/>
            </p:nvSpPr>
            <p:spPr bwMode="auto">
              <a:xfrm flipV="1">
                <a:off x="1946" y="3006"/>
                <a:ext cx="13" cy="12"/>
              </a:xfrm>
              <a:prstGeom prst="line">
                <a:avLst/>
              </a:prstGeom>
              <a:noFill/>
              <a:ln w="6350">
                <a:solidFill>
                  <a:srgbClr val="008000"/>
                </a:solidFill>
                <a:round/>
                <a:headEnd/>
                <a:tailEnd/>
              </a:ln>
            </p:spPr>
            <p:txBody>
              <a:bodyPr/>
              <a:lstStyle/>
              <a:p>
                <a:endParaRPr lang="en-US"/>
              </a:p>
            </p:txBody>
          </p:sp>
          <p:sp>
            <p:nvSpPr>
              <p:cNvPr id="17980" name="Line 329"/>
              <p:cNvSpPr>
                <a:spLocks noChangeShapeType="1"/>
              </p:cNvSpPr>
              <p:nvPr/>
            </p:nvSpPr>
            <p:spPr bwMode="auto">
              <a:xfrm flipV="1">
                <a:off x="1946" y="3006"/>
                <a:ext cx="1" cy="12"/>
              </a:xfrm>
              <a:prstGeom prst="line">
                <a:avLst/>
              </a:prstGeom>
              <a:noFill/>
              <a:ln w="6350">
                <a:solidFill>
                  <a:srgbClr val="008000"/>
                </a:solidFill>
                <a:round/>
                <a:headEnd/>
                <a:tailEnd/>
              </a:ln>
            </p:spPr>
            <p:txBody>
              <a:bodyPr/>
              <a:lstStyle/>
              <a:p>
                <a:endParaRPr lang="en-US"/>
              </a:p>
            </p:txBody>
          </p:sp>
          <p:sp>
            <p:nvSpPr>
              <p:cNvPr id="17981" name="Line 330"/>
              <p:cNvSpPr>
                <a:spLocks noChangeShapeType="1"/>
              </p:cNvSpPr>
              <p:nvPr/>
            </p:nvSpPr>
            <p:spPr bwMode="auto">
              <a:xfrm>
                <a:off x="1946" y="3018"/>
                <a:ext cx="1" cy="13"/>
              </a:xfrm>
              <a:prstGeom prst="line">
                <a:avLst/>
              </a:prstGeom>
              <a:noFill/>
              <a:ln w="6350">
                <a:solidFill>
                  <a:srgbClr val="008000"/>
                </a:solidFill>
                <a:round/>
                <a:headEnd/>
                <a:tailEnd/>
              </a:ln>
            </p:spPr>
            <p:txBody>
              <a:bodyPr/>
              <a:lstStyle/>
              <a:p>
                <a:endParaRPr lang="en-US"/>
              </a:p>
            </p:txBody>
          </p:sp>
          <p:sp>
            <p:nvSpPr>
              <p:cNvPr id="17982" name="Rectangle 331"/>
              <p:cNvSpPr>
                <a:spLocks noChangeArrowheads="1"/>
              </p:cNvSpPr>
              <p:nvPr/>
            </p:nvSpPr>
            <p:spPr bwMode="auto">
              <a:xfrm>
                <a:off x="4238" y="1996"/>
                <a:ext cx="37" cy="37"/>
              </a:xfrm>
              <a:prstGeom prst="rect">
                <a:avLst/>
              </a:prstGeom>
              <a:noFill/>
              <a:ln w="9525">
                <a:noFill/>
                <a:miter lim="800000"/>
                <a:headEnd/>
                <a:tailEnd/>
              </a:ln>
            </p:spPr>
            <p:txBody>
              <a:bodyPr/>
              <a:lstStyle/>
              <a:p>
                <a:endParaRPr lang="en-US"/>
              </a:p>
            </p:txBody>
          </p:sp>
          <p:sp>
            <p:nvSpPr>
              <p:cNvPr id="17983" name="Line 332"/>
              <p:cNvSpPr>
                <a:spLocks noChangeShapeType="1"/>
              </p:cNvSpPr>
              <p:nvPr/>
            </p:nvSpPr>
            <p:spPr bwMode="auto">
              <a:xfrm flipH="1" flipV="1">
                <a:off x="4243" y="2000"/>
                <a:ext cx="12" cy="13"/>
              </a:xfrm>
              <a:prstGeom prst="line">
                <a:avLst/>
              </a:prstGeom>
              <a:noFill/>
              <a:ln w="6350">
                <a:solidFill>
                  <a:srgbClr val="008000"/>
                </a:solidFill>
                <a:round/>
                <a:headEnd/>
                <a:tailEnd/>
              </a:ln>
            </p:spPr>
            <p:txBody>
              <a:bodyPr/>
              <a:lstStyle/>
              <a:p>
                <a:endParaRPr lang="en-US"/>
              </a:p>
            </p:txBody>
          </p:sp>
          <p:sp>
            <p:nvSpPr>
              <p:cNvPr id="17984" name="Line 333"/>
              <p:cNvSpPr>
                <a:spLocks noChangeShapeType="1"/>
              </p:cNvSpPr>
              <p:nvPr/>
            </p:nvSpPr>
            <p:spPr bwMode="auto">
              <a:xfrm>
                <a:off x="4255" y="2013"/>
                <a:ext cx="12" cy="12"/>
              </a:xfrm>
              <a:prstGeom prst="line">
                <a:avLst/>
              </a:prstGeom>
              <a:noFill/>
              <a:ln w="6350">
                <a:solidFill>
                  <a:srgbClr val="008000"/>
                </a:solidFill>
                <a:round/>
                <a:headEnd/>
                <a:tailEnd/>
              </a:ln>
            </p:spPr>
            <p:txBody>
              <a:bodyPr/>
              <a:lstStyle/>
              <a:p>
                <a:endParaRPr lang="en-US"/>
              </a:p>
            </p:txBody>
          </p:sp>
          <p:sp>
            <p:nvSpPr>
              <p:cNvPr id="17985" name="Line 334"/>
              <p:cNvSpPr>
                <a:spLocks noChangeShapeType="1"/>
              </p:cNvSpPr>
              <p:nvPr/>
            </p:nvSpPr>
            <p:spPr bwMode="auto">
              <a:xfrm flipH="1">
                <a:off x="4243" y="2013"/>
                <a:ext cx="12" cy="12"/>
              </a:xfrm>
              <a:prstGeom prst="line">
                <a:avLst/>
              </a:prstGeom>
              <a:noFill/>
              <a:ln w="6350">
                <a:solidFill>
                  <a:srgbClr val="008000"/>
                </a:solidFill>
                <a:round/>
                <a:headEnd/>
                <a:tailEnd/>
              </a:ln>
            </p:spPr>
            <p:txBody>
              <a:bodyPr/>
              <a:lstStyle/>
              <a:p>
                <a:endParaRPr lang="en-US"/>
              </a:p>
            </p:txBody>
          </p:sp>
          <p:sp>
            <p:nvSpPr>
              <p:cNvPr id="17986" name="Line 335"/>
              <p:cNvSpPr>
                <a:spLocks noChangeShapeType="1"/>
              </p:cNvSpPr>
              <p:nvPr/>
            </p:nvSpPr>
            <p:spPr bwMode="auto">
              <a:xfrm flipV="1">
                <a:off x="4255" y="2000"/>
                <a:ext cx="12" cy="13"/>
              </a:xfrm>
              <a:prstGeom prst="line">
                <a:avLst/>
              </a:prstGeom>
              <a:noFill/>
              <a:ln w="6350">
                <a:solidFill>
                  <a:srgbClr val="008000"/>
                </a:solidFill>
                <a:round/>
                <a:headEnd/>
                <a:tailEnd/>
              </a:ln>
            </p:spPr>
            <p:txBody>
              <a:bodyPr/>
              <a:lstStyle/>
              <a:p>
                <a:endParaRPr lang="en-US"/>
              </a:p>
            </p:txBody>
          </p:sp>
          <p:sp>
            <p:nvSpPr>
              <p:cNvPr id="17987" name="Line 336"/>
              <p:cNvSpPr>
                <a:spLocks noChangeShapeType="1"/>
              </p:cNvSpPr>
              <p:nvPr/>
            </p:nvSpPr>
            <p:spPr bwMode="auto">
              <a:xfrm flipV="1">
                <a:off x="4255" y="2000"/>
                <a:ext cx="1" cy="13"/>
              </a:xfrm>
              <a:prstGeom prst="line">
                <a:avLst/>
              </a:prstGeom>
              <a:noFill/>
              <a:ln w="6350">
                <a:solidFill>
                  <a:srgbClr val="008000"/>
                </a:solidFill>
                <a:round/>
                <a:headEnd/>
                <a:tailEnd/>
              </a:ln>
            </p:spPr>
            <p:txBody>
              <a:bodyPr/>
              <a:lstStyle/>
              <a:p>
                <a:endParaRPr lang="en-US"/>
              </a:p>
            </p:txBody>
          </p:sp>
          <p:sp>
            <p:nvSpPr>
              <p:cNvPr id="17988" name="Line 337"/>
              <p:cNvSpPr>
                <a:spLocks noChangeShapeType="1"/>
              </p:cNvSpPr>
              <p:nvPr/>
            </p:nvSpPr>
            <p:spPr bwMode="auto">
              <a:xfrm>
                <a:off x="4255" y="2013"/>
                <a:ext cx="1" cy="12"/>
              </a:xfrm>
              <a:prstGeom prst="line">
                <a:avLst/>
              </a:prstGeom>
              <a:noFill/>
              <a:ln w="6350">
                <a:solidFill>
                  <a:srgbClr val="008000"/>
                </a:solidFill>
                <a:round/>
                <a:headEnd/>
                <a:tailEnd/>
              </a:ln>
            </p:spPr>
            <p:txBody>
              <a:bodyPr/>
              <a:lstStyle/>
              <a:p>
                <a:endParaRPr lang="en-US"/>
              </a:p>
            </p:txBody>
          </p:sp>
          <p:sp>
            <p:nvSpPr>
              <p:cNvPr id="17989" name="Oval 338"/>
              <p:cNvSpPr>
                <a:spLocks noChangeArrowheads="1"/>
              </p:cNvSpPr>
              <p:nvPr/>
            </p:nvSpPr>
            <p:spPr bwMode="auto">
              <a:xfrm>
                <a:off x="1934" y="2953"/>
                <a:ext cx="21" cy="21"/>
              </a:xfrm>
              <a:prstGeom prst="ellipse">
                <a:avLst/>
              </a:prstGeom>
              <a:solidFill>
                <a:srgbClr val="000080"/>
              </a:solidFill>
              <a:ln w="6350">
                <a:solidFill>
                  <a:srgbClr val="000080"/>
                </a:solidFill>
                <a:round/>
                <a:headEnd/>
                <a:tailEnd/>
              </a:ln>
            </p:spPr>
            <p:txBody>
              <a:bodyPr/>
              <a:lstStyle/>
              <a:p>
                <a:endParaRPr lang="en-US"/>
              </a:p>
            </p:txBody>
          </p:sp>
          <p:sp>
            <p:nvSpPr>
              <p:cNvPr id="17990" name="Oval 339"/>
              <p:cNvSpPr>
                <a:spLocks noChangeArrowheads="1"/>
              </p:cNvSpPr>
              <p:nvPr/>
            </p:nvSpPr>
            <p:spPr bwMode="auto">
              <a:xfrm>
                <a:off x="4243" y="2029"/>
                <a:ext cx="20" cy="20"/>
              </a:xfrm>
              <a:prstGeom prst="ellipse">
                <a:avLst/>
              </a:prstGeom>
              <a:solidFill>
                <a:srgbClr val="000080"/>
              </a:solidFill>
              <a:ln w="6350">
                <a:solidFill>
                  <a:srgbClr val="000080"/>
                </a:solidFill>
                <a:round/>
                <a:headEnd/>
                <a:tailEnd/>
              </a:ln>
            </p:spPr>
            <p:txBody>
              <a:bodyPr/>
              <a:lstStyle/>
              <a:p>
                <a:endParaRPr lang="en-US"/>
              </a:p>
            </p:txBody>
          </p:sp>
          <p:sp>
            <p:nvSpPr>
              <p:cNvPr id="17991" name="Rectangle 340"/>
              <p:cNvSpPr>
                <a:spLocks noChangeArrowheads="1"/>
              </p:cNvSpPr>
              <p:nvPr/>
            </p:nvSpPr>
            <p:spPr bwMode="auto">
              <a:xfrm>
                <a:off x="1930" y="2750"/>
                <a:ext cx="37" cy="36"/>
              </a:xfrm>
              <a:prstGeom prst="rect">
                <a:avLst/>
              </a:prstGeom>
              <a:noFill/>
              <a:ln w="9525">
                <a:noFill/>
                <a:miter lim="800000"/>
                <a:headEnd/>
                <a:tailEnd/>
              </a:ln>
            </p:spPr>
            <p:txBody>
              <a:bodyPr/>
              <a:lstStyle/>
              <a:p>
                <a:endParaRPr lang="en-US"/>
              </a:p>
            </p:txBody>
          </p:sp>
          <p:sp>
            <p:nvSpPr>
              <p:cNvPr id="17992" name="Line 341"/>
              <p:cNvSpPr>
                <a:spLocks noChangeShapeType="1"/>
              </p:cNvSpPr>
              <p:nvPr/>
            </p:nvSpPr>
            <p:spPr bwMode="auto">
              <a:xfrm flipV="1">
                <a:off x="1946" y="2754"/>
                <a:ext cx="1" cy="12"/>
              </a:xfrm>
              <a:prstGeom prst="line">
                <a:avLst/>
              </a:prstGeom>
              <a:noFill/>
              <a:ln w="6350">
                <a:solidFill>
                  <a:srgbClr val="808000"/>
                </a:solidFill>
                <a:round/>
                <a:headEnd/>
                <a:tailEnd/>
              </a:ln>
            </p:spPr>
            <p:txBody>
              <a:bodyPr/>
              <a:lstStyle/>
              <a:p>
                <a:endParaRPr lang="en-US"/>
              </a:p>
            </p:txBody>
          </p:sp>
          <p:sp>
            <p:nvSpPr>
              <p:cNvPr id="17993" name="Line 342"/>
              <p:cNvSpPr>
                <a:spLocks noChangeShapeType="1"/>
              </p:cNvSpPr>
              <p:nvPr/>
            </p:nvSpPr>
            <p:spPr bwMode="auto">
              <a:xfrm>
                <a:off x="1946" y="2766"/>
                <a:ext cx="1" cy="12"/>
              </a:xfrm>
              <a:prstGeom prst="line">
                <a:avLst/>
              </a:prstGeom>
              <a:noFill/>
              <a:ln w="6350">
                <a:solidFill>
                  <a:srgbClr val="808000"/>
                </a:solidFill>
                <a:round/>
                <a:headEnd/>
                <a:tailEnd/>
              </a:ln>
            </p:spPr>
            <p:txBody>
              <a:bodyPr/>
              <a:lstStyle/>
              <a:p>
                <a:endParaRPr lang="en-US"/>
              </a:p>
            </p:txBody>
          </p:sp>
          <p:sp>
            <p:nvSpPr>
              <p:cNvPr id="17994" name="Line 343"/>
              <p:cNvSpPr>
                <a:spLocks noChangeShapeType="1"/>
              </p:cNvSpPr>
              <p:nvPr/>
            </p:nvSpPr>
            <p:spPr bwMode="auto">
              <a:xfrm flipH="1">
                <a:off x="1934" y="2766"/>
                <a:ext cx="12" cy="1"/>
              </a:xfrm>
              <a:prstGeom prst="line">
                <a:avLst/>
              </a:prstGeom>
              <a:noFill/>
              <a:ln w="6350">
                <a:solidFill>
                  <a:srgbClr val="808000"/>
                </a:solidFill>
                <a:round/>
                <a:headEnd/>
                <a:tailEnd/>
              </a:ln>
            </p:spPr>
            <p:txBody>
              <a:bodyPr/>
              <a:lstStyle/>
              <a:p>
                <a:endParaRPr lang="en-US"/>
              </a:p>
            </p:txBody>
          </p:sp>
          <p:sp>
            <p:nvSpPr>
              <p:cNvPr id="17995" name="Line 344"/>
              <p:cNvSpPr>
                <a:spLocks noChangeShapeType="1"/>
              </p:cNvSpPr>
              <p:nvPr/>
            </p:nvSpPr>
            <p:spPr bwMode="auto">
              <a:xfrm>
                <a:off x="1946" y="2766"/>
                <a:ext cx="13" cy="1"/>
              </a:xfrm>
              <a:prstGeom prst="line">
                <a:avLst/>
              </a:prstGeom>
              <a:noFill/>
              <a:ln w="6350">
                <a:solidFill>
                  <a:srgbClr val="808000"/>
                </a:solidFill>
                <a:round/>
                <a:headEnd/>
                <a:tailEnd/>
              </a:ln>
            </p:spPr>
            <p:txBody>
              <a:bodyPr/>
              <a:lstStyle/>
              <a:p>
                <a:endParaRPr lang="en-US"/>
              </a:p>
            </p:txBody>
          </p:sp>
          <p:sp>
            <p:nvSpPr>
              <p:cNvPr id="17996" name="Rectangle 345"/>
              <p:cNvSpPr>
                <a:spLocks noChangeArrowheads="1"/>
              </p:cNvSpPr>
              <p:nvPr/>
            </p:nvSpPr>
            <p:spPr bwMode="auto">
              <a:xfrm>
                <a:off x="4238" y="2049"/>
                <a:ext cx="37" cy="37"/>
              </a:xfrm>
              <a:prstGeom prst="rect">
                <a:avLst/>
              </a:prstGeom>
              <a:noFill/>
              <a:ln w="9525">
                <a:noFill/>
                <a:miter lim="800000"/>
                <a:headEnd/>
                <a:tailEnd/>
              </a:ln>
            </p:spPr>
            <p:txBody>
              <a:bodyPr/>
              <a:lstStyle/>
              <a:p>
                <a:endParaRPr lang="en-US"/>
              </a:p>
            </p:txBody>
          </p:sp>
          <p:sp>
            <p:nvSpPr>
              <p:cNvPr id="17997" name="Line 346"/>
              <p:cNvSpPr>
                <a:spLocks noChangeShapeType="1"/>
              </p:cNvSpPr>
              <p:nvPr/>
            </p:nvSpPr>
            <p:spPr bwMode="auto">
              <a:xfrm flipV="1">
                <a:off x="4255" y="2053"/>
                <a:ext cx="1" cy="12"/>
              </a:xfrm>
              <a:prstGeom prst="line">
                <a:avLst/>
              </a:prstGeom>
              <a:noFill/>
              <a:ln w="6350">
                <a:solidFill>
                  <a:srgbClr val="808000"/>
                </a:solidFill>
                <a:round/>
                <a:headEnd/>
                <a:tailEnd/>
              </a:ln>
            </p:spPr>
            <p:txBody>
              <a:bodyPr/>
              <a:lstStyle/>
              <a:p>
                <a:endParaRPr lang="en-US"/>
              </a:p>
            </p:txBody>
          </p:sp>
          <p:sp>
            <p:nvSpPr>
              <p:cNvPr id="17998" name="Line 347"/>
              <p:cNvSpPr>
                <a:spLocks noChangeShapeType="1"/>
              </p:cNvSpPr>
              <p:nvPr/>
            </p:nvSpPr>
            <p:spPr bwMode="auto">
              <a:xfrm>
                <a:off x="4255" y="2065"/>
                <a:ext cx="1" cy="13"/>
              </a:xfrm>
              <a:prstGeom prst="line">
                <a:avLst/>
              </a:prstGeom>
              <a:noFill/>
              <a:ln w="6350">
                <a:solidFill>
                  <a:srgbClr val="808000"/>
                </a:solidFill>
                <a:round/>
                <a:headEnd/>
                <a:tailEnd/>
              </a:ln>
            </p:spPr>
            <p:txBody>
              <a:bodyPr/>
              <a:lstStyle/>
              <a:p>
                <a:endParaRPr lang="en-US"/>
              </a:p>
            </p:txBody>
          </p:sp>
          <p:sp>
            <p:nvSpPr>
              <p:cNvPr id="17999" name="Line 348"/>
              <p:cNvSpPr>
                <a:spLocks noChangeShapeType="1"/>
              </p:cNvSpPr>
              <p:nvPr/>
            </p:nvSpPr>
            <p:spPr bwMode="auto">
              <a:xfrm flipH="1">
                <a:off x="4243" y="2065"/>
                <a:ext cx="12" cy="1"/>
              </a:xfrm>
              <a:prstGeom prst="line">
                <a:avLst/>
              </a:prstGeom>
              <a:noFill/>
              <a:ln w="6350">
                <a:solidFill>
                  <a:srgbClr val="808000"/>
                </a:solidFill>
                <a:round/>
                <a:headEnd/>
                <a:tailEnd/>
              </a:ln>
            </p:spPr>
            <p:txBody>
              <a:bodyPr/>
              <a:lstStyle/>
              <a:p>
                <a:endParaRPr lang="en-US"/>
              </a:p>
            </p:txBody>
          </p:sp>
          <p:sp>
            <p:nvSpPr>
              <p:cNvPr id="18000" name="Line 349"/>
              <p:cNvSpPr>
                <a:spLocks noChangeShapeType="1"/>
              </p:cNvSpPr>
              <p:nvPr/>
            </p:nvSpPr>
            <p:spPr bwMode="auto">
              <a:xfrm>
                <a:off x="4255" y="2065"/>
                <a:ext cx="12" cy="1"/>
              </a:xfrm>
              <a:prstGeom prst="line">
                <a:avLst/>
              </a:prstGeom>
              <a:noFill/>
              <a:ln w="6350">
                <a:solidFill>
                  <a:srgbClr val="808000"/>
                </a:solidFill>
                <a:round/>
                <a:headEnd/>
                <a:tailEnd/>
              </a:ln>
            </p:spPr>
            <p:txBody>
              <a:bodyPr/>
              <a:lstStyle/>
              <a:p>
                <a:endParaRPr lang="en-US"/>
              </a:p>
            </p:txBody>
          </p:sp>
          <p:sp>
            <p:nvSpPr>
              <p:cNvPr id="18001" name="Rectangle 350"/>
              <p:cNvSpPr>
                <a:spLocks noChangeArrowheads="1"/>
              </p:cNvSpPr>
              <p:nvPr/>
            </p:nvSpPr>
            <p:spPr bwMode="auto">
              <a:xfrm>
                <a:off x="1946" y="3263"/>
                <a:ext cx="13" cy="4"/>
              </a:xfrm>
              <a:prstGeom prst="rect">
                <a:avLst/>
              </a:prstGeom>
              <a:solidFill>
                <a:srgbClr val="800080"/>
              </a:solidFill>
              <a:ln w="6350">
                <a:solidFill>
                  <a:srgbClr val="800080"/>
                </a:solidFill>
                <a:miter lim="800000"/>
                <a:headEnd/>
                <a:tailEnd/>
              </a:ln>
            </p:spPr>
            <p:txBody>
              <a:bodyPr/>
              <a:lstStyle/>
              <a:p>
                <a:endParaRPr lang="en-US"/>
              </a:p>
            </p:txBody>
          </p:sp>
          <p:sp>
            <p:nvSpPr>
              <p:cNvPr id="18002" name="Rectangle 351"/>
              <p:cNvSpPr>
                <a:spLocks noChangeArrowheads="1"/>
              </p:cNvSpPr>
              <p:nvPr/>
            </p:nvSpPr>
            <p:spPr bwMode="auto">
              <a:xfrm>
                <a:off x="4255" y="2086"/>
                <a:ext cx="12" cy="4"/>
              </a:xfrm>
              <a:prstGeom prst="rect">
                <a:avLst/>
              </a:prstGeom>
              <a:solidFill>
                <a:srgbClr val="800080"/>
              </a:solidFill>
              <a:ln w="6350">
                <a:solidFill>
                  <a:srgbClr val="800080"/>
                </a:solidFill>
                <a:miter lim="800000"/>
                <a:headEnd/>
                <a:tailEnd/>
              </a:ln>
            </p:spPr>
            <p:txBody>
              <a:bodyPr/>
              <a:lstStyle/>
              <a:p>
                <a:endParaRPr lang="en-US"/>
              </a:p>
            </p:txBody>
          </p:sp>
          <p:sp>
            <p:nvSpPr>
              <p:cNvPr id="18003" name="Rectangle 352"/>
              <p:cNvSpPr>
                <a:spLocks noChangeArrowheads="1"/>
              </p:cNvSpPr>
              <p:nvPr/>
            </p:nvSpPr>
            <p:spPr bwMode="auto">
              <a:xfrm>
                <a:off x="1934" y="2538"/>
                <a:ext cx="25" cy="4"/>
              </a:xfrm>
              <a:prstGeom prst="rect">
                <a:avLst/>
              </a:prstGeom>
              <a:solidFill>
                <a:srgbClr val="008080"/>
              </a:solidFill>
              <a:ln w="6350">
                <a:solidFill>
                  <a:srgbClr val="008080"/>
                </a:solidFill>
                <a:miter lim="800000"/>
                <a:headEnd/>
                <a:tailEnd/>
              </a:ln>
            </p:spPr>
            <p:txBody>
              <a:bodyPr/>
              <a:lstStyle/>
              <a:p>
                <a:endParaRPr lang="en-US"/>
              </a:p>
            </p:txBody>
          </p:sp>
          <p:sp>
            <p:nvSpPr>
              <p:cNvPr id="18004" name="Rectangle 353"/>
              <p:cNvSpPr>
                <a:spLocks noChangeArrowheads="1"/>
              </p:cNvSpPr>
              <p:nvPr/>
            </p:nvSpPr>
            <p:spPr bwMode="auto">
              <a:xfrm>
                <a:off x="4243" y="2110"/>
                <a:ext cx="24" cy="4"/>
              </a:xfrm>
              <a:prstGeom prst="rect">
                <a:avLst/>
              </a:prstGeom>
              <a:solidFill>
                <a:srgbClr val="008080"/>
              </a:solidFill>
              <a:ln w="6350">
                <a:solidFill>
                  <a:srgbClr val="008080"/>
                </a:solidFill>
                <a:miter lim="800000"/>
                <a:headEnd/>
                <a:tailEnd/>
              </a:ln>
            </p:spPr>
            <p:txBody>
              <a:bodyPr/>
              <a:lstStyle/>
              <a:p>
                <a:endParaRPr lang="en-US"/>
              </a:p>
            </p:txBody>
          </p:sp>
          <p:sp>
            <p:nvSpPr>
              <p:cNvPr id="18005" name="Freeform 354"/>
              <p:cNvSpPr>
                <a:spLocks/>
              </p:cNvSpPr>
              <p:nvPr/>
            </p:nvSpPr>
            <p:spPr bwMode="auto">
              <a:xfrm>
                <a:off x="1934" y="1300"/>
                <a:ext cx="25" cy="24"/>
              </a:xfrm>
              <a:custGeom>
                <a:avLst/>
                <a:gdLst>
                  <a:gd name="T0" fmla="*/ 12 w 25"/>
                  <a:gd name="T1" fmla="*/ 0 h 24"/>
                  <a:gd name="T2" fmla="*/ 25 w 25"/>
                  <a:gd name="T3" fmla="*/ 12 h 24"/>
                  <a:gd name="T4" fmla="*/ 12 w 25"/>
                  <a:gd name="T5" fmla="*/ 24 h 24"/>
                  <a:gd name="T6" fmla="*/ 0 w 25"/>
                  <a:gd name="T7" fmla="*/ 12 h 24"/>
                  <a:gd name="T8" fmla="*/ 12 w 25"/>
                  <a:gd name="T9" fmla="*/ 0 h 24"/>
                  <a:gd name="T10" fmla="*/ 0 60000 65536"/>
                  <a:gd name="T11" fmla="*/ 0 60000 65536"/>
                  <a:gd name="T12" fmla="*/ 0 60000 65536"/>
                  <a:gd name="T13" fmla="*/ 0 60000 65536"/>
                  <a:gd name="T14" fmla="*/ 0 60000 65536"/>
                  <a:gd name="T15" fmla="*/ 0 w 25"/>
                  <a:gd name="T16" fmla="*/ 0 h 24"/>
                  <a:gd name="T17" fmla="*/ 25 w 25"/>
                  <a:gd name="T18" fmla="*/ 24 h 24"/>
                </a:gdLst>
                <a:ahLst/>
                <a:cxnLst>
                  <a:cxn ang="T10">
                    <a:pos x="T0" y="T1"/>
                  </a:cxn>
                  <a:cxn ang="T11">
                    <a:pos x="T2" y="T3"/>
                  </a:cxn>
                  <a:cxn ang="T12">
                    <a:pos x="T4" y="T5"/>
                  </a:cxn>
                  <a:cxn ang="T13">
                    <a:pos x="T6" y="T7"/>
                  </a:cxn>
                  <a:cxn ang="T14">
                    <a:pos x="T8" y="T9"/>
                  </a:cxn>
                </a:cxnLst>
                <a:rect l="T15" t="T16" r="T17" b="T18"/>
                <a:pathLst>
                  <a:path w="25" h="24">
                    <a:moveTo>
                      <a:pt x="12" y="0"/>
                    </a:moveTo>
                    <a:lnTo>
                      <a:pt x="25" y="12"/>
                    </a:lnTo>
                    <a:lnTo>
                      <a:pt x="12" y="24"/>
                    </a:lnTo>
                    <a:lnTo>
                      <a:pt x="0" y="12"/>
                    </a:lnTo>
                    <a:lnTo>
                      <a:pt x="12" y="0"/>
                    </a:lnTo>
                    <a:close/>
                  </a:path>
                </a:pathLst>
              </a:custGeom>
              <a:solidFill>
                <a:srgbClr val="C0C0C0"/>
              </a:solidFill>
              <a:ln w="6350">
                <a:solidFill>
                  <a:srgbClr val="C0C0C0"/>
                </a:solidFill>
                <a:prstDash val="solid"/>
                <a:round/>
                <a:headEnd/>
                <a:tailEnd/>
              </a:ln>
            </p:spPr>
            <p:txBody>
              <a:bodyPr/>
              <a:lstStyle/>
              <a:p>
                <a:endParaRPr lang="en-US"/>
              </a:p>
            </p:txBody>
          </p:sp>
          <p:sp>
            <p:nvSpPr>
              <p:cNvPr id="18006" name="Freeform 355"/>
              <p:cNvSpPr>
                <a:spLocks/>
              </p:cNvSpPr>
              <p:nvPr/>
            </p:nvSpPr>
            <p:spPr bwMode="auto">
              <a:xfrm>
                <a:off x="4243" y="2127"/>
                <a:ext cx="24" cy="24"/>
              </a:xfrm>
              <a:custGeom>
                <a:avLst/>
                <a:gdLst>
                  <a:gd name="T0" fmla="*/ 12 w 24"/>
                  <a:gd name="T1" fmla="*/ 0 h 24"/>
                  <a:gd name="T2" fmla="*/ 24 w 24"/>
                  <a:gd name="T3" fmla="*/ 12 h 24"/>
                  <a:gd name="T4" fmla="*/ 12 w 24"/>
                  <a:gd name="T5" fmla="*/ 24 h 24"/>
                  <a:gd name="T6" fmla="*/ 0 w 24"/>
                  <a:gd name="T7" fmla="*/ 12 h 24"/>
                  <a:gd name="T8" fmla="*/ 12 w 24"/>
                  <a:gd name="T9" fmla="*/ 0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12" y="0"/>
                    </a:moveTo>
                    <a:lnTo>
                      <a:pt x="24" y="12"/>
                    </a:lnTo>
                    <a:lnTo>
                      <a:pt x="12" y="24"/>
                    </a:lnTo>
                    <a:lnTo>
                      <a:pt x="0" y="12"/>
                    </a:lnTo>
                    <a:lnTo>
                      <a:pt x="12" y="0"/>
                    </a:lnTo>
                    <a:close/>
                  </a:path>
                </a:pathLst>
              </a:custGeom>
              <a:solidFill>
                <a:srgbClr val="C0C0C0"/>
              </a:solidFill>
              <a:ln w="6350">
                <a:solidFill>
                  <a:srgbClr val="C0C0C0"/>
                </a:solidFill>
                <a:prstDash val="solid"/>
                <a:round/>
                <a:headEnd/>
                <a:tailEnd/>
              </a:ln>
            </p:spPr>
            <p:txBody>
              <a:bodyPr/>
              <a:lstStyle/>
              <a:p>
                <a:endParaRPr lang="en-US"/>
              </a:p>
            </p:txBody>
          </p:sp>
          <p:sp>
            <p:nvSpPr>
              <p:cNvPr id="18007" name="Rectangle 356"/>
              <p:cNvSpPr>
                <a:spLocks noChangeArrowheads="1"/>
              </p:cNvSpPr>
              <p:nvPr/>
            </p:nvSpPr>
            <p:spPr bwMode="auto">
              <a:xfrm>
                <a:off x="1934" y="2127"/>
                <a:ext cx="21" cy="20"/>
              </a:xfrm>
              <a:prstGeom prst="rect">
                <a:avLst/>
              </a:prstGeom>
              <a:solidFill>
                <a:srgbClr val="808080"/>
              </a:solidFill>
              <a:ln w="6350">
                <a:solidFill>
                  <a:srgbClr val="808080"/>
                </a:solidFill>
                <a:miter lim="800000"/>
                <a:headEnd/>
                <a:tailEnd/>
              </a:ln>
            </p:spPr>
            <p:txBody>
              <a:bodyPr/>
              <a:lstStyle/>
              <a:p>
                <a:endParaRPr lang="en-US"/>
              </a:p>
            </p:txBody>
          </p:sp>
          <p:sp>
            <p:nvSpPr>
              <p:cNvPr id="18008" name="Rectangle 357"/>
              <p:cNvSpPr>
                <a:spLocks noChangeArrowheads="1"/>
              </p:cNvSpPr>
              <p:nvPr/>
            </p:nvSpPr>
            <p:spPr bwMode="auto">
              <a:xfrm>
                <a:off x="4243" y="2151"/>
                <a:ext cx="20" cy="20"/>
              </a:xfrm>
              <a:prstGeom prst="rect">
                <a:avLst/>
              </a:prstGeom>
              <a:solidFill>
                <a:srgbClr val="808080"/>
              </a:solidFill>
              <a:ln w="6350">
                <a:solidFill>
                  <a:srgbClr val="808080"/>
                </a:solidFill>
                <a:miter lim="800000"/>
                <a:headEnd/>
                <a:tailEnd/>
              </a:ln>
            </p:spPr>
            <p:txBody>
              <a:bodyPr/>
              <a:lstStyle/>
              <a:p>
                <a:endParaRPr lang="en-US"/>
              </a:p>
            </p:txBody>
          </p:sp>
          <p:sp>
            <p:nvSpPr>
              <p:cNvPr id="18009" name="Freeform 358"/>
              <p:cNvSpPr>
                <a:spLocks/>
              </p:cNvSpPr>
              <p:nvPr/>
            </p:nvSpPr>
            <p:spPr bwMode="auto">
              <a:xfrm>
                <a:off x="1934" y="1524"/>
                <a:ext cx="25" cy="24"/>
              </a:xfrm>
              <a:custGeom>
                <a:avLst/>
                <a:gdLst>
                  <a:gd name="T0" fmla="*/ 12 w 25"/>
                  <a:gd name="T1" fmla="*/ 0 h 24"/>
                  <a:gd name="T2" fmla="*/ 25 w 25"/>
                  <a:gd name="T3" fmla="*/ 24 h 24"/>
                  <a:gd name="T4" fmla="*/ 0 w 25"/>
                  <a:gd name="T5" fmla="*/ 24 h 24"/>
                  <a:gd name="T6" fmla="*/ 12 w 25"/>
                  <a:gd name="T7" fmla="*/ 0 h 24"/>
                  <a:gd name="T8" fmla="*/ 0 60000 65536"/>
                  <a:gd name="T9" fmla="*/ 0 60000 65536"/>
                  <a:gd name="T10" fmla="*/ 0 60000 65536"/>
                  <a:gd name="T11" fmla="*/ 0 60000 65536"/>
                  <a:gd name="T12" fmla="*/ 0 w 25"/>
                  <a:gd name="T13" fmla="*/ 0 h 24"/>
                  <a:gd name="T14" fmla="*/ 25 w 25"/>
                  <a:gd name="T15" fmla="*/ 24 h 24"/>
                </a:gdLst>
                <a:ahLst/>
                <a:cxnLst>
                  <a:cxn ang="T8">
                    <a:pos x="T0" y="T1"/>
                  </a:cxn>
                  <a:cxn ang="T9">
                    <a:pos x="T2" y="T3"/>
                  </a:cxn>
                  <a:cxn ang="T10">
                    <a:pos x="T4" y="T5"/>
                  </a:cxn>
                  <a:cxn ang="T11">
                    <a:pos x="T6" y="T7"/>
                  </a:cxn>
                </a:cxnLst>
                <a:rect l="T12" t="T13" r="T14" b="T15"/>
                <a:pathLst>
                  <a:path w="25" h="24">
                    <a:moveTo>
                      <a:pt x="12" y="0"/>
                    </a:moveTo>
                    <a:lnTo>
                      <a:pt x="25" y="24"/>
                    </a:lnTo>
                    <a:lnTo>
                      <a:pt x="0" y="24"/>
                    </a:lnTo>
                    <a:lnTo>
                      <a:pt x="12" y="0"/>
                    </a:lnTo>
                    <a:close/>
                  </a:path>
                </a:pathLst>
              </a:custGeom>
              <a:solidFill>
                <a:srgbClr val="9999FF"/>
              </a:solidFill>
              <a:ln w="6350">
                <a:solidFill>
                  <a:srgbClr val="9999FF"/>
                </a:solidFill>
                <a:prstDash val="solid"/>
                <a:round/>
                <a:headEnd/>
                <a:tailEnd/>
              </a:ln>
            </p:spPr>
            <p:txBody>
              <a:bodyPr/>
              <a:lstStyle/>
              <a:p>
                <a:endParaRPr lang="en-US"/>
              </a:p>
            </p:txBody>
          </p:sp>
          <p:sp>
            <p:nvSpPr>
              <p:cNvPr id="18010" name="Freeform 359"/>
              <p:cNvSpPr>
                <a:spLocks/>
              </p:cNvSpPr>
              <p:nvPr/>
            </p:nvSpPr>
            <p:spPr bwMode="auto">
              <a:xfrm>
                <a:off x="4243" y="2179"/>
                <a:ext cx="24" cy="25"/>
              </a:xfrm>
              <a:custGeom>
                <a:avLst/>
                <a:gdLst>
                  <a:gd name="T0" fmla="*/ 12 w 24"/>
                  <a:gd name="T1" fmla="*/ 0 h 25"/>
                  <a:gd name="T2" fmla="*/ 24 w 24"/>
                  <a:gd name="T3" fmla="*/ 25 h 25"/>
                  <a:gd name="T4" fmla="*/ 0 w 24"/>
                  <a:gd name="T5" fmla="*/ 25 h 25"/>
                  <a:gd name="T6" fmla="*/ 12 w 24"/>
                  <a:gd name="T7" fmla="*/ 0 h 25"/>
                  <a:gd name="T8" fmla="*/ 0 60000 65536"/>
                  <a:gd name="T9" fmla="*/ 0 60000 65536"/>
                  <a:gd name="T10" fmla="*/ 0 60000 65536"/>
                  <a:gd name="T11" fmla="*/ 0 60000 65536"/>
                  <a:gd name="T12" fmla="*/ 0 w 24"/>
                  <a:gd name="T13" fmla="*/ 0 h 25"/>
                  <a:gd name="T14" fmla="*/ 24 w 24"/>
                  <a:gd name="T15" fmla="*/ 25 h 25"/>
                </a:gdLst>
                <a:ahLst/>
                <a:cxnLst>
                  <a:cxn ang="T8">
                    <a:pos x="T0" y="T1"/>
                  </a:cxn>
                  <a:cxn ang="T9">
                    <a:pos x="T2" y="T3"/>
                  </a:cxn>
                  <a:cxn ang="T10">
                    <a:pos x="T4" y="T5"/>
                  </a:cxn>
                  <a:cxn ang="T11">
                    <a:pos x="T6" y="T7"/>
                  </a:cxn>
                </a:cxnLst>
                <a:rect l="T12" t="T13" r="T14" b="T15"/>
                <a:pathLst>
                  <a:path w="24" h="25">
                    <a:moveTo>
                      <a:pt x="12" y="0"/>
                    </a:moveTo>
                    <a:lnTo>
                      <a:pt x="24" y="25"/>
                    </a:lnTo>
                    <a:lnTo>
                      <a:pt x="0" y="25"/>
                    </a:lnTo>
                    <a:lnTo>
                      <a:pt x="12" y="0"/>
                    </a:lnTo>
                    <a:close/>
                  </a:path>
                </a:pathLst>
              </a:custGeom>
              <a:solidFill>
                <a:srgbClr val="9999FF"/>
              </a:solidFill>
              <a:ln w="6350">
                <a:solidFill>
                  <a:srgbClr val="9999FF"/>
                </a:solidFill>
                <a:prstDash val="solid"/>
                <a:round/>
                <a:headEnd/>
                <a:tailEnd/>
              </a:ln>
            </p:spPr>
            <p:txBody>
              <a:bodyPr/>
              <a:lstStyle/>
              <a:p>
                <a:endParaRPr lang="en-US"/>
              </a:p>
            </p:txBody>
          </p:sp>
          <p:sp>
            <p:nvSpPr>
              <p:cNvPr id="18011" name="Rectangle 360"/>
              <p:cNvSpPr>
                <a:spLocks noChangeArrowheads="1"/>
              </p:cNvSpPr>
              <p:nvPr/>
            </p:nvSpPr>
            <p:spPr bwMode="auto">
              <a:xfrm>
                <a:off x="1930" y="1194"/>
                <a:ext cx="37" cy="37"/>
              </a:xfrm>
              <a:prstGeom prst="rect">
                <a:avLst/>
              </a:prstGeom>
              <a:noFill/>
              <a:ln w="9525">
                <a:noFill/>
                <a:miter lim="800000"/>
                <a:headEnd/>
                <a:tailEnd/>
              </a:ln>
            </p:spPr>
            <p:txBody>
              <a:bodyPr/>
              <a:lstStyle/>
              <a:p>
                <a:endParaRPr lang="en-US"/>
              </a:p>
            </p:txBody>
          </p:sp>
          <p:sp>
            <p:nvSpPr>
              <p:cNvPr id="18012" name="Line 361"/>
              <p:cNvSpPr>
                <a:spLocks noChangeShapeType="1"/>
              </p:cNvSpPr>
              <p:nvPr/>
            </p:nvSpPr>
            <p:spPr bwMode="auto">
              <a:xfrm flipH="1" flipV="1">
                <a:off x="1934" y="1198"/>
                <a:ext cx="12" cy="12"/>
              </a:xfrm>
              <a:prstGeom prst="line">
                <a:avLst/>
              </a:prstGeom>
              <a:noFill/>
              <a:ln w="6350">
                <a:solidFill>
                  <a:srgbClr val="993366"/>
                </a:solidFill>
                <a:round/>
                <a:headEnd/>
                <a:tailEnd/>
              </a:ln>
            </p:spPr>
            <p:txBody>
              <a:bodyPr/>
              <a:lstStyle/>
              <a:p>
                <a:endParaRPr lang="en-US"/>
              </a:p>
            </p:txBody>
          </p:sp>
          <p:sp>
            <p:nvSpPr>
              <p:cNvPr id="18013" name="Line 362"/>
              <p:cNvSpPr>
                <a:spLocks noChangeShapeType="1"/>
              </p:cNvSpPr>
              <p:nvPr/>
            </p:nvSpPr>
            <p:spPr bwMode="auto">
              <a:xfrm>
                <a:off x="1946" y="1210"/>
                <a:ext cx="13" cy="13"/>
              </a:xfrm>
              <a:prstGeom prst="line">
                <a:avLst/>
              </a:prstGeom>
              <a:noFill/>
              <a:ln w="6350">
                <a:solidFill>
                  <a:srgbClr val="993366"/>
                </a:solidFill>
                <a:round/>
                <a:headEnd/>
                <a:tailEnd/>
              </a:ln>
            </p:spPr>
            <p:txBody>
              <a:bodyPr/>
              <a:lstStyle/>
              <a:p>
                <a:endParaRPr lang="en-US"/>
              </a:p>
            </p:txBody>
          </p:sp>
          <p:sp>
            <p:nvSpPr>
              <p:cNvPr id="18014" name="Line 363"/>
              <p:cNvSpPr>
                <a:spLocks noChangeShapeType="1"/>
              </p:cNvSpPr>
              <p:nvPr/>
            </p:nvSpPr>
            <p:spPr bwMode="auto">
              <a:xfrm flipH="1">
                <a:off x="1934" y="1210"/>
                <a:ext cx="12" cy="13"/>
              </a:xfrm>
              <a:prstGeom prst="line">
                <a:avLst/>
              </a:prstGeom>
              <a:noFill/>
              <a:ln w="6350">
                <a:solidFill>
                  <a:srgbClr val="993366"/>
                </a:solidFill>
                <a:round/>
                <a:headEnd/>
                <a:tailEnd/>
              </a:ln>
            </p:spPr>
            <p:txBody>
              <a:bodyPr/>
              <a:lstStyle/>
              <a:p>
                <a:endParaRPr lang="en-US"/>
              </a:p>
            </p:txBody>
          </p:sp>
          <p:sp>
            <p:nvSpPr>
              <p:cNvPr id="18015" name="Line 364"/>
              <p:cNvSpPr>
                <a:spLocks noChangeShapeType="1"/>
              </p:cNvSpPr>
              <p:nvPr/>
            </p:nvSpPr>
            <p:spPr bwMode="auto">
              <a:xfrm flipV="1">
                <a:off x="1946" y="1198"/>
                <a:ext cx="13" cy="12"/>
              </a:xfrm>
              <a:prstGeom prst="line">
                <a:avLst/>
              </a:prstGeom>
              <a:noFill/>
              <a:ln w="6350">
                <a:solidFill>
                  <a:srgbClr val="993366"/>
                </a:solidFill>
                <a:round/>
                <a:headEnd/>
                <a:tailEnd/>
              </a:ln>
            </p:spPr>
            <p:txBody>
              <a:bodyPr/>
              <a:lstStyle/>
              <a:p>
                <a:endParaRPr lang="en-US"/>
              </a:p>
            </p:txBody>
          </p:sp>
          <p:sp>
            <p:nvSpPr>
              <p:cNvPr id="18016" name="Rectangle 365"/>
              <p:cNvSpPr>
                <a:spLocks noChangeArrowheads="1"/>
              </p:cNvSpPr>
              <p:nvPr/>
            </p:nvSpPr>
            <p:spPr bwMode="auto">
              <a:xfrm>
                <a:off x="4238" y="2200"/>
                <a:ext cx="37" cy="36"/>
              </a:xfrm>
              <a:prstGeom prst="rect">
                <a:avLst/>
              </a:prstGeom>
              <a:noFill/>
              <a:ln w="9525">
                <a:noFill/>
                <a:miter lim="800000"/>
                <a:headEnd/>
                <a:tailEnd/>
              </a:ln>
            </p:spPr>
            <p:txBody>
              <a:bodyPr/>
              <a:lstStyle/>
              <a:p>
                <a:endParaRPr lang="en-US"/>
              </a:p>
            </p:txBody>
          </p:sp>
          <p:sp>
            <p:nvSpPr>
              <p:cNvPr id="18017" name="Line 366"/>
              <p:cNvSpPr>
                <a:spLocks noChangeShapeType="1"/>
              </p:cNvSpPr>
              <p:nvPr/>
            </p:nvSpPr>
            <p:spPr bwMode="auto">
              <a:xfrm flipH="1" flipV="1">
                <a:off x="4243" y="2204"/>
                <a:ext cx="12" cy="12"/>
              </a:xfrm>
              <a:prstGeom prst="line">
                <a:avLst/>
              </a:prstGeom>
              <a:noFill/>
              <a:ln w="6350">
                <a:solidFill>
                  <a:srgbClr val="993366"/>
                </a:solidFill>
                <a:round/>
                <a:headEnd/>
                <a:tailEnd/>
              </a:ln>
            </p:spPr>
            <p:txBody>
              <a:bodyPr/>
              <a:lstStyle/>
              <a:p>
                <a:endParaRPr lang="en-US"/>
              </a:p>
            </p:txBody>
          </p:sp>
          <p:sp>
            <p:nvSpPr>
              <p:cNvPr id="18018" name="Line 367"/>
              <p:cNvSpPr>
                <a:spLocks noChangeShapeType="1"/>
              </p:cNvSpPr>
              <p:nvPr/>
            </p:nvSpPr>
            <p:spPr bwMode="auto">
              <a:xfrm>
                <a:off x="4255" y="2216"/>
                <a:ext cx="12" cy="12"/>
              </a:xfrm>
              <a:prstGeom prst="line">
                <a:avLst/>
              </a:prstGeom>
              <a:noFill/>
              <a:ln w="6350">
                <a:solidFill>
                  <a:srgbClr val="993366"/>
                </a:solidFill>
                <a:round/>
                <a:headEnd/>
                <a:tailEnd/>
              </a:ln>
            </p:spPr>
            <p:txBody>
              <a:bodyPr/>
              <a:lstStyle/>
              <a:p>
                <a:endParaRPr lang="en-US"/>
              </a:p>
            </p:txBody>
          </p:sp>
          <p:sp>
            <p:nvSpPr>
              <p:cNvPr id="18019" name="Line 368"/>
              <p:cNvSpPr>
                <a:spLocks noChangeShapeType="1"/>
              </p:cNvSpPr>
              <p:nvPr/>
            </p:nvSpPr>
            <p:spPr bwMode="auto">
              <a:xfrm flipH="1">
                <a:off x="4243" y="2216"/>
                <a:ext cx="12" cy="12"/>
              </a:xfrm>
              <a:prstGeom prst="line">
                <a:avLst/>
              </a:prstGeom>
              <a:noFill/>
              <a:ln w="6350">
                <a:solidFill>
                  <a:srgbClr val="993366"/>
                </a:solidFill>
                <a:round/>
                <a:headEnd/>
                <a:tailEnd/>
              </a:ln>
            </p:spPr>
            <p:txBody>
              <a:bodyPr/>
              <a:lstStyle/>
              <a:p>
                <a:endParaRPr lang="en-US"/>
              </a:p>
            </p:txBody>
          </p:sp>
          <p:sp>
            <p:nvSpPr>
              <p:cNvPr id="18020" name="Line 369"/>
              <p:cNvSpPr>
                <a:spLocks noChangeShapeType="1"/>
              </p:cNvSpPr>
              <p:nvPr/>
            </p:nvSpPr>
            <p:spPr bwMode="auto">
              <a:xfrm flipV="1">
                <a:off x="4255" y="2204"/>
                <a:ext cx="12" cy="12"/>
              </a:xfrm>
              <a:prstGeom prst="line">
                <a:avLst/>
              </a:prstGeom>
              <a:noFill/>
              <a:ln w="6350">
                <a:solidFill>
                  <a:srgbClr val="993366"/>
                </a:solidFill>
                <a:round/>
                <a:headEnd/>
                <a:tailEnd/>
              </a:ln>
            </p:spPr>
            <p:txBody>
              <a:bodyPr/>
              <a:lstStyle/>
              <a:p>
                <a:endParaRPr lang="en-US"/>
              </a:p>
            </p:txBody>
          </p:sp>
          <p:sp>
            <p:nvSpPr>
              <p:cNvPr id="18021" name="Rectangle 370"/>
              <p:cNvSpPr>
                <a:spLocks noChangeArrowheads="1"/>
              </p:cNvSpPr>
              <p:nvPr/>
            </p:nvSpPr>
            <p:spPr bwMode="auto">
              <a:xfrm>
                <a:off x="1930" y="1219"/>
                <a:ext cx="37" cy="36"/>
              </a:xfrm>
              <a:prstGeom prst="rect">
                <a:avLst/>
              </a:prstGeom>
              <a:noFill/>
              <a:ln w="9525">
                <a:noFill/>
                <a:miter lim="800000"/>
                <a:headEnd/>
                <a:tailEnd/>
              </a:ln>
            </p:spPr>
            <p:txBody>
              <a:bodyPr/>
              <a:lstStyle/>
              <a:p>
                <a:endParaRPr lang="en-US"/>
              </a:p>
            </p:txBody>
          </p:sp>
          <p:sp>
            <p:nvSpPr>
              <p:cNvPr id="18022" name="Line 371"/>
              <p:cNvSpPr>
                <a:spLocks noChangeShapeType="1"/>
              </p:cNvSpPr>
              <p:nvPr/>
            </p:nvSpPr>
            <p:spPr bwMode="auto">
              <a:xfrm flipH="1" flipV="1">
                <a:off x="1934" y="1223"/>
                <a:ext cx="12" cy="12"/>
              </a:xfrm>
              <a:prstGeom prst="line">
                <a:avLst/>
              </a:prstGeom>
              <a:noFill/>
              <a:ln w="6350">
                <a:solidFill>
                  <a:srgbClr val="FFFFCC"/>
                </a:solidFill>
                <a:round/>
                <a:headEnd/>
                <a:tailEnd/>
              </a:ln>
            </p:spPr>
            <p:txBody>
              <a:bodyPr/>
              <a:lstStyle/>
              <a:p>
                <a:endParaRPr lang="en-US"/>
              </a:p>
            </p:txBody>
          </p:sp>
          <p:sp>
            <p:nvSpPr>
              <p:cNvPr id="18023" name="Line 372"/>
              <p:cNvSpPr>
                <a:spLocks noChangeShapeType="1"/>
              </p:cNvSpPr>
              <p:nvPr/>
            </p:nvSpPr>
            <p:spPr bwMode="auto">
              <a:xfrm>
                <a:off x="1946" y="1235"/>
                <a:ext cx="13" cy="12"/>
              </a:xfrm>
              <a:prstGeom prst="line">
                <a:avLst/>
              </a:prstGeom>
              <a:noFill/>
              <a:ln w="6350">
                <a:solidFill>
                  <a:srgbClr val="FFFFCC"/>
                </a:solidFill>
                <a:round/>
                <a:headEnd/>
                <a:tailEnd/>
              </a:ln>
            </p:spPr>
            <p:txBody>
              <a:bodyPr/>
              <a:lstStyle/>
              <a:p>
                <a:endParaRPr lang="en-US"/>
              </a:p>
            </p:txBody>
          </p:sp>
          <p:sp>
            <p:nvSpPr>
              <p:cNvPr id="18024" name="Line 373"/>
              <p:cNvSpPr>
                <a:spLocks noChangeShapeType="1"/>
              </p:cNvSpPr>
              <p:nvPr/>
            </p:nvSpPr>
            <p:spPr bwMode="auto">
              <a:xfrm flipH="1">
                <a:off x="1934" y="1235"/>
                <a:ext cx="12" cy="12"/>
              </a:xfrm>
              <a:prstGeom prst="line">
                <a:avLst/>
              </a:prstGeom>
              <a:noFill/>
              <a:ln w="6350">
                <a:solidFill>
                  <a:srgbClr val="FFFFCC"/>
                </a:solidFill>
                <a:round/>
                <a:headEnd/>
                <a:tailEnd/>
              </a:ln>
            </p:spPr>
            <p:txBody>
              <a:bodyPr/>
              <a:lstStyle/>
              <a:p>
                <a:endParaRPr lang="en-US"/>
              </a:p>
            </p:txBody>
          </p:sp>
          <p:sp>
            <p:nvSpPr>
              <p:cNvPr id="18025" name="Line 374"/>
              <p:cNvSpPr>
                <a:spLocks noChangeShapeType="1"/>
              </p:cNvSpPr>
              <p:nvPr/>
            </p:nvSpPr>
            <p:spPr bwMode="auto">
              <a:xfrm flipV="1">
                <a:off x="1946" y="1223"/>
                <a:ext cx="13" cy="12"/>
              </a:xfrm>
              <a:prstGeom prst="line">
                <a:avLst/>
              </a:prstGeom>
              <a:noFill/>
              <a:ln w="6350">
                <a:solidFill>
                  <a:srgbClr val="FFFFCC"/>
                </a:solidFill>
                <a:round/>
                <a:headEnd/>
                <a:tailEnd/>
              </a:ln>
            </p:spPr>
            <p:txBody>
              <a:bodyPr/>
              <a:lstStyle/>
              <a:p>
                <a:endParaRPr lang="en-US"/>
              </a:p>
            </p:txBody>
          </p:sp>
          <p:sp>
            <p:nvSpPr>
              <p:cNvPr id="18026" name="Line 375"/>
              <p:cNvSpPr>
                <a:spLocks noChangeShapeType="1"/>
              </p:cNvSpPr>
              <p:nvPr/>
            </p:nvSpPr>
            <p:spPr bwMode="auto">
              <a:xfrm flipV="1">
                <a:off x="1946" y="1223"/>
                <a:ext cx="1" cy="12"/>
              </a:xfrm>
              <a:prstGeom prst="line">
                <a:avLst/>
              </a:prstGeom>
              <a:noFill/>
              <a:ln w="6350">
                <a:solidFill>
                  <a:srgbClr val="FFFFCC"/>
                </a:solidFill>
                <a:round/>
                <a:headEnd/>
                <a:tailEnd/>
              </a:ln>
            </p:spPr>
            <p:txBody>
              <a:bodyPr/>
              <a:lstStyle/>
              <a:p>
                <a:endParaRPr lang="en-US"/>
              </a:p>
            </p:txBody>
          </p:sp>
          <p:sp>
            <p:nvSpPr>
              <p:cNvPr id="18027" name="Line 376"/>
              <p:cNvSpPr>
                <a:spLocks noChangeShapeType="1"/>
              </p:cNvSpPr>
              <p:nvPr/>
            </p:nvSpPr>
            <p:spPr bwMode="auto">
              <a:xfrm>
                <a:off x="1946" y="1235"/>
                <a:ext cx="1" cy="12"/>
              </a:xfrm>
              <a:prstGeom prst="line">
                <a:avLst/>
              </a:prstGeom>
              <a:noFill/>
              <a:ln w="6350">
                <a:solidFill>
                  <a:srgbClr val="FFFFCC"/>
                </a:solidFill>
                <a:round/>
                <a:headEnd/>
                <a:tailEnd/>
              </a:ln>
            </p:spPr>
            <p:txBody>
              <a:bodyPr/>
              <a:lstStyle/>
              <a:p>
                <a:endParaRPr lang="en-US"/>
              </a:p>
            </p:txBody>
          </p:sp>
          <p:sp>
            <p:nvSpPr>
              <p:cNvPr id="18028" name="Rectangle 377"/>
              <p:cNvSpPr>
                <a:spLocks noChangeArrowheads="1"/>
              </p:cNvSpPr>
              <p:nvPr/>
            </p:nvSpPr>
            <p:spPr bwMode="auto">
              <a:xfrm>
                <a:off x="4238" y="2224"/>
                <a:ext cx="37" cy="37"/>
              </a:xfrm>
              <a:prstGeom prst="rect">
                <a:avLst/>
              </a:prstGeom>
              <a:noFill/>
              <a:ln w="9525">
                <a:noFill/>
                <a:miter lim="800000"/>
                <a:headEnd/>
                <a:tailEnd/>
              </a:ln>
            </p:spPr>
            <p:txBody>
              <a:bodyPr/>
              <a:lstStyle/>
              <a:p>
                <a:endParaRPr lang="en-US"/>
              </a:p>
            </p:txBody>
          </p:sp>
          <p:sp>
            <p:nvSpPr>
              <p:cNvPr id="18029" name="Line 378"/>
              <p:cNvSpPr>
                <a:spLocks noChangeShapeType="1"/>
              </p:cNvSpPr>
              <p:nvPr/>
            </p:nvSpPr>
            <p:spPr bwMode="auto">
              <a:xfrm flipH="1" flipV="1">
                <a:off x="4243" y="2228"/>
                <a:ext cx="12" cy="13"/>
              </a:xfrm>
              <a:prstGeom prst="line">
                <a:avLst/>
              </a:prstGeom>
              <a:noFill/>
              <a:ln w="6350">
                <a:solidFill>
                  <a:srgbClr val="FFFFCC"/>
                </a:solidFill>
                <a:round/>
                <a:headEnd/>
                <a:tailEnd/>
              </a:ln>
            </p:spPr>
            <p:txBody>
              <a:bodyPr/>
              <a:lstStyle/>
              <a:p>
                <a:endParaRPr lang="en-US"/>
              </a:p>
            </p:txBody>
          </p:sp>
          <p:sp>
            <p:nvSpPr>
              <p:cNvPr id="18030" name="Line 379"/>
              <p:cNvSpPr>
                <a:spLocks noChangeShapeType="1"/>
              </p:cNvSpPr>
              <p:nvPr/>
            </p:nvSpPr>
            <p:spPr bwMode="auto">
              <a:xfrm>
                <a:off x="4255" y="2241"/>
                <a:ext cx="12" cy="12"/>
              </a:xfrm>
              <a:prstGeom prst="line">
                <a:avLst/>
              </a:prstGeom>
              <a:noFill/>
              <a:ln w="6350">
                <a:solidFill>
                  <a:srgbClr val="FFFFCC"/>
                </a:solidFill>
                <a:round/>
                <a:headEnd/>
                <a:tailEnd/>
              </a:ln>
            </p:spPr>
            <p:txBody>
              <a:bodyPr/>
              <a:lstStyle/>
              <a:p>
                <a:endParaRPr lang="en-US"/>
              </a:p>
            </p:txBody>
          </p:sp>
          <p:sp>
            <p:nvSpPr>
              <p:cNvPr id="18031" name="Line 380"/>
              <p:cNvSpPr>
                <a:spLocks noChangeShapeType="1"/>
              </p:cNvSpPr>
              <p:nvPr/>
            </p:nvSpPr>
            <p:spPr bwMode="auto">
              <a:xfrm flipH="1">
                <a:off x="4243" y="2241"/>
                <a:ext cx="12" cy="12"/>
              </a:xfrm>
              <a:prstGeom prst="line">
                <a:avLst/>
              </a:prstGeom>
              <a:noFill/>
              <a:ln w="6350">
                <a:solidFill>
                  <a:srgbClr val="FFFFCC"/>
                </a:solidFill>
                <a:round/>
                <a:headEnd/>
                <a:tailEnd/>
              </a:ln>
            </p:spPr>
            <p:txBody>
              <a:bodyPr/>
              <a:lstStyle/>
              <a:p>
                <a:endParaRPr lang="en-US"/>
              </a:p>
            </p:txBody>
          </p:sp>
          <p:sp>
            <p:nvSpPr>
              <p:cNvPr id="18032" name="Line 381"/>
              <p:cNvSpPr>
                <a:spLocks noChangeShapeType="1"/>
              </p:cNvSpPr>
              <p:nvPr/>
            </p:nvSpPr>
            <p:spPr bwMode="auto">
              <a:xfrm flipV="1">
                <a:off x="4255" y="2228"/>
                <a:ext cx="12" cy="13"/>
              </a:xfrm>
              <a:prstGeom prst="line">
                <a:avLst/>
              </a:prstGeom>
              <a:noFill/>
              <a:ln w="6350">
                <a:solidFill>
                  <a:srgbClr val="FFFFCC"/>
                </a:solidFill>
                <a:round/>
                <a:headEnd/>
                <a:tailEnd/>
              </a:ln>
            </p:spPr>
            <p:txBody>
              <a:bodyPr/>
              <a:lstStyle/>
              <a:p>
                <a:endParaRPr lang="en-US"/>
              </a:p>
            </p:txBody>
          </p:sp>
          <p:sp>
            <p:nvSpPr>
              <p:cNvPr id="18033" name="Line 382"/>
              <p:cNvSpPr>
                <a:spLocks noChangeShapeType="1"/>
              </p:cNvSpPr>
              <p:nvPr/>
            </p:nvSpPr>
            <p:spPr bwMode="auto">
              <a:xfrm flipV="1">
                <a:off x="4255" y="2228"/>
                <a:ext cx="1" cy="13"/>
              </a:xfrm>
              <a:prstGeom prst="line">
                <a:avLst/>
              </a:prstGeom>
              <a:noFill/>
              <a:ln w="6350">
                <a:solidFill>
                  <a:srgbClr val="FFFFCC"/>
                </a:solidFill>
                <a:round/>
                <a:headEnd/>
                <a:tailEnd/>
              </a:ln>
            </p:spPr>
            <p:txBody>
              <a:bodyPr/>
              <a:lstStyle/>
              <a:p>
                <a:endParaRPr lang="en-US"/>
              </a:p>
            </p:txBody>
          </p:sp>
          <p:sp>
            <p:nvSpPr>
              <p:cNvPr id="18034" name="Line 383"/>
              <p:cNvSpPr>
                <a:spLocks noChangeShapeType="1"/>
              </p:cNvSpPr>
              <p:nvPr/>
            </p:nvSpPr>
            <p:spPr bwMode="auto">
              <a:xfrm>
                <a:off x="4255" y="2241"/>
                <a:ext cx="1" cy="12"/>
              </a:xfrm>
              <a:prstGeom prst="line">
                <a:avLst/>
              </a:prstGeom>
              <a:noFill/>
              <a:ln w="6350">
                <a:solidFill>
                  <a:srgbClr val="FFFFCC"/>
                </a:solidFill>
                <a:round/>
                <a:headEnd/>
                <a:tailEnd/>
              </a:ln>
            </p:spPr>
            <p:txBody>
              <a:bodyPr/>
              <a:lstStyle/>
              <a:p>
                <a:endParaRPr lang="en-US"/>
              </a:p>
            </p:txBody>
          </p:sp>
          <p:sp>
            <p:nvSpPr>
              <p:cNvPr id="18035" name="Oval 384"/>
              <p:cNvSpPr>
                <a:spLocks noChangeArrowheads="1"/>
              </p:cNvSpPr>
              <p:nvPr/>
            </p:nvSpPr>
            <p:spPr bwMode="auto">
              <a:xfrm>
                <a:off x="1934" y="3031"/>
                <a:ext cx="21" cy="20"/>
              </a:xfrm>
              <a:prstGeom prst="ellipse">
                <a:avLst/>
              </a:prstGeom>
              <a:solidFill>
                <a:srgbClr val="CCFFFF"/>
              </a:solidFill>
              <a:ln w="6350">
                <a:solidFill>
                  <a:srgbClr val="CCFFFF"/>
                </a:solidFill>
                <a:round/>
                <a:headEnd/>
                <a:tailEnd/>
              </a:ln>
            </p:spPr>
            <p:txBody>
              <a:bodyPr/>
              <a:lstStyle/>
              <a:p>
                <a:endParaRPr lang="en-US"/>
              </a:p>
            </p:txBody>
          </p:sp>
          <p:sp>
            <p:nvSpPr>
              <p:cNvPr id="18036" name="Oval 385"/>
              <p:cNvSpPr>
                <a:spLocks noChangeArrowheads="1"/>
              </p:cNvSpPr>
              <p:nvPr/>
            </p:nvSpPr>
            <p:spPr bwMode="auto">
              <a:xfrm>
                <a:off x="4243" y="2253"/>
                <a:ext cx="20" cy="20"/>
              </a:xfrm>
              <a:prstGeom prst="ellipse">
                <a:avLst/>
              </a:prstGeom>
              <a:solidFill>
                <a:srgbClr val="CCFFFF"/>
              </a:solidFill>
              <a:ln w="6350">
                <a:solidFill>
                  <a:srgbClr val="CCFFFF"/>
                </a:solidFill>
                <a:round/>
                <a:headEnd/>
                <a:tailEnd/>
              </a:ln>
            </p:spPr>
            <p:txBody>
              <a:bodyPr/>
              <a:lstStyle/>
              <a:p>
                <a:endParaRPr lang="en-US"/>
              </a:p>
            </p:txBody>
          </p:sp>
          <p:sp>
            <p:nvSpPr>
              <p:cNvPr id="18037" name="Rectangle 386"/>
              <p:cNvSpPr>
                <a:spLocks noChangeArrowheads="1"/>
              </p:cNvSpPr>
              <p:nvPr/>
            </p:nvSpPr>
            <p:spPr bwMode="auto">
              <a:xfrm>
                <a:off x="1930" y="1646"/>
                <a:ext cx="37" cy="37"/>
              </a:xfrm>
              <a:prstGeom prst="rect">
                <a:avLst/>
              </a:prstGeom>
              <a:noFill/>
              <a:ln w="9525">
                <a:noFill/>
                <a:miter lim="800000"/>
                <a:headEnd/>
                <a:tailEnd/>
              </a:ln>
            </p:spPr>
            <p:txBody>
              <a:bodyPr/>
              <a:lstStyle/>
              <a:p>
                <a:endParaRPr lang="en-US"/>
              </a:p>
            </p:txBody>
          </p:sp>
          <p:sp>
            <p:nvSpPr>
              <p:cNvPr id="18038" name="Line 387"/>
              <p:cNvSpPr>
                <a:spLocks noChangeShapeType="1"/>
              </p:cNvSpPr>
              <p:nvPr/>
            </p:nvSpPr>
            <p:spPr bwMode="auto">
              <a:xfrm flipV="1">
                <a:off x="1946" y="1650"/>
                <a:ext cx="1" cy="12"/>
              </a:xfrm>
              <a:prstGeom prst="line">
                <a:avLst/>
              </a:prstGeom>
              <a:noFill/>
              <a:ln w="6350">
                <a:solidFill>
                  <a:srgbClr val="660066"/>
                </a:solidFill>
                <a:round/>
                <a:headEnd/>
                <a:tailEnd/>
              </a:ln>
            </p:spPr>
            <p:txBody>
              <a:bodyPr/>
              <a:lstStyle/>
              <a:p>
                <a:endParaRPr lang="en-US"/>
              </a:p>
            </p:txBody>
          </p:sp>
          <p:sp>
            <p:nvSpPr>
              <p:cNvPr id="18039" name="Line 388"/>
              <p:cNvSpPr>
                <a:spLocks noChangeShapeType="1"/>
              </p:cNvSpPr>
              <p:nvPr/>
            </p:nvSpPr>
            <p:spPr bwMode="auto">
              <a:xfrm>
                <a:off x="1946" y="1662"/>
                <a:ext cx="1" cy="13"/>
              </a:xfrm>
              <a:prstGeom prst="line">
                <a:avLst/>
              </a:prstGeom>
              <a:noFill/>
              <a:ln w="6350">
                <a:solidFill>
                  <a:srgbClr val="660066"/>
                </a:solidFill>
                <a:round/>
                <a:headEnd/>
                <a:tailEnd/>
              </a:ln>
            </p:spPr>
            <p:txBody>
              <a:bodyPr/>
              <a:lstStyle/>
              <a:p>
                <a:endParaRPr lang="en-US"/>
              </a:p>
            </p:txBody>
          </p:sp>
          <p:sp>
            <p:nvSpPr>
              <p:cNvPr id="18040" name="Line 389"/>
              <p:cNvSpPr>
                <a:spLocks noChangeShapeType="1"/>
              </p:cNvSpPr>
              <p:nvPr/>
            </p:nvSpPr>
            <p:spPr bwMode="auto">
              <a:xfrm flipH="1">
                <a:off x="1934" y="1662"/>
                <a:ext cx="12" cy="1"/>
              </a:xfrm>
              <a:prstGeom prst="line">
                <a:avLst/>
              </a:prstGeom>
              <a:noFill/>
              <a:ln w="6350">
                <a:solidFill>
                  <a:srgbClr val="660066"/>
                </a:solidFill>
                <a:round/>
                <a:headEnd/>
                <a:tailEnd/>
              </a:ln>
            </p:spPr>
            <p:txBody>
              <a:bodyPr/>
              <a:lstStyle/>
              <a:p>
                <a:endParaRPr lang="en-US"/>
              </a:p>
            </p:txBody>
          </p:sp>
          <p:sp>
            <p:nvSpPr>
              <p:cNvPr id="18041" name="Line 390"/>
              <p:cNvSpPr>
                <a:spLocks noChangeShapeType="1"/>
              </p:cNvSpPr>
              <p:nvPr/>
            </p:nvSpPr>
            <p:spPr bwMode="auto">
              <a:xfrm>
                <a:off x="1946" y="1662"/>
                <a:ext cx="13" cy="1"/>
              </a:xfrm>
              <a:prstGeom prst="line">
                <a:avLst/>
              </a:prstGeom>
              <a:noFill/>
              <a:ln w="6350">
                <a:solidFill>
                  <a:srgbClr val="660066"/>
                </a:solidFill>
                <a:round/>
                <a:headEnd/>
                <a:tailEnd/>
              </a:ln>
            </p:spPr>
            <p:txBody>
              <a:bodyPr/>
              <a:lstStyle/>
              <a:p>
                <a:endParaRPr lang="en-US"/>
              </a:p>
            </p:txBody>
          </p:sp>
          <p:sp>
            <p:nvSpPr>
              <p:cNvPr id="18042" name="Rectangle 391"/>
              <p:cNvSpPr>
                <a:spLocks noChangeArrowheads="1"/>
              </p:cNvSpPr>
              <p:nvPr/>
            </p:nvSpPr>
            <p:spPr bwMode="auto">
              <a:xfrm>
                <a:off x="4238" y="2273"/>
                <a:ext cx="37" cy="37"/>
              </a:xfrm>
              <a:prstGeom prst="rect">
                <a:avLst/>
              </a:prstGeom>
              <a:noFill/>
              <a:ln w="9525">
                <a:noFill/>
                <a:miter lim="800000"/>
                <a:headEnd/>
                <a:tailEnd/>
              </a:ln>
            </p:spPr>
            <p:txBody>
              <a:bodyPr/>
              <a:lstStyle/>
              <a:p>
                <a:endParaRPr lang="en-US"/>
              </a:p>
            </p:txBody>
          </p:sp>
          <p:sp>
            <p:nvSpPr>
              <p:cNvPr id="18043" name="Line 392"/>
              <p:cNvSpPr>
                <a:spLocks noChangeShapeType="1"/>
              </p:cNvSpPr>
              <p:nvPr/>
            </p:nvSpPr>
            <p:spPr bwMode="auto">
              <a:xfrm flipV="1">
                <a:off x="4255" y="2277"/>
                <a:ext cx="1" cy="12"/>
              </a:xfrm>
              <a:prstGeom prst="line">
                <a:avLst/>
              </a:prstGeom>
              <a:noFill/>
              <a:ln w="6350">
                <a:solidFill>
                  <a:srgbClr val="660066"/>
                </a:solidFill>
                <a:round/>
                <a:headEnd/>
                <a:tailEnd/>
              </a:ln>
            </p:spPr>
            <p:txBody>
              <a:bodyPr/>
              <a:lstStyle/>
              <a:p>
                <a:endParaRPr lang="en-US"/>
              </a:p>
            </p:txBody>
          </p:sp>
          <p:sp>
            <p:nvSpPr>
              <p:cNvPr id="18044" name="Line 393"/>
              <p:cNvSpPr>
                <a:spLocks noChangeShapeType="1"/>
              </p:cNvSpPr>
              <p:nvPr/>
            </p:nvSpPr>
            <p:spPr bwMode="auto">
              <a:xfrm>
                <a:off x="4255" y="2289"/>
                <a:ext cx="1" cy="13"/>
              </a:xfrm>
              <a:prstGeom prst="line">
                <a:avLst/>
              </a:prstGeom>
              <a:noFill/>
              <a:ln w="6350">
                <a:solidFill>
                  <a:srgbClr val="660066"/>
                </a:solidFill>
                <a:round/>
                <a:headEnd/>
                <a:tailEnd/>
              </a:ln>
            </p:spPr>
            <p:txBody>
              <a:bodyPr/>
              <a:lstStyle/>
              <a:p>
                <a:endParaRPr lang="en-US"/>
              </a:p>
            </p:txBody>
          </p:sp>
          <p:sp>
            <p:nvSpPr>
              <p:cNvPr id="18045" name="Line 394"/>
              <p:cNvSpPr>
                <a:spLocks noChangeShapeType="1"/>
              </p:cNvSpPr>
              <p:nvPr/>
            </p:nvSpPr>
            <p:spPr bwMode="auto">
              <a:xfrm flipH="1">
                <a:off x="4243" y="2289"/>
                <a:ext cx="12" cy="1"/>
              </a:xfrm>
              <a:prstGeom prst="line">
                <a:avLst/>
              </a:prstGeom>
              <a:noFill/>
              <a:ln w="6350">
                <a:solidFill>
                  <a:srgbClr val="660066"/>
                </a:solidFill>
                <a:round/>
                <a:headEnd/>
                <a:tailEnd/>
              </a:ln>
            </p:spPr>
            <p:txBody>
              <a:bodyPr/>
              <a:lstStyle/>
              <a:p>
                <a:endParaRPr lang="en-US"/>
              </a:p>
            </p:txBody>
          </p:sp>
          <p:sp>
            <p:nvSpPr>
              <p:cNvPr id="18046" name="Line 395"/>
              <p:cNvSpPr>
                <a:spLocks noChangeShapeType="1"/>
              </p:cNvSpPr>
              <p:nvPr/>
            </p:nvSpPr>
            <p:spPr bwMode="auto">
              <a:xfrm>
                <a:off x="4255" y="2289"/>
                <a:ext cx="12" cy="1"/>
              </a:xfrm>
              <a:prstGeom prst="line">
                <a:avLst/>
              </a:prstGeom>
              <a:noFill/>
              <a:ln w="6350">
                <a:solidFill>
                  <a:srgbClr val="660066"/>
                </a:solidFill>
                <a:round/>
                <a:headEnd/>
                <a:tailEnd/>
              </a:ln>
            </p:spPr>
            <p:txBody>
              <a:bodyPr/>
              <a:lstStyle/>
              <a:p>
                <a:endParaRPr lang="en-US"/>
              </a:p>
            </p:txBody>
          </p:sp>
          <p:sp>
            <p:nvSpPr>
              <p:cNvPr id="18047" name="Rectangle 396"/>
              <p:cNvSpPr>
                <a:spLocks noChangeArrowheads="1"/>
              </p:cNvSpPr>
              <p:nvPr/>
            </p:nvSpPr>
            <p:spPr bwMode="auto">
              <a:xfrm>
                <a:off x="1946" y="2310"/>
                <a:ext cx="13" cy="4"/>
              </a:xfrm>
              <a:prstGeom prst="rect">
                <a:avLst/>
              </a:prstGeom>
              <a:solidFill>
                <a:srgbClr val="FF8080"/>
              </a:solidFill>
              <a:ln w="6350">
                <a:solidFill>
                  <a:srgbClr val="FF8080"/>
                </a:solidFill>
                <a:miter lim="800000"/>
                <a:headEnd/>
                <a:tailEnd/>
              </a:ln>
            </p:spPr>
            <p:txBody>
              <a:bodyPr/>
              <a:lstStyle/>
              <a:p>
                <a:endParaRPr lang="en-US"/>
              </a:p>
            </p:txBody>
          </p:sp>
          <p:sp>
            <p:nvSpPr>
              <p:cNvPr id="18048" name="Rectangle 397"/>
              <p:cNvSpPr>
                <a:spLocks noChangeArrowheads="1"/>
              </p:cNvSpPr>
              <p:nvPr/>
            </p:nvSpPr>
            <p:spPr bwMode="auto">
              <a:xfrm>
                <a:off x="4255" y="2310"/>
                <a:ext cx="12" cy="4"/>
              </a:xfrm>
              <a:prstGeom prst="rect">
                <a:avLst/>
              </a:prstGeom>
              <a:solidFill>
                <a:srgbClr val="FF8080"/>
              </a:solidFill>
              <a:ln w="6350">
                <a:solidFill>
                  <a:srgbClr val="FF8080"/>
                </a:solidFill>
                <a:miter lim="800000"/>
                <a:headEnd/>
                <a:tailEnd/>
              </a:ln>
            </p:spPr>
            <p:txBody>
              <a:bodyPr/>
              <a:lstStyle/>
              <a:p>
                <a:endParaRPr lang="en-US"/>
              </a:p>
            </p:txBody>
          </p:sp>
          <p:sp>
            <p:nvSpPr>
              <p:cNvPr id="18049" name="Rectangle 398"/>
              <p:cNvSpPr>
                <a:spLocks noChangeArrowheads="1"/>
              </p:cNvSpPr>
              <p:nvPr/>
            </p:nvSpPr>
            <p:spPr bwMode="auto">
              <a:xfrm>
                <a:off x="1934" y="2236"/>
                <a:ext cx="25" cy="5"/>
              </a:xfrm>
              <a:prstGeom prst="rect">
                <a:avLst/>
              </a:prstGeom>
              <a:solidFill>
                <a:srgbClr val="0066CC"/>
              </a:solidFill>
              <a:ln w="6350">
                <a:solidFill>
                  <a:srgbClr val="0066CC"/>
                </a:solidFill>
                <a:miter lim="800000"/>
                <a:headEnd/>
                <a:tailEnd/>
              </a:ln>
            </p:spPr>
            <p:txBody>
              <a:bodyPr/>
              <a:lstStyle/>
              <a:p>
                <a:endParaRPr lang="en-US"/>
              </a:p>
            </p:txBody>
          </p:sp>
          <p:sp>
            <p:nvSpPr>
              <p:cNvPr id="18050" name="Rectangle 399"/>
              <p:cNvSpPr>
                <a:spLocks noChangeArrowheads="1"/>
              </p:cNvSpPr>
              <p:nvPr/>
            </p:nvSpPr>
            <p:spPr bwMode="auto">
              <a:xfrm>
                <a:off x="4243" y="2334"/>
                <a:ext cx="24" cy="4"/>
              </a:xfrm>
              <a:prstGeom prst="rect">
                <a:avLst/>
              </a:prstGeom>
              <a:solidFill>
                <a:srgbClr val="0066CC"/>
              </a:solidFill>
              <a:ln w="6350">
                <a:solidFill>
                  <a:srgbClr val="0066CC"/>
                </a:solidFill>
                <a:miter lim="800000"/>
                <a:headEnd/>
                <a:tailEnd/>
              </a:ln>
            </p:spPr>
            <p:txBody>
              <a:bodyPr/>
              <a:lstStyle/>
              <a:p>
                <a:endParaRPr lang="en-US"/>
              </a:p>
            </p:txBody>
          </p:sp>
          <p:sp>
            <p:nvSpPr>
              <p:cNvPr id="18051" name="Freeform 400"/>
              <p:cNvSpPr>
                <a:spLocks/>
              </p:cNvSpPr>
              <p:nvPr/>
            </p:nvSpPr>
            <p:spPr bwMode="auto">
              <a:xfrm>
                <a:off x="1934" y="2477"/>
                <a:ext cx="25" cy="24"/>
              </a:xfrm>
              <a:custGeom>
                <a:avLst/>
                <a:gdLst>
                  <a:gd name="T0" fmla="*/ 12 w 25"/>
                  <a:gd name="T1" fmla="*/ 0 h 24"/>
                  <a:gd name="T2" fmla="*/ 25 w 25"/>
                  <a:gd name="T3" fmla="*/ 12 h 24"/>
                  <a:gd name="T4" fmla="*/ 12 w 25"/>
                  <a:gd name="T5" fmla="*/ 24 h 24"/>
                  <a:gd name="T6" fmla="*/ 0 w 25"/>
                  <a:gd name="T7" fmla="*/ 12 h 24"/>
                  <a:gd name="T8" fmla="*/ 12 w 25"/>
                  <a:gd name="T9" fmla="*/ 0 h 24"/>
                  <a:gd name="T10" fmla="*/ 0 60000 65536"/>
                  <a:gd name="T11" fmla="*/ 0 60000 65536"/>
                  <a:gd name="T12" fmla="*/ 0 60000 65536"/>
                  <a:gd name="T13" fmla="*/ 0 60000 65536"/>
                  <a:gd name="T14" fmla="*/ 0 60000 65536"/>
                  <a:gd name="T15" fmla="*/ 0 w 25"/>
                  <a:gd name="T16" fmla="*/ 0 h 24"/>
                  <a:gd name="T17" fmla="*/ 25 w 25"/>
                  <a:gd name="T18" fmla="*/ 24 h 24"/>
                </a:gdLst>
                <a:ahLst/>
                <a:cxnLst>
                  <a:cxn ang="T10">
                    <a:pos x="T0" y="T1"/>
                  </a:cxn>
                  <a:cxn ang="T11">
                    <a:pos x="T2" y="T3"/>
                  </a:cxn>
                  <a:cxn ang="T12">
                    <a:pos x="T4" y="T5"/>
                  </a:cxn>
                  <a:cxn ang="T13">
                    <a:pos x="T6" y="T7"/>
                  </a:cxn>
                  <a:cxn ang="T14">
                    <a:pos x="T8" y="T9"/>
                  </a:cxn>
                </a:cxnLst>
                <a:rect l="T15" t="T16" r="T17" b="T18"/>
                <a:pathLst>
                  <a:path w="25" h="24">
                    <a:moveTo>
                      <a:pt x="12" y="0"/>
                    </a:moveTo>
                    <a:lnTo>
                      <a:pt x="25" y="12"/>
                    </a:lnTo>
                    <a:lnTo>
                      <a:pt x="12" y="24"/>
                    </a:lnTo>
                    <a:lnTo>
                      <a:pt x="0" y="12"/>
                    </a:lnTo>
                    <a:lnTo>
                      <a:pt x="12" y="0"/>
                    </a:lnTo>
                    <a:close/>
                  </a:path>
                </a:pathLst>
              </a:custGeom>
              <a:solidFill>
                <a:srgbClr val="CCCCFF"/>
              </a:solidFill>
              <a:ln w="6350">
                <a:solidFill>
                  <a:srgbClr val="CCCCFF"/>
                </a:solidFill>
                <a:prstDash val="solid"/>
                <a:round/>
                <a:headEnd/>
                <a:tailEnd/>
              </a:ln>
            </p:spPr>
            <p:txBody>
              <a:bodyPr/>
              <a:lstStyle/>
              <a:p>
                <a:endParaRPr lang="en-US"/>
              </a:p>
            </p:txBody>
          </p:sp>
          <p:sp>
            <p:nvSpPr>
              <p:cNvPr id="18052" name="Freeform 401"/>
              <p:cNvSpPr>
                <a:spLocks/>
              </p:cNvSpPr>
              <p:nvPr/>
            </p:nvSpPr>
            <p:spPr bwMode="auto">
              <a:xfrm>
                <a:off x="4243" y="2355"/>
                <a:ext cx="24" cy="24"/>
              </a:xfrm>
              <a:custGeom>
                <a:avLst/>
                <a:gdLst>
                  <a:gd name="T0" fmla="*/ 12 w 24"/>
                  <a:gd name="T1" fmla="*/ 0 h 24"/>
                  <a:gd name="T2" fmla="*/ 24 w 24"/>
                  <a:gd name="T3" fmla="*/ 12 h 24"/>
                  <a:gd name="T4" fmla="*/ 12 w 24"/>
                  <a:gd name="T5" fmla="*/ 24 h 24"/>
                  <a:gd name="T6" fmla="*/ 0 w 24"/>
                  <a:gd name="T7" fmla="*/ 12 h 24"/>
                  <a:gd name="T8" fmla="*/ 12 w 24"/>
                  <a:gd name="T9" fmla="*/ 0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12" y="0"/>
                    </a:moveTo>
                    <a:lnTo>
                      <a:pt x="24" y="12"/>
                    </a:lnTo>
                    <a:lnTo>
                      <a:pt x="12" y="24"/>
                    </a:lnTo>
                    <a:lnTo>
                      <a:pt x="0" y="12"/>
                    </a:lnTo>
                    <a:lnTo>
                      <a:pt x="12" y="0"/>
                    </a:lnTo>
                    <a:close/>
                  </a:path>
                </a:pathLst>
              </a:custGeom>
              <a:solidFill>
                <a:srgbClr val="CCCCFF"/>
              </a:solidFill>
              <a:ln w="6350">
                <a:solidFill>
                  <a:srgbClr val="CCCCFF"/>
                </a:solidFill>
                <a:prstDash val="solid"/>
                <a:round/>
                <a:headEnd/>
                <a:tailEnd/>
              </a:ln>
            </p:spPr>
            <p:txBody>
              <a:bodyPr/>
              <a:lstStyle/>
              <a:p>
                <a:endParaRPr lang="en-US"/>
              </a:p>
            </p:txBody>
          </p:sp>
          <p:sp>
            <p:nvSpPr>
              <p:cNvPr id="18053" name="Rectangle 402"/>
              <p:cNvSpPr>
                <a:spLocks noChangeArrowheads="1"/>
              </p:cNvSpPr>
              <p:nvPr/>
            </p:nvSpPr>
            <p:spPr bwMode="auto">
              <a:xfrm>
                <a:off x="1934" y="3307"/>
                <a:ext cx="21" cy="21"/>
              </a:xfrm>
              <a:prstGeom prst="rect">
                <a:avLst/>
              </a:prstGeom>
              <a:solidFill>
                <a:srgbClr val="000080"/>
              </a:solidFill>
              <a:ln w="6350">
                <a:solidFill>
                  <a:srgbClr val="000080"/>
                </a:solidFill>
                <a:miter lim="800000"/>
                <a:headEnd/>
                <a:tailEnd/>
              </a:ln>
            </p:spPr>
            <p:txBody>
              <a:bodyPr/>
              <a:lstStyle/>
              <a:p>
                <a:endParaRPr lang="en-US"/>
              </a:p>
            </p:txBody>
          </p:sp>
          <p:sp>
            <p:nvSpPr>
              <p:cNvPr id="18054" name="Rectangle 403"/>
              <p:cNvSpPr>
                <a:spLocks noChangeArrowheads="1"/>
              </p:cNvSpPr>
              <p:nvPr/>
            </p:nvSpPr>
            <p:spPr bwMode="auto">
              <a:xfrm>
                <a:off x="4243" y="2379"/>
                <a:ext cx="20" cy="20"/>
              </a:xfrm>
              <a:prstGeom prst="rect">
                <a:avLst/>
              </a:prstGeom>
              <a:solidFill>
                <a:srgbClr val="000080"/>
              </a:solidFill>
              <a:ln w="6350">
                <a:solidFill>
                  <a:srgbClr val="000080"/>
                </a:solidFill>
                <a:miter lim="800000"/>
                <a:headEnd/>
                <a:tailEnd/>
              </a:ln>
            </p:spPr>
            <p:txBody>
              <a:bodyPr/>
              <a:lstStyle/>
              <a:p>
                <a:endParaRPr lang="en-US"/>
              </a:p>
            </p:txBody>
          </p:sp>
          <p:sp>
            <p:nvSpPr>
              <p:cNvPr id="18055" name="Freeform 404"/>
              <p:cNvSpPr>
                <a:spLocks/>
              </p:cNvSpPr>
              <p:nvPr/>
            </p:nvSpPr>
            <p:spPr bwMode="auto">
              <a:xfrm>
                <a:off x="1934" y="1499"/>
                <a:ext cx="25" cy="25"/>
              </a:xfrm>
              <a:custGeom>
                <a:avLst/>
                <a:gdLst>
                  <a:gd name="T0" fmla="*/ 12 w 25"/>
                  <a:gd name="T1" fmla="*/ 0 h 25"/>
                  <a:gd name="T2" fmla="*/ 25 w 25"/>
                  <a:gd name="T3" fmla="*/ 25 h 25"/>
                  <a:gd name="T4" fmla="*/ 0 w 25"/>
                  <a:gd name="T5" fmla="*/ 25 h 25"/>
                  <a:gd name="T6" fmla="*/ 12 w 25"/>
                  <a:gd name="T7" fmla="*/ 0 h 25"/>
                  <a:gd name="T8" fmla="*/ 0 60000 65536"/>
                  <a:gd name="T9" fmla="*/ 0 60000 65536"/>
                  <a:gd name="T10" fmla="*/ 0 60000 65536"/>
                  <a:gd name="T11" fmla="*/ 0 60000 65536"/>
                  <a:gd name="T12" fmla="*/ 0 w 25"/>
                  <a:gd name="T13" fmla="*/ 0 h 25"/>
                  <a:gd name="T14" fmla="*/ 25 w 25"/>
                  <a:gd name="T15" fmla="*/ 25 h 25"/>
                </a:gdLst>
                <a:ahLst/>
                <a:cxnLst>
                  <a:cxn ang="T8">
                    <a:pos x="T0" y="T1"/>
                  </a:cxn>
                  <a:cxn ang="T9">
                    <a:pos x="T2" y="T3"/>
                  </a:cxn>
                  <a:cxn ang="T10">
                    <a:pos x="T4" y="T5"/>
                  </a:cxn>
                  <a:cxn ang="T11">
                    <a:pos x="T6" y="T7"/>
                  </a:cxn>
                </a:cxnLst>
                <a:rect l="T12" t="T13" r="T14" b="T15"/>
                <a:pathLst>
                  <a:path w="25" h="25">
                    <a:moveTo>
                      <a:pt x="12" y="0"/>
                    </a:moveTo>
                    <a:lnTo>
                      <a:pt x="25" y="25"/>
                    </a:lnTo>
                    <a:lnTo>
                      <a:pt x="0" y="25"/>
                    </a:lnTo>
                    <a:lnTo>
                      <a:pt x="12" y="0"/>
                    </a:lnTo>
                    <a:close/>
                  </a:path>
                </a:pathLst>
              </a:custGeom>
              <a:solidFill>
                <a:srgbClr val="FF00FF"/>
              </a:solidFill>
              <a:ln w="6350">
                <a:solidFill>
                  <a:srgbClr val="FF00FF"/>
                </a:solidFill>
                <a:prstDash val="solid"/>
                <a:round/>
                <a:headEnd/>
                <a:tailEnd/>
              </a:ln>
            </p:spPr>
            <p:txBody>
              <a:bodyPr/>
              <a:lstStyle/>
              <a:p>
                <a:endParaRPr lang="en-US"/>
              </a:p>
            </p:txBody>
          </p:sp>
          <p:sp>
            <p:nvSpPr>
              <p:cNvPr id="18056" name="Freeform 405"/>
              <p:cNvSpPr>
                <a:spLocks/>
              </p:cNvSpPr>
              <p:nvPr/>
            </p:nvSpPr>
            <p:spPr bwMode="auto">
              <a:xfrm>
                <a:off x="4243" y="2403"/>
                <a:ext cx="24" cy="25"/>
              </a:xfrm>
              <a:custGeom>
                <a:avLst/>
                <a:gdLst>
                  <a:gd name="T0" fmla="*/ 12 w 24"/>
                  <a:gd name="T1" fmla="*/ 0 h 25"/>
                  <a:gd name="T2" fmla="*/ 24 w 24"/>
                  <a:gd name="T3" fmla="*/ 25 h 25"/>
                  <a:gd name="T4" fmla="*/ 0 w 24"/>
                  <a:gd name="T5" fmla="*/ 25 h 25"/>
                  <a:gd name="T6" fmla="*/ 12 w 24"/>
                  <a:gd name="T7" fmla="*/ 0 h 25"/>
                  <a:gd name="T8" fmla="*/ 0 60000 65536"/>
                  <a:gd name="T9" fmla="*/ 0 60000 65536"/>
                  <a:gd name="T10" fmla="*/ 0 60000 65536"/>
                  <a:gd name="T11" fmla="*/ 0 60000 65536"/>
                  <a:gd name="T12" fmla="*/ 0 w 24"/>
                  <a:gd name="T13" fmla="*/ 0 h 25"/>
                  <a:gd name="T14" fmla="*/ 24 w 24"/>
                  <a:gd name="T15" fmla="*/ 25 h 25"/>
                </a:gdLst>
                <a:ahLst/>
                <a:cxnLst>
                  <a:cxn ang="T8">
                    <a:pos x="T0" y="T1"/>
                  </a:cxn>
                  <a:cxn ang="T9">
                    <a:pos x="T2" y="T3"/>
                  </a:cxn>
                  <a:cxn ang="T10">
                    <a:pos x="T4" y="T5"/>
                  </a:cxn>
                  <a:cxn ang="T11">
                    <a:pos x="T6" y="T7"/>
                  </a:cxn>
                </a:cxnLst>
                <a:rect l="T12" t="T13" r="T14" b="T15"/>
                <a:pathLst>
                  <a:path w="24" h="25">
                    <a:moveTo>
                      <a:pt x="12" y="0"/>
                    </a:moveTo>
                    <a:lnTo>
                      <a:pt x="24" y="25"/>
                    </a:lnTo>
                    <a:lnTo>
                      <a:pt x="0" y="25"/>
                    </a:lnTo>
                    <a:lnTo>
                      <a:pt x="12" y="0"/>
                    </a:lnTo>
                    <a:close/>
                  </a:path>
                </a:pathLst>
              </a:custGeom>
              <a:solidFill>
                <a:srgbClr val="FF00FF"/>
              </a:solidFill>
              <a:ln w="6350">
                <a:solidFill>
                  <a:srgbClr val="FF00FF"/>
                </a:solidFill>
                <a:prstDash val="solid"/>
                <a:round/>
                <a:headEnd/>
                <a:tailEnd/>
              </a:ln>
            </p:spPr>
            <p:txBody>
              <a:bodyPr/>
              <a:lstStyle/>
              <a:p>
                <a:endParaRPr lang="en-US"/>
              </a:p>
            </p:txBody>
          </p:sp>
          <p:sp>
            <p:nvSpPr>
              <p:cNvPr id="18057" name="Rectangle 406"/>
              <p:cNvSpPr>
                <a:spLocks noChangeArrowheads="1"/>
              </p:cNvSpPr>
              <p:nvPr/>
            </p:nvSpPr>
            <p:spPr bwMode="auto">
              <a:xfrm>
                <a:off x="1930" y="1622"/>
                <a:ext cx="37" cy="36"/>
              </a:xfrm>
              <a:prstGeom prst="rect">
                <a:avLst/>
              </a:prstGeom>
              <a:noFill/>
              <a:ln w="9525">
                <a:noFill/>
                <a:miter lim="800000"/>
                <a:headEnd/>
                <a:tailEnd/>
              </a:ln>
            </p:spPr>
            <p:txBody>
              <a:bodyPr/>
              <a:lstStyle/>
              <a:p>
                <a:endParaRPr lang="en-US"/>
              </a:p>
            </p:txBody>
          </p:sp>
          <p:sp>
            <p:nvSpPr>
              <p:cNvPr id="18058" name="Line 407"/>
              <p:cNvSpPr>
                <a:spLocks noChangeShapeType="1"/>
              </p:cNvSpPr>
              <p:nvPr/>
            </p:nvSpPr>
            <p:spPr bwMode="auto">
              <a:xfrm flipH="1" flipV="1">
                <a:off x="1934" y="1626"/>
                <a:ext cx="12" cy="12"/>
              </a:xfrm>
              <a:prstGeom prst="line">
                <a:avLst/>
              </a:prstGeom>
              <a:noFill/>
              <a:ln w="6350">
                <a:solidFill>
                  <a:srgbClr val="FFFF00"/>
                </a:solidFill>
                <a:round/>
                <a:headEnd/>
                <a:tailEnd/>
              </a:ln>
            </p:spPr>
            <p:txBody>
              <a:bodyPr/>
              <a:lstStyle/>
              <a:p>
                <a:endParaRPr lang="en-US"/>
              </a:p>
            </p:txBody>
          </p:sp>
        </p:grpSp>
        <p:grpSp>
          <p:nvGrpSpPr>
            <p:cNvPr id="17416" name="Group 609"/>
            <p:cNvGrpSpPr>
              <a:grpSpLocks/>
            </p:cNvGrpSpPr>
            <p:nvPr/>
          </p:nvGrpSpPr>
          <p:grpSpPr bwMode="auto">
            <a:xfrm>
              <a:off x="1930" y="1031"/>
              <a:ext cx="2345" cy="2484"/>
              <a:chOff x="1930" y="1031"/>
              <a:chExt cx="2345" cy="2484"/>
            </a:xfrm>
          </p:grpSpPr>
          <p:sp>
            <p:nvSpPr>
              <p:cNvPr id="17659" name="Line 409"/>
              <p:cNvSpPr>
                <a:spLocks noChangeShapeType="1"/>
              </p:cNvSpPr>
              <p:nvPr/>
            </p:nvSpPr>
            <p:spPr bwMode="auto">
              <a:xfrm>
                <a:off x="1946" y="1638"/>
                <a:ext cx="13" cy="12"/>
              </a:xfrm>
              <a:prstGeom prst="line">
                <a:avLst/>
              </a:prstGeom>
              <a:noFill/>
              <a:ln w="6350">
                <a:solidFill>
                  <a:srgbClr val="FFFF00"/>
                </a:solidFill>
                <a:round/>
                <a:headEnd/>
                <a:tailEnd/>
              </a:ln>
            </p:spPr>
            <p:txBody>
              <a:bodyPr/>
              <a:lstStyle/>
              <a:p>
                <a:endParaRPr lang="en-US"/>
              </a:p>
            </p:txBody>
          </p:sp>
          <p:sp>
            <p:nvSpPr>
              <p:cNvPr id="17660" name="Line 410"/>
              <p:cNvSpPr>
                <a:spLocks noChangeShapeType="1"/>
              </p:cNvSpPr>
              <p:nvPr/>
            </p:nvSpPr>
            <p:spPr bwMode="auto">
              <a:xfrm flipH="1">
                <a:off x="1934" y="1638"/>
                <a:ext cx="12" cy="12"/>
              </a:xfrm>
              <a:prstGeom prst="line">
                <a:avLst/>
              </a:prstGeom>
              <a:noFill/>
              <a:ln w="6350">
                <a:solidFill>
                  <a:srgbClr val="FFFF00"/>
                </a:solidFill>
                <a:round/>
                <a:headEnd/>
                <a:tailEnd/>
              </a:ln>
            </p:spPr>
            <p:txBody>
              <a:bodyPr/>
              <a:lstStyle/>
              <a:p>
                <a:endParaRPr lang="en-US"/>
              </a:p>
            </p:txBody>
          </p:sp>
          <p:sp>
            <p:nvSpPr>
              <p:cNvPr id="17661" name="Line 411"/>
              <p:cNvSpPr>
                <a:spLocks noChangeShapeType="1"/>
              </p:cNvSpPr>
              <p:nvPr/>
            </p:nvSpPr>
            <p:spPr bwMode="auto">
              <a:xfrm flipV="1">
                <a:off x="1946" y="1626"/>
                <a:ext cx="13" cy="12"/>
              </a:xfrm>
              <a:prstGeom prst="line">
                <a:avLst/>
              </a:prstGeom>
              <a:noFill/>
              <a:ln w="6350">
                <a:solidFill>
                  <a:srgbClr val="FFFF00"/>
                </a:solidFill>
                <a:round/>
                <a:headEnd/>
                <a:tailEnd/>
              </a:ln>
            </p:spPr>
            <p:txBody>
              <a:bodyPr/>
              <a:lstStyle/>
              <a:p>
                <a:endParaRPr lang="en-US"/>
              </a:p>
            </p:txBody>
          </p:sp>
          <p:sp>
            <p:nvSpPr>
              <p:cNvPr id="17662" name="Rectangle 412"/>
              <p:cNvSpPr>
                <a:spLocks noChangeArrowheads="1"/>
              </p:cNvSpPr>
              <p:nvPr/>
            </p:nvSpPr>
            <p:spPr bwMode="auto">
              <a:xfrm>
                <a:off x="4238" y="2424"/>
                <a:ext cx="37" cy="36"/>
              </a:xfrm>
              <a:prstGeom prst="rect">
                <a:avLst/>
              </a:prstGeom>
              <a:noFill/>
              <a:ln w="9525">
                <a:noFill/>
                <a:miter lim="800000"/>
                <a:headEnd/>
                <a:tailEnd/>
              </a:ln>
            </p:spPr>
            <p:txBody>
              <a:bodyPr/>
              <a:lstStyle/>
              <a:p>
                <a:endParaRPr lang="en-US"/>
              </a:p>
            </p:txBody>
          </p:sp>
          <p:sp>
            <p:nvSpPr>
              <p:cNvPr id="17663" name="Line 413"/>
              <p:cNvSpPr>
                <a:spLocks noChangeShapeType="1"/>
              </p:cNvSpPr>
              <p:nvPr/>
            </p:nvSpPr>
            <p:spPr bwMode="auto">
              <a:xfrm flipH="1" flipV="1">
                <a:off x="4243" y="2428"/>
                <a:ext cx="12" cy="12"/>
              </a:xfrm>
              <a:prstGeom prst="line">
                <a:avLst/>
              </a:prstGeom>
              <a:noFill/>
              <a:ln w="6350">
                <a:solidFill>
                  <a:srgbClr val="FFFF00"/>
                </a:solidFill>
                <a:round/>
                <a:headEnd/>
                <a:tailEnd/>
              </a:ln>
            </p:spPr>
            <p:txBody>
              <a:bodyPr/>
              <a:lstStyle/>
              <a:p>
                <a:endParaRPr lang="en-US"/>
              </a:p>
            </p:txBody>
          </p:sp>
          <p:sp>
            <p:nvSpPr>
              <p:cNvPr id="17664" name="Line 414"/>
              <p:cNvSpPr>
                <a:spLocks noChangeShapeType="1"/>
              </p:cNvSpPr>
              <p:nvPr/>
            </p:nvSpPr>
            <p:spPr bwMode="auto">
              <a:xfrm>
                <a:off x="4255" y="2440"/>
                <a:ext cx="12" cy="12"/>
              </a:xfrm>
              <a:prstGeom prst="line">
                <a:avLst/>
              </a:prstGeom>
              <a:noFill/>
              <a:ln w="6350">
                <a:solidFill>
                  <a:srgbClr val="FFFF00"/>
                </a:solidFill>
                <a:round/>
                <a:headEnd/>
                <a:tailEnd/>
              </a:ln>
            </p:spPr>
            <p:txBody>
              <a:bodyPr/>
              <a:lstStyle/>
              <a:p>
                <a:endParaRPr lang="en-US"/>
              </a:p>
            </p:txBody>
          </p:sp>
          <p:sp>
            <p:nvSpPr>
              <p:cNvPr id="17665" name="Line 415"/>
              <p:cNvSpPr>
                <a:spLocks noChangeShapeType="1"/>
              </p:cNvSpPr>
              <p:nvPr/>
            </p:nvSpPr>
            <p:spPr bwMode="auto">
              <a:xfrm flipH="1">
                <a:off x="4243" y="2440"/>
                <a:ext cx="12" cy="12"/>
              </a:xfrm>
              <a:prstGeom prst="line">
                <a:avLst/>
              </a:prstGeom>
              <a:noFill/>
              <a:ln w="6350">
                <a:solidFill>
                  <a:srgbClr val="FFFF00"/>
                </a:solidFill>
                <a:round/>
                <a:headEnd/>
                <a:tailEnd/>
              </a:ln>
            </p:spPr>
            <p:txBody>
              <a:bodyPr/>
              <a:lstStyle/>
              <a:p>
                <a:endParaRPr lang="en-US"/>
              </a:p>
            </p:txBody>
          </p:sp>
          <p:sp>
            <p:nvSpPr>
              <p:cNvPr id="17666" name="Line 416"/>
              <p:cNvSpPr>
                <a:spLocks noChangeShapeType="1"/>
              </p:cNvSpPr>
              <p:nvPr/>
            </p:nvSpPr>
            <p:spPr bwMode="auto">
              <a:xfrm flipV="1">
                <a:off x="4255" y="2428"/>
                <a:ext cx="12" cy="12"/>
              </a:xfrm>
              <a:prstGeom prst="line">
                <a:avLst/>
              </a:prstGeom>
              <a:noFill/>
              <a:ln w="6350">
                <a:solidFill>
                  <a:srgbClr val="FFFF00"/>
                </a:solidFill>
                <a:round/>
                <a:headEnd/>
                <a:tailEnd/>
              </a:ln>
            </p:spPr>
            <p:txBody>
              <a:bodyPr/>
              <a:lstStyle/>
              <a:p>
                <a:endParaRPr lang="en-US"/>
              </a:p>
            </p:txBody>
          </p:sp>
          <p:sp>
            <p:nvSpPr>
              <p:cNvPr id="17667" name="Rectangle 417"/>
              <p:cNvSpPr>
                <a:spLocks noChangeArrowheads="1"/>
              </p:cNvSpPr>
              <p:nvPr/>
            </p:nvSpPr>
            <p:spPr bwMode="auto">
              <a:xfrm>
                <a:off x="1930" y="2424"/>
                <a:ext cx="37" cy="36"/>
              </a:xfrm>
              <a:prstGeom prst="rect">
                <a:avLst/>
              </a:prstGeom>
              <a:noFill/>
              <a:ln w="9525">
                <a:noFill/>
                <a:miter lim="800000"/>
                <a:headEnd/>
                <a:tailEnd/>
              </a:ln>
            </p:spPr>
            <p:txBody>
              <a:bodyPr/>
              <a:lstStyle/>
              <a:p>
                <a:endParaRPr lang="en-US"/>
              </a:p>
            </p:txBody>
          </p:sp>
          <p:sp>
            <p:nvSpPr>
              <p:cNvPr id="17668" name="Line 418"/>
              <p:cNvSpPr>
                <a:spLocks noChangeShapeType="1"/>
              </p:cNvSpPr>
              <p:nvPr/>
            </p:nvSpPr>
            <p:spPr bwMode="auto">
              <a:xfrm flipH="1" flipV="1">
                <a:off x="1934" y="2428"/>
                <a:ext cx="12" cy="12"/>
              </a:xfrm>
              <a:prstGeom prst="line">
                <a:avLst/>
              </a:prstGeom>
              <a:noFill/>
              <a:ln w="6350">
                <a:solidFill>
                  <a:srgbClr val="00FFFF"/>
                </a:solidFill>
                <a:round/>
                <a:headEnd/>
                <a:tailEnd/>
              </a:ln>
            </p:spPr>
            <p:txBody>
              <a:bodyPr/>
              <a:lstStyle/>
              <a:p>
                <a:endParaRPr lang="en-US"/>
              </a:p>
            </p:txBody>
          </p:sp>
          <p:sp>
            <p:nvSpPr>
              <p:cNvPr id="17669" name="Line 419"/>
              <p:cNvSpPr>
                <a:spLocks noChangeShapeType="1"/>
              </p:cNvSpPr>
              <p:nvPr/>
            </p:nvSpPr>
            <p:spPr bwMode="auto">
              <a:xfrm>
                <a:off x="1946" y="2440"/>
                <a:ext cx="13" cy="12"/>
              </a:xfrm>
              <a:prstGeom prst="line">
                <a:avLst/>
              </a:prstGeom>
              <a:noFill/>
              <a:ln w="6350">
                <a:solidFill>
                  <a:srgbClr val="00FFFF"/>
                </a:solidFill>
                <a:round/>
                <a:headEnd/>
                <a:tailEnd/>
              </a:ln>
            </p:spPr>
            <p:txBody>
              <a:bodyPr/>
              <a:lstStyle/>
              <a:p>
                <a:endParaRPr lang="en-US"/>
              </a:p>
            </p:txBody>
          </p:sp>
          <p:sp>
            <p:nvSpPr>
              <p:cNvPr id="17670" name="Line 420"/>
              <p:cNvSpPr>
                <a:spLocks noChangeShapeType="1"/>
              </p:cNvSpPr>
              <p:nvPr/>
            </p:nvSpPr>
            <p:spPr bwMode="auto">
              <a:xfrm flipH="1">
                <a:off x="1934" y="2440"/>
                <a:ext cx="12" cy="12"/>
              </a:xfrm>
              <a:prstGeom prst="line">
                <a:avLst/>
              </a:prstGeom>
              <a:noFill/>
              <a:ln w="6350">
                <a:solidFill>
                  <a:srgbClr val="00FFFF"/>
                </a:solidFill>
                <a:round/>
                <a:headEnd/>
                <a:tailEnd/>
              </a:ln>
            </p:spPr>
            <p:txBody>
              <a:bodyPr/>
              <a:lstStyle/>
              <a:p>
                <a:endParaRPr lang="en-US"/>
              </a:p>
            </p:txBody>
          </p:sp>
          <p:sp>
            <p:nvSpPr>
              <p:cNvPr id="17671" name="Line 421"/>
              <p:cNvSpPr>
                <a:spLocks noChangeShapeType="1"/>
              </p:cNvSpPr>
              <p:nvPr/>
            </p:nvSpPr>
            <p:spPr bwMode="auto">
              <a:xfrm flipV="1">
                <a:off x="1946" y="2428"/>
                <a:ext cx="13" cy="12"/>
              </a:xfrm>
              <a:prstGeom prst="line">
                <a:avLst/>
              </a:prstGeom>
              <a:noFill/>
              <a:ln w="6350">
                <a:solidFill>
                  <a:srgbClr val="00FFFF"/>
                </a:solidFill>
                <a:round/>
                <a:headEnd/>
                <a:tailEnd/>
              </a:ln>
            </p:spPr>
            <p:txBody>
              <a:bodyPr/>
              <a:lstStyle/>
              <a:p>
                <a:endParaRPr lang="en-US"/>
              </a:p>
            </p:txBody>
          </p:sp>
          <p:sp>
            <p:nvSpPr>
              <p:cNvPr id="17672" name="Line 422"/>
              <p:cNvSpPr>
                <a:spLocks noChangeShapeType="1"/>
              </p:cNvSpPr>
              <p:nvPr/>
            </p:nvSpPr>
            <p:spPr bwMode="auto">
              <a:xfrm flipV="1">
                <a:off x="1946" y="2428"/>
                <a:ext cx="1" cy="12"/>
              </a:xfrm>
              <a:prstGeom prst="line">
                <a:avLst/>
              </a:prstGeom>
              <a:noFill/>
              <a:ln w="6350">
                <a:solidFill>
                  <a:srgbClr val="00FFFF"/>
                </a:solidFill>
                <a:round/>
                <a:headEnd/>
                <a:tailEnd/>
              </a:ln>
            </p:spPr>
            <p:txBody>
              <a:bodyPr/>
              <a:lstStyle/>
              <a:p>
                <a:endParaRPr lang="en-US"/>
              </a:p>
            </p:txBody>
          </p:sp>
          <p:sp>
            <p:nvSpPr>
              <p:cNvPr id="17673" name="Line 423"/>
              <p:cNvSpPr>
                <a:spLocks noChangeShapeType="1"/>
              </p:cNvSpPr>
              <p:nvPr/>
            </p:nvSpPr>
            <p:spPr bwMode="auto">
              <a:xfrm>
                <a:off x="1946" y="2440"/>
                <a:ext cx="1" cy="12"/>
              </a:xfrm>
              <a:prstGeom prst="line">
                <a:avLst/>
              </a:prstGeom>
              <a:noFill/>
              <a:ln w="6350">
                <a:solidFill>
                  <a:srgbClr val="00FFFF"/>
                </a:solidFill>
                <a:round/>
                <a:headEnd/>
                <a:tailEnd/>
              </a:ln>
            </p:spPr>
            <p:txBody>
              <a:bodyPr/>
              <a:lstStyle/>
              <a:p>
                <a:endParaRPr lang="en-US"/>
              </a:p>
            </p:txBody>
          </p:sp>
          <p:sp>
            <p:nvSpPr>
              <p:cNvPr id="17674" name="Rectangle 424"/>
              <p:cNvSpPr>
                <a:spLocks noChangeArrowheads="1"/>
              </p:cNvSpPr>
              <p:nvPr/>
            </p:nvSpPr>
            <p:spPr bwMode="auto">
              <a:xfrm>
                <a:off x="4238" y="2448"/>
                <a:ext cx="37" cy="37"/>
              </a:xfrm>
              <a:prstGeom prst="rect">
                <a:avLst/>
              </a:prstGeom>
              <a:noFill/>
              <a:ln w="9525">
                <a:noFill/>
                <a:miter lim="800000"/>
                <a:headEnd/>
                <a:tailEnd/>
              </a:ln>
            </p:spPr>
            <p:txBody>
              <a:bodyPr/>
              <a:lstStyle/>
              <a:p>
                <a:endParaRPr lang="en-US"/>
              </a:p>
            </p:txBody>
          </p:sp>
          <p:sp>
            <p:nvSpPr>
              <p:cNvPr id="17675" name="Line 425"/>
              <p:cNvSpPr>
                <a:spLocks noChangeShapeType="1"/>
              </p:cNvSpPr>
              <p:nvPr/>
            </p:nvSpPr>
            <p:spPr bwMode="auto">
              <a:xfrm flipH="1" flipV="1">
                <a:off x="4243" y="2452"/>
                <a:ext cx="12" cy="13"/>
              </a:xfrm>
              <a:prstGeom prst="line">
                <a:avLst/>
              </a:prstGeom>
              <a:noFill/>
              <a:ln w="6350">
                <a:solidFill>
                  <a:srgbClr val="00FFFF"/>
                </a:solidFill>
                <a:round/>
                <a:headEnd/>
                <a:tailEnd/>
              </a:ln>
            </p:spPr>
            <p:txBody>
              <a:bodyPr/>
              <a:lstStyle/>
              <a:p>
                <a:endParaRPr lang="en-US"/>
              </a:p>
            </p:txBody>
          </p:sp>
          <p:sp>
            <p:nvSpPr>
              <p:cNvPr id="17676" name="Line 426"/>
              <p:cNvSpPr>
                <a:spLocks noChangeShapeType="1"/>
              </p:cNvSpPr>
              <p:nvPr/>
            </p:nvSpPr>
            <p:spPr bwMode="auto">
              <a:xfrm>
                <a:off x="4255" y="2465"/>
                <a:ext cx="12" cy="12"/>
              </a:xfrm>
              <a:prstGeom prst="line">
                <a:avLst/>
              </a:prstGeom>
              <a:noFill/>
              <a:ln w="6350">
                <a:solidFill>
                  <a:srgbClr val="00FFFF"/>
                </a:solidFill>
                <a:round/>
                <a:headEnd/>
                <a:tailEnd/>
              </a:ln>
            </p:spPr>
            <p:txBody>
              <a:bodyPr/>
              <a:lstStyle/>
              <a:p>
                <a:endParaRPr lang="en-US"/>
              </a:p>
            </p:txBody>
          </p:sp>
          <p:sp>
            <p:nvSpPr>
              <p:cNvPr id="17677" name="Line 427"/>
              <p:cNvSpPr>
                <a:spLocks noChangeShapeType="1"/>
              </p:cNvSpPr>
              <p:nvPr/>
            </p:nvSpPr>
            <p:spPr bwMode="auto">
              <a:xfrm flipH="1">
                <a:off x="4243" y="2465"/>
                <a:ext cx="12" cy="12"/>
              </a:xfrm>
              <a:prstGeom prst="line">
                <a:avLst/>
              </a:prstGeom>
              <a:noFill/>
              <a:ln w="6350">
                <a:solidFill>
                  <a:srgbClr val="00FFFF"/>
                </a:solidFill>
                <a:round/>
                <a:headEnd/>
                <a:tailEnd/>
              </a:ln>
            </p:spPr>
            <p:txBody>
              <a:bodyPr/>
              <a:lstStyle/>
              <a:p>
                <a:endParaRPr lang="en-US"/>
              </a:p>
            </p:txBody>
          </p:sp>
          <p:sp>
            <p:nvSpPr>
              <p:cNvPr id="17678" name="Line 428"/>
              <p:cNvSpPr>
                <a:spLocks noChangeShapeType="1"/>
              </p:cNvSpPr>
              <p:nvPr/>
            </p:nvSpPr>
            <p:spPr bwMode="auto">
              <a:xfrm flipV="1">
                <a:off x="4255" y="2452"/>
                <a:ext cx="12" cy="13"/>
              </a:xfrm>
              <a:prstGeom prst="line">
                <a:avLst/>
              </a:prstGeom>
              <a:noFill/>
              <a:ln w="6350">
                <a:solidFill>
                  <a:srgbClr val="00FFFF"/>
                </a:solidFill>
                <a:round/>
                <a:headEnd/>
                <a:tailEnd/>
              </a:ln>
            </p:spPr>
            <p:txBody>
              <a:bodyPr/>
              <a:lstStyle/>
              <a:p>
                <a:endParaRPr lang="en-US"/>
              </a:p>
            </p:txBody>
          </p:sp>
          <p:sp>
            <p:nvSpPr>
              <p:cNvPr id="17679" name="Line 429"/>
              <p:cNvSpPr>
                <a:spLocks noChangeShapeType="1"/>
              </p:cNvSpPr>
              <p:nvPr/>
            </p:nvSpPr>
            <p:spPr bwMode="auto">
              <a:xfrm flipV="1">
                <a:off x="4255" y="2452"/>
                <a:ext cx="1" cy="13"/>
              </a:xfrm>
              <a:prstGeom prst="line">
                <a:avLst/>
              </a:prstGeom>
              <a:noFill/>
              <a:ln w="6350">
                <a:solidFill>
                  <a:srgbClr val="00FFFF"/>
                </a:solidFill>
                <a:round/>
                <a:headEnd/>
                <a:tailEnd/>
              </a:ln>
            </p:spPr>
            <p:txBody>
              <a:bodyPr/>
              <a:lstStyle/>
              <a:p>
                <a:endParaRPr lang="en-US"/>
              </a:p>
            </p:txBody>
          </p:sp>
          <p:sp>
            <p:nvSpPr>
              <p:cNvPr id="17680" name="Line 430"/>
              <p:cNvSpPr>
                <a:spLocks noChangeShapeType="1"/>
              </p:cNvSpPr>
              <p:nvPr/>
            </p:nvSpPr>
            <p:spPr bwMode="auto">
              <a:xfrm>
                <a:off x="4255" y="2465"/>
                <a:ext cx="1" cy="12"/>
              </a:xfrm>
              <a:prstGeom prst="line">
                <a:avLst/>
              </a:prstGeom>
              <a:noFill/>
              <a:ln w="6350">
                <a:solidFill>
                  <a:srgbClr val="00FFFF"/>
                </a:solidFill>
                <a:round/>
                <a:headEnd/>
                <a:tailEnd/>
              </a:ln>
            </p:spPr>
            <p:txBody>
              <a:bodyPr/>
              <a:lstStyle/>
              <a:p>
                <a:endParaRPr lang="en-US"/>
              </a:p>
            </p:txBody>
          </p:sp>
          <p:sp>
            <p:nvSpPr>
              <p:cNvPr id="17681" name="Oval 431"/>
              <p:cNvSpPr>
                <a:spLocks noChangeArrowheads="1"/>
              </p:cNvSpPr>
              <p:nvPr/>
            </p:nvSpPr>
            <p:spPr bwMode="auto">
              <a:xfrm>
                <a:off x="1934" y="2505"/>
                <a:ext cx="21" cy="21"/>
              </a:xfrm>
              <a:prstGeom prst="ellipse">
                <a:avLst/>
              </a:prstGeom>
              <a:solidFill>
                <a:srgbClr val="800080"/>
              </a:solidFill>
              <a:ln w="6350">
                <a:solidFill>
                  <a:srgbClr val="800080"/>
                </a:solidFill>
                <a:round/>
                <a:headEnd/>
                <a:tailEnd/>
              </a:ln>
            </p:spPr>
            <p:txBody>
              <a:bodyPr/>
              <a:lstStyle/>
              <a:p>
                <a:endParaRPr lang="en-US"/>
              </a:p>
            </p:txBody>
          </p:sp>
          <p:sp>
            <p:nvSpPr>
              <p:cNvPr id="17682" name="Oval 432"/>
              <p:cNvSpPr>
                <a:spLocks noChangeArrowheads="1"/>
              </p:cNvSpPr>
              <p:nvPr/>
            </p:nvSpPr>
            <p:spPr bwMode="auto">
              <a:xfrm>
                <a:off x="4243" y="2477"/>
                <a:ext cx="20" cy="20"/>
              </a:xfrm>
              <a:prstGeom prst="ellipse">
                <a:avLst/>
              </a:prstGeom>
              <a:solidFill>
                <a:srgbClr val="800080"/>
              </a:solidFill>
              <a:ln w="6350">
                <a:solidFill>
                  <a:srgbClr val="800080"/>
                </a:solidFill>
                <a:round/>
                <a:headEnd/>
                <a:tailEnd/>
              </a:ln>
            </p:spPr>
            <p:txBody>
              <a:bodyPr/>
              <a:lstStyle/>
              <a:p>
                <a:endParaRPr lang="en-US"/>
              </a:p>
            </p:txBody>
          </p:sp>
          <p:sp>
            <p:nvSpPr>
              <p:cNvPr id="17683" name="Rectangle 433"/>
              <p:cNvSpPr>
                <a:spLocks noChangeArrowheads="1"/>
              </p:cNvSpPr>
              <p:nvPr/>
            </p:nvSpPr>
            <p:spPr bwMode="auto">
              <a:xfrm>
                <a:off x="1930" y="1874"/>
                <a:ext cx="37" cy="37"/>
              </a:xfrm>
              <a:prstGeom prst="rect">
                <a:avLst/>
              </a:prstGeom>
              <a:noFill/>
              <a:ln w="9525">
                <a:noFill/>
                <a:miter lim="800000"/>
                <a:headEnd/>
                <a:tailEnd/>
              </a:ln>
            </p:spPr>
            <p:txBody>
              <a:bodyPr/>
              <a:lstStyle/>
              <a:p>
                <a:endParaRPr lang="en-US"/>
              </a:p>
            </p:txBody>
          </p:sp>
          <p:sp>
            <p:nvSpPr>
              <p:cNvPr id="17684" name="Line 434"/>
              <p:cNvSpPr>
                <a:spLocks noChangeShapeType="1"/>
              </p:cNvSpPr>
              <p:nvPr/>
            </p:nvSpPr>
            <p:spPr bwMode="auto">
              <a:xfrm flipV="1">
                <a:off x="1946" y="1878"/>
                <a:ext cx="1" cy="12"/>
              </a:xfrm>
              <a:prstGeom prst="line">
                <a:avLst/>
              </a:prstGeom>
              <a:noFill/>
              <a:ln w="6350">
                <a:solidFill>
                  <a:srgbClr val="800000"/>
                </a:solidFill>
                <a:round/>
                <a:headEnd/>
                <a:tailEnd/>
              </a:ln>
            </p:spPr>
            <p:txBody>
              <a:bodyPr/>
              <a:lstStyle/>
              <a:p>
                <a:endParaRPr lang="en-US"/>
              </a:p>
            </p:txBody>
          </p:sp>
          <p:sp>
            <p:nvSpPr>
              <p:cNvPr id="17685" name="Line 435"/>
              <p:cNvSpPr>
                <a:spLocks noChangeShapeType="1"/>
              </p:cNvSpPr>
              <p:nvPr/>
            </p:nvSpPr>
            <p:spPr bwMode="auto">
              <a:xfrm>
                <a:off x="1946" y="1890"/>
                <a:ext cx="1" cy="13"/>
              </a:xfrm>
              <a:prstGeom prst="line">
                <a:avLst/>
              </a:prstGeom>
              <a:noFill/>
              <a:ln w="6350">
                <a:solidFill>
                  <a:srgbClr val="800000"/>
                </a:solidFill>
                <a:round/>
                <a:headEnd/>
                <a:tailEnd/>
              </a:ln>
            </p:spPr>
            <p:txBody>
              <a:bodyPr/>
              <a:lstStyle/>
              <a:p>
                <a:endParaRPr lang="en-US"/>
              </a:p>
            </p:txBody>
          </p:sp>
          <p:sp>
            <p:nvSpPr>
              <p:cNvPr id="17686" name="Line 436"/>
              <p:cNvSpPr>
                <a:spLocks noChangeShapeType="1"/>
              </p:cNvSpPr>
              <p:nvPr/>
            </p:nvSpPr>
            <p:spPr bwMode="auto">
              <a:xfrm flipH="1">
                <a:off x="1934" y="1890"/>
                <a:ext cx="12" cy="1"/>
              </a:xfrm>
              <a:prstGeom prst="line">
                <a:avLst/>
              </a:prstGeom>
              <a:noFill/>
              <a:ln w="6350">
                <a:solidFill>
                  <a:srgbClr val="800000"/>
                </a:solidFill>
                <a:round/>
                <a:headEnd/>
                <a:tailEnd/>
              </a:ln>
            </p:spPr>
            <p:txBody>
              <a:bodyPr/>
              <a:lstStyle/>
              <a:p>
                <a:endParaRPr lang="en-US"/>
              </a:p>
            </p:txBody>
          </p:sp>
          <p:sp>
            <p:nvSpPr>
              <p:cNvPr id="17687" name="Line 437"/>
              <p:cNvSpPr>
                <a:spLocks noChangeShapeType="1"/>
              </p:cNvSpPr>
              <p:nvPr/>
            </p:nvSpPr>
            <p:spPr bwMode="auto">
              <a:xfrm>
                <a:off x="1946" y="1890"/>
                <a:ext cx="13" cy="1"/>
              </a:xfrm>
              <a:prstGeom prst="line">
                <a:avLst/>
              </a:prstGeom>
              <a:noFill/>
              <a:ln w="6350">
                <a:solidFill>
                  <a:srgbClr val="800000"/>
                </a:solidFill>
                <a:round/>
                <a:headEnd/>
                <a:tailEnd/>
              </a:ln>
            </p:spPr>
            <p:txBody>
              <a:bodyPr/>
              <a:lstStyle/>
              <a:p>
                <a:endParaRPr lang="en-US"/>
              </a:p>
            </p:txBody>
          </p:sp>
          <p:sp>
            <p:nvSpPr>
              <p:cNvPr id="17688" name="Rectangle 438"/>
              <p:cNvSpPr>
                <a:spLocks noChangeArrowheads="1"/>
              </p:cNvSpPr>
              <p:nvPr/>
            </p:nvSpPr>
            <p:spPr bwMode="auto">
              <a:xfrm>
                <a:off x="4238" y="2501"/>
                <a:ext cx="37" cy="37"/>
              </a:xfrm>
              <a:prstGeom prst="rect">
                <a:avLst/>
              </a:prstGeom>
              <a:noFill/>
              <a:ln w="9525">
                <a:noFill/>
                <a:miter lim="800000"/>
                <a:headEnd/>
                <a:tailEnd/>
              </a:ln>
            </p:spPr>
            <p:txBody>
              <a:bodyPr/>
              <a:lstStyle/>
              <a:p>
                <a:endParaRPr lang="en-US"/>
              </a:p>
            </p:txBody>
          </p:sp>
          <p:sp>
            <p:nvSpPr>
              <p:cNvPr id="17689" name="Line 439"/>
              <p:cNvSpPr>
                <a:spLocks noChangeShapeType="1"/>
              </p:cNvSpPr>
              <p:nvPr/>
            </p:nvSpPr>
            <p:spPr bwMode="auto">
              <a:xfrm flipV="1">
                <a:off x="4255" y="2505"/>
                <a:ext cx="1" cy="12"/>
              </a:xfrm>
              <a:prstGeom prst="line">
                <a:avLst/>
              </a:prstGeom>
              <a:noFill/>
              <a:ln w="6350">
                <a:solidFill>
                  <a:srgbClr val="800000"/>
                </a:solidFill>
                <a:round/>
                <a:headEnd/>
                <a:tailEnd/>
              </a:ln>
            </p:spPr>
            <p:txBody>
              <a:bodyPr/>
              <a:lstStyle/>
              <a:p>
                <a:endParaRPr lang="en-US"/>
              </a:p>
            </p:txBody>
          </p:sp>
          <p:sp>
            <p:nvSpPr>
              <p:cNvPr id="17690" name="Line 440"/>
              <p:cNvSpPr>
                <a:spLocks noChangeShapeType="1"/>
              </p:cNvSpPr>
              <p:nvPr/>
            </p:nvSpPr>
            <p:spPr bwMode="auto">
              <a:xfrm>
                <a:off x="4255" y="2517"/>
                <a:ext cx="1" cy="13"/>
              </a:xfrm>
              <a:prstGeom prst="line">
                <a:avLst/>
              </a:prstGeom>
              <a:noFill/>
              <a:ln w="6350">
                <a:solidFill>
                  <a:srgbClr val="800000"/>
                </a:solidFill>
                <a:round/>
                <a:headEnd/>
                <a:tailEnd/>
              </a:ln>
            </p:spPr>
            <p:txBody>
              <a:bodyPr/>
              <a:lstStyle/>
              <a:p>
                <a:endParaRPr lang="en-US"/>
              </a:p>
            </p:txBody>
          </p:sp>
          <p:sp>
            <p:nvSpPr>
              <p:cNvPr id="17691" name="Line 441"/>
              <p:cNvSpPr>
                <a:spLocks noChangeShapeType="1"/>
              </p:cNvSpPr>
              <p:nvPr/>
            </p:nvSpPr>
            <p:spPr bwMode="auto">
              <a:xfrm flipH="1">
                <a:off x="4243" y="2517"/>
                <a:ext cx="12" cy="1"/>
              </a:xfrm>
              <a:prstGeom prst="line">
                <a:avLst/>
              </a:prstGeom>
              <a:noFill/>
              <a:ln w="6350">
                <a:solidFill>
                  <a:srgbClr val="800000"/>
                </a:solidFill>
                <a:round/>
                <a:headEnd/>
                <a:tailEnd/>
              </a:ln>
            </p:spPr>
            <p:txBody>
              <a:bodyPr/>
              <a:lstStyle/>
              <a:p>
                <a:endParaRPr lang="en-US"/>
              </a:p>
            </p:txBody>
          </p:sp>
          <p:sp>
            <p:nvSpPr>
              <p:cNvPr id="17692" name="Line 442"/>
              <p:cNvSpPr>
                <a:spLocks noChangeShapeType="1"/>
              </p:cNvSpPr>
              <p:nvPr/>
            </p:nvSpPr>
            <p:spPr bwMode="auto">
              <a:xfrm>
                <a:off x="4255" y="2517"/>
                <a:ext cx="12" cy="1"/>
              </a:xfrm>
              <a:prstGeom prst="line">
                <a:avLst/>
              </a:prstGeom>
              <a:noFill/>
              <a:ln w="6350">
                <a:solidFill>
                  <a:srgbClr val="800000"/>
                </a:solidFill>
                <a:round/>
                <a:headEnd/>
                <a:tailEnd/>
              </a:ln>
            </p:spPr>
            <p:txBody>
              <a:bodyPr/>
              <a:lstStyle/>
              <a:p>
                <a:endParaRPr lang="en-US"/>
              </a:p>
            </p:txBody>
          </p:sp>
          <p:sp>
            <p:nvSpPr>
              <p:cNvPr id="17693" name="Rectangle 443"/>
              <p:cNvSpPr>
                <a:spLocks noChangeArrowheads="1"/>
              </p:cNvSpPr>
              <p:nvPr/>
            </p:nvSpPr>
            <p:spPr bwMode="auto">
              <a:xfrm>
                <a:off x="1946" y="2786"/>
                <a:ext cx="13" cy="4"/>
              </a:xfrm>
              <a:prstGeom prst="rect">
                <a:avLst/>
              </a:prstGeom>
              <a:solidFill>
                <a:srgbClr val="008080"/>
              </a:solidFill>
              <a:ln w="6350">
                <a:solidFill>
                  <a:srgbClr val="008080"/>
                </a:solidFill>
                <a:miter lim="800000"/>
                <a:headEnd/>
                <a:tailEnd/>
              </a:ln>
            </p:spPr>
            <p:txBody>
              <a:bodyPr/>
              <a:lstStyle/>
              <a:p>
                <a:endParaRPr lang="en-US"/>
              </a:p>
            </p:txBody>
          </p:sp>
          <p:sp>
            <p:nvSpPr>
              <p:cNvPr id="17694" name="Rectangle 444"/>
              <p:cNvSpPr>
                <a:spLocks noChangeArrowheads="1"/>
              </p:cNvSpPr>
              <p:nvPr/>
            </p:nvSpPr>
            <p:spPr bwMode="auto">
              <a:xfrm>
                <a:off x="4255" y="2538"/>
                <a:ext cx="12" cy="4"/>
              </a:xfrm>
              <a:prstGeom prst="rect">
                <a:avLst/>
              </a:prstGeom>
              <a:solidFill>
                <a:srgbClr val="008080"/>
              </a:solidFill>
              <a:ln w="6350">
                <a:solidFill>
                  <a:srgbClr val="008080"/>
                </a:solidFill>
                <a:miter lim="800000"/>
                <a:headEnd/>
                <a:tailEnd/>
              </a:ln>
            </p:spPr>
            <p:txBody>
              <a:bodyPr/>
              <a:lstStyle/>
              <a:p>
                <a:endParaRPr lang="en-US"/>
              </a:p>
            </p:txBody>
          </p:sp>
          <p:sp>
            <p:nvSpPr>
              <p:cNvPr id="17695" name="Rectangle 445"/>
              <p:cNvSpPr>
                <a:spLocks noChangeArrowheads="1"/>
              </p:cNvSpPr>
              <p:nvPr/>
            </p:nvSpPr>
            <p:spPr bwMode="auto">
              <a:xfrm>
                <a:off x="1934" y="1935"/>
                <a:ext cx="25" cy="4"/>
              </a:xfrm>
              <a:prstGeom prst="rect">
                <a:avLst/>
              </a:prstGeom>
              <a:solidFill>
                <a:srgbClr val="0000FF"/>
              </a:solidFill>
              <a:ln w="6350">
                <a:solidFill>
                  <a:srgbClr val="0000FF"/>
                </a:solidFill>
                <a:miter lim="800000"/>
                <a:headEnd/>
                <a:tailEnd/>
              </a:ln>
            </p:spPr>
            <p:txBody>
              <a:bodyPr/>
              <a:lstStyle/>
              <a:p>
                <a:endParaRPr lang="en-US"/>
              </a:p>
            </p:txBody>
          </p:sp>
          <p:sp>
            <p:nvSpPr>
              <p:cNvPr id="17696" name="Rectangle 446"/>
              <p:cNvSpPr>
                <a:spLocks noChangeArrowheads="1"/>
              </p:cNvSpPr>
              <p:nvPr/>
            </p:nvSpPr>
            <p:spPr bwMode="auto">
              <a:xfrm>
                <a:off x="4243" y="2562"/>
                <a:ext cx="24" cy="4"/>
              </a:xfrm>
              <a:prstGeom prst="rect">
                <a:avLst/>
              </a:prstGeom>
              <a:solidFill>
                <a:srgbClr val="0000FF"/>
              </a:solidFill>
              <a:ln w="6350">
                <a:solidFill>
                  <a:srgbClr val="0000FF"/>
                </a:solidFill>
                <a:miter lim="800000"/>
                <a:headEnd/>
                <a:tailEnd/>
              </a:ln>
            </p:spPr>
            <p:txBody>
              <a:bodyPr/>
              <a:lstStyle/>
              <a:p>
                <a:endParaRPr lang="en-US"/>
              </a:p>
            </p:txBody>
          </p:sp>
          <p:sp>
            <p:nvSpPr>
              <p:cNvPr id="17697" name="Freeform 447"/>
              <p:cNvSpPr>
                <a:spLocks/>
              </p:cNvSpPr>
              <p:nvPr/>
            </p:nvSpPr>
            <p:spPr bwMode="auto">
              <a:xfrm>
                <a:off x="1934" y="3079"/>
                <a:ext cx="25" cy="25"/>
              </a:xfrm>
              <a:custGeom>
                <a:avLst/>
                <a:gdLst>
                  <a:gd name="T0" fmla="*/ 12 w 25"/>
                  <a:gd name="T1" fmla="*/ 0 h 25"/>
                  <a:gd name="T2" fmla="*/ 25 w 25"/>
                  <a:gd name="T3" fmla="*/ 13 h 25"/>
                  <a:gd name="T4" fmla="*/ 12 w 25"/>
                  <a:gd name="T5" fmla="*/ 25 h 25"/>
                  <a:gd name="T6" fmla="*/ 0 w 25"/>
                  <a:gd name="T7" fmla="*/ 13 h 25"/>
                  <a:gd name="T8" fmla="*/ 12 w 25"/>
                  <a:gd name="T9" fmla="*/ 0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12" y="0"/>
                    </a:moveTo>
                    <a:lnTo>
                      <a:pt x="25" y="13"/>
                    </a:lnTo>
                    <a:lnTo>
                      <a:pt x="12" y="25"/>
                    </a:lnTo>
                    <a:lnTo>
                      <a:pt x="0" y="13"/>
                    </a:lnTo>
                    <a:lnTo>
                      <a:pt x="12" y="0"/>
                    </a:lnTo>
                    <a:close/>
                  </a:path>
                </a:pathLst>
              </a:custGeom>
              <a:solidFill>
                <a:srgbClr val="00CCFF"/>
              </a:solidFill>
              <a:ln w="6350">
                <a:solidFill>
                  <a:srgbClr val="00CCFF"/>
                </a:solidFill>
                <a:prstDash val="solid"/>
                <a:round/>
                <a:headEnd/>
                <a:tailEnd/>
              </a:ln>
            </p:spPr>
            <p:txBody>
              <a:bodyPr/>
              <a:lstStyle/>
              <a:p>
                <a:endParaRPr lang="en-US"/>
              </a:p>
            </p:txBody>
          </p:sp>
          <p:sp>
            <p:nvSpPr>
              <p:cNvPr id="17698" name="Freeform 448"/>
              <p:cNvSpPr>
                <a:spLocks/>
              </p:cNvSpPr>
              <p:nvPr/>
            </p:nvSpPr>
            <p:spPr bwMode="auto">
              <a:xfrm>
                <a:off x="4243" y="2579"/>
                <a:ext cx="24" cy="24"/>
              </a:xfrm>
              <a:custGeom>
                <a:avLst/>
                <a:gdLst>
                  <a:gd name="T0" fmla="*/ 12 w 24"/>
                  <a:gd name="T1" fmla="*/ 0 h 24"/>
                  <a:gd name="T2" fmla="*/ 24 w 24"/>
                  <a:gd name="T3" fmla="*/ 12 h 24"/>
                  <a:gd name="T4" fmla="*/ 12 w 24"/>
                  <a:gd name="T5" fmla="*/ 24 h 24"/>
                  <a:gd name="T6" fmla="*/ 0 w 24"/>
                  <a:gd name="T7" fmla="*/ 12 h 24"/>
                  <a:gd name="T8" fmla="*/ 12 w 24"/>
                  <a:gd name="T9" fmla="*/ 0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12" y="0"/>
                    </a:moveTo>
                    <a:lnTo>
                      <a:pt x="24" y="12"/>
                    </a:lnTo>
                    <a:lnTo>
                      <a:pt x="12" y="24"/>
                    </a:lnTo>
                    <a:lnTo>
                      <a:pt x="0" y="12"/>
                    </a:lnTo>
                    <a:lnTo>
                      <a:pt x="12" y="0"/>
                    </a:lnTo>
                    <a:close/>
                  </a:path>
                </a:pathLst>
              </a:custGeom>
              <a:solidFill>
                <a:srgbClr val="00CCFF"/>
              </a:solidFill>
              <a:ln w="6350">
                <a:solidFill>
                  <a:srgbClr val="00CCFF"/>
                </a:solidFill>
                <a:prstDash val="solid"/>
                <a:round/>
                <a:headEnd/>
                <a:tailEnd/>
              </a:ln>
            </p:spPr>
            <p:txBody>
              <a:bodyPr/>
              <a:lstStyle/>
              <a:p>
                <a:endParaRPr lang="en-US"/>
              </a:p>
            </p:txBody>
          </p:sp>
          <p:sp>
            <p:nvSpPr>
              <p:cNvPr id="17699" name="Rectangle 449"/>
              <p:cNvSpPr>
                <a:spLocks noChangeArrowheads="1"/>
              </p:cNvSpPr>
              <p:nvPr/>
            </p:nvSpPr>
            <p:spPr bwMode="auto">
              <a:xfrm>
                <a:off x="1934" y="2603"/>
                <a:ext cx="21" cy="20"/>
              </a:xfrm>
              <a:prstGeom prst="rect">
                <a:avLst/>
              </a:prstGeom>
              <a:solidFill>
                <a:srgbClr val="CCFFFF"/>
              </a:solidFill>
              <a:ln w="6350">
                <a:solidFill>
                  <a:srgbClr val="CCFFFF"/>
                </a:solidFill>
                <a:miter lim="800000"/>
                <a:headEnd/>
                <a:tailEnd/>
              </a:ln>
            </p:spPr>
            <p:txBody>
              <a:bodyPr/>
              <a:lstStyle/>
              <a:p>
                <a:endParaRPr lang="en-US"/>
              </a:p>
            </p:txBody>
          </p:sp>
          <p:sp>
            <p:nvSpPr>
              <p:cNvPr id="17700" name="Rectangle 450"/>
              <p:cNvSpPr>
                <a:spLocks noChangeArrowheads="1"/>
              </p:cNvSpPr>
              <p:nvPr/>
            </p:nvSpPr>
            <p:spPr bwMode="auto">
              <a:xfrm>
                <a:off x="4243" y="2603"/>
                <a:ext cx="20" cy="20"/>
              </a:xfrm>
              <a:prstGeom prst="rect">
                <a:avLst/>
              </a:prstGeom>
              <a:solidFill>
                <a:srgbClr val="CCFFFF"/>
              </a:solidFill>
              <a:ln w="6350">
                <a:solidFill>
                  <a:srgbClr val="CCFFFF"/>
                </a:solidFill>
                <a:miter lim="800000"/>
                <a:headEnd/>
                <a:tailEnd/>
              </a:ln>
            </p:spPr>
            <p:txBody>
              <a:bodyPr/>
              <a:lstStyle/>
              <a:p>
                <a:endParaRPr lang="en-US"/>
              </a:p>
            </p:txBody>
          </p:sp>
          <p:sp>
            <p:nvSpPr>
              <p:cNvPr id="17701" name="Freeform 451"/>
              <p:cNvSpPr>
                <a:spLocks/>
              </p:cNvSpPr>
              <p:nvPr/>
            </p:nvSpPr>
            <p:spPr bwMode="auto">
              <a:xfrm>
                <a:off x="1934" y="2729"/>
                <a:ext cx="25" cy="25"/>
              </a:xfrm>
              <a:custGeom>
                <a:avLst/>
                <a:gdLst>
                  <a:gd name="T0" fmla="*/ 12 w 25"/>
                  <a:gd name="T1" fmla="*/ 0 h 25"/>
                  <a:gd name="T2" fmla="*/ 25 w 25"/>
                  <a:gd name="T3" fmla="*/ 25 h 25"/>
                  <a:gd name="T4" fmla="*/ 0 w 25"/>
                  <a:gd name="T5" fmla="*/ 25 h 25"/>
                  <a:gd name="T6" fmla="*/ 12 w 25"/>
                  <a:gd name="T7" fmla="*/ 0 h 25"/>
                  <a:gd name="T8" fmla="*/ 0 60000 65536"/>
                  <a:gd name="T9" fmla="*/ 0 60000 65536"/>
                  <a:gd name="T10" fmla="*/ 0 60000 65536"/>
                  <a:gd name="T11" fmla="*/ 0 60000 65536"/>
                  <a:gd name="T12" fmla="*/ 0 w 25"/>
                  <a:gd name="T13" fmla="*/ 0 h 25"/>
                  <a:gd name="T14" fmla="*/ 25 w 25"/>
                  <a:gd name="T15" fmla="*/ 25 h 25"/>
                </a:gdLst>
                <a:ahLst/>
                <a:cxnLst>
                  <a:cxn ang="T8">
                    <a:pos x="T0" y="T1"/>
                  </a:cxn>
                  <a:cxn ang="T9">
                    <a:pos x="T2" y="T3"/>
                  </a:cxn>
                  <a:cxn ang="T10">
                    <a:pos x="T4" y="T5"/>
                  </a:cxn>
                  <a:cxn ang="T11">
                    <a:pos x="T6" y="T7"/>
                  </a:cxn>
                </a:cxnLst>
                <a:rect l="T12" t="T13" r="T14" b="T15"/>
                <a:pathLst>
                  <a:path w="25" h="25">
                    <a:moveTo>
                      <a:pt x="12" y="0"/>
                    </a:moveTo>
                    <a:lnTo>
                      <a:pt x="25" y="25"/>
                    </a:lnTo>
                    <a:lnTo>
                      <a:pt x="0" y="25"/>
                    </a:lnTo>
                    <a:lnTo>
                      <a:pt x="12" y="0"/>
                    </a:lnTo>
                    <a:close/>
                  </a:path>
                </a:pathLst>
              </a:custGeom>
              <a:solidFill>
                <a:srgbClr val="CCFFCC"/>
              </a:solidFill>
              <a:ln w="6350">
                <a:solidFill>
                  <a:srgbClr val="CCFFCC"/>
                </a:solidFill>
                <a:prstDash val="solid"/>
                <a:round/>
                <a:headEnd/>
                <a:tailEnd/>
              </a:ln>
            </p:spPr>
            <p:txBody>
              <a:bodyPr/>
              <a:lstStyle/>
              <a:p>
                <a:endParaRPr lang="en-US"/>
              </a:p>
            </p:txBody>
          </p:sp>
          <p:sp>
            <p:nvSpPr>
              <p:cNvPr id="17702" name="Freeform 452"/>
              <p:cNvSpPr>
                <a:spLocks/>
              </p:cNvSpPr>
              <p:nvPr/>
            </p:nvSpPr>
            <p:spPr bwMode="auto">
              <a:xfrm>
                <a:off x="4243" y="2627"/>
                <a:ext cx="24" cy="25"/>
              </a:xfrm>
              <a:custGeom>
                <a:avLst/>
                <a:gdLst>
                  <a:gd name="T0" fmla="*/ 12 w 24"/>
                  <a:gd name="T1" fmla="*/ 0 h 25"/>
                  <a:gd name="T2" fmla="*/ 24 w 24"/>
                  <a:gd name="T3" fmla="*/ 25 h 25"/>
                  <a:gd name="T4" fmla="*/ 0 w 24"/>
                  <a:gd name="T5" fmla="*/ 25 h 25"/>
                  <a:gd name="T6" fmla="*/ 12 w 24"/>
                  <a:gd name="T7" fmla="*/ 0 h 25"/>
                  <a:gd name="T8" fmla="*/ 0 60000 65536"/>
                  <a:gd name="T9" fmla="*/ 0 60000 65536"/>
                  <a:gd name="T10" fmla="*/ 0 60000 65536"/>
                  <a:gd name="T11" fmla="*/ 0 60000 65536"/>
                  <a:gd name="T12" fmla="*/ 0 w 24"/>
                  <a:gd name="T13" fmla="*/ 0 h 25"/>
                  <a:gd name="T14" fmla="*/ 24 w 24"/>
                  <a:gd name="T15" fmla="*/ 25 h 25"/>
                </a:gdLst>
                <a:ahLst/>
                <a:cxnLst>
                  <a:cxn ang="T8">
                    <a:pos x="T0" y="T1"/>
                  </a:cxn>
                  <a:cxn ang="T9">
                    <a:pos x="T2" y="T3"/>
                  </a:cxn>
                  <a:cxn ang="T10">
                    <a:pos x="T4" y="T5"/>
                  </a:cxn>
                  <a:cxn ang="T11">
                    <a:pos x="T6" y="T7"/>
                  </a:cxn>
                </a:cxnLst>
                <a:rect l="T12" t="T13" r="T14" b="T15"/>
                <a:pathLst>
                  <a:path w="24" h="25">
                    <a:moveTo>
                      <a:pt x="12" y="0"/>
                    </a:moveTo>
                    <a:lnTo>
                      <a:pt x="24" y="25"/>
                    </a:lnTo>
                    <a:lnTo>
                      <a:pt x="0" y="25"/>
                    </a:lnTo>
                    <a:lnTo>
                      <a:pt x="12" y="0"/>
                    </a:lnTo>
                    <a:close/>
                  </a:path>
                </a:pathLst>
              </a:custGeom>
              <a:solidFill>
                <a:srgbClr val="CCFFCC"/>
              </a:solidFill>
              <a:ln w="6350">
                <a:solidFill>
                  <a:srgbClr val="CCFFCC"/>
                </a:solidFill>
                <a:prstDash val="solid"/>
                <a:round/>
                <a:headEnd/>
                <a:tailEnd/>
              </a:ln>
            </p:spPr>
            <p:txBody>
              <a:bodyPr/>
              <a:lstStyle/>
              <a:p>
                <a:endParaRPr lang="en-US"/>
              </a:p>
            </p:txBody>
          </p:sp>
          <p:sp>
            <p:nvSpPr>
              <p:cNvPr id="17703" name="Rectangle 453"/>
              <p:cNvSpPr>
                <a:spLocks noChangeArrowheads="1"/>
              </p:cNvSpPr>
              <p:nvPr/>
            </p:nvSpPr>
            <p:spPr bwMode="auto">
              <a:xfrm>
                <a:off x="1930" y="3051"/>
                <a:ext cx="37" cy="37"/>
              </a:xfrm>
              <a:prstGeom prst="rect">
                <a:avLst/>
              </a:prstGeom>
              <a:noFill/>
              <a:ln w="9525">
                <a:noFill/>
                <a:miter lim="800000"/>
                <a:headEnd/>
                <a:tailEnd/>
              </a:ln>
            </p:spPr>
            <p:txBody>
              <a:bodyPr/>
              <a:lstStyle/>
              <a:p>
                <a:endParaRPr lang="en-US"/>
              </a:p>
            </p:txBody>
          </p:sp>
          <p:sp>
            <p:nvSpPr>
              <p:cNvPr id="17704" name="Line 454"/>
              <p:cNvSpPr>
                <a:spLocks noChangeShapeType="1"/>
              </p:cNvSpPr>
              <p:nvPr/>
            </p:nvSpPr>
            <p:spPr bwMode="auto">
              <a:xfrm flipH="1" flipV="1">
                <a:off x="1934" y="3055"/>
                <a:ext cx="12" cy="12"/>
              </a:xfrm>
              <a:prstGeom prst="line">
                <a:avLst/>
              </a:prstGeom>
              <a:noFill/>
              <a:ln w="6350">
                <a:solidFill>
                  <a:srgbClr val="FFFF99"/>
                </a:solidFill>
                <a:round/>
                <a:headEnd/>
                <a:tailEnd/>
              </a:ln>
            </p:spPr>
            <p:txBody>
              <a:bodyPr/>
              <a:lstStyle/>
              <a:p>
                <a:endParaRPr lang="en-US"/>
              </a:p>
            </p:txBody>
          </p:sp>
          <p:sp>
            <p:nvSpPr>
              <p:cNvPr id="17705" name="Line 455"/>
              <p:cNvSpPr>
                <a:spLocks noChangeShapeType="1"/>
              </p:cNvSpPr>
              <p:nvPr/>
            </p:nvSpPr>
            <p:spPr bwMode="auto">
              <a:xfrm>
                <a:off x="1946" y="3067"/>
                <a:ext cx="13" cy="12"/>
              </a:xfrm>
              <a:prstGeom prst="line">
                <a:avLst/>
              </a:prstGeom>
              <a:noFill/>
              <a:ln w="6350">
                <a:solidFill>
                  <a:srgbClr val="FFFF99"/>
                </a:solidFill>
                <a:round/>
                <a:headEnd/>
                <a:tailEnd/>
              </a:ln>
            </p:spPr>
            <p:txBody>
              <a:bodyPr/>
              <a:lstStyle/>
              <a:p>
                <a:endParaRPr lang="en-US"/>
              </a:p>
            </p:txBody>
          </p:sp>
          <p:sp>
            <p:nvSpPr>
              <p:cNvPr id="17706" name="Line 456"/>
              <p:cNvSpPr>
                <a:spLocks noChangeShapeType="1"/>
              </p:cNvSpPr>
              <p:nvPr/>
            </p:nvSpPr>
            <p:spPr bwMode="auto">
              <a:xfrm flipH="1">
                <a:off x="1934" y="3067"/>
                <a:ext cx="12" cy="12"/>
              </a:xfrm>
              <a:prstGeom prst="line">
                <a:avLst/>
              </a:prstGeom>
              <a:noFill/>
              <a:ln w="6350">
                <a:solidFill>
                  <a:srgbClr val="FFFF99"/>
                </a:solidFill>
                <a:round/>
                <a:headEnd/>
                <a:tailEnd/>
              </a:ln>
            </p:spPr>
            <p:txBody>
              <a:bodyPr/>
              <a:lstStyle/>
              <a:p>
                <a:endParaRPr lang="en-US"/>
              </a:p>
            </p:txBody>
          </p:sp>
          <p:sp>
            <p:nvSpPr>
              <p:cNvPr id="17707" name="Line 457"/>
              <p:cNvSpPr>
                <a:spLocks noChangeShapeType="1"/>
              </p:cNvSpPr>
              <p:nvPr/>
            </p:nvSpPr>
            <p:spPr bwMode="auto">
              <a:xfrm flipV="1">
                <a:off x="1946" y="3055"/>
                <a:ext cx="13" cy="12"/>
              </a:xfrm>
              <a:prstGeom prst="line">
                <a:avLst/>
              </a:prstGeom>
              <a:noFill/>
              <a:ln w="6350">
                <a:solidFill>
                  <a:srgbClr val="FFFF99"/>
                </a:solidFill>
                <a:round/>
                <a:headEnd/>
                <a:tailEnd/>
              </a:ln>
            </p:spPr>
            <p:txBody>
              <a:bodyPr/>
              <a:lstStyle/>
              <a:p>
                <a:endParaRPr lang="en-US"/>
              </a:p>
            </p:txBody>
          </p:sp>
          <p:sp>
            <p:nvSpPr>
              <p:cNvPr id="17708" name="Rectangle 458"/>
              <p:cNvSpPr>
                <a:spLocks noChangeArrowheads="1"/>
              </p:cNvSpPr>
              <p:nvPr/>
            </p:nvSpPr>
            <p:spPr bwMode="auto">
              <a:xfrm>
                <a:off x="4238" y="2652"/>
                <a:ext cx="37" cy="36"/>
              </a:xfrm>
              <a:prstGeom prst="rect">
                <a:avLst/>
              </a:prstGeom>
              <a:noFill/>
              <a:ln w="9525">
                <a:noFill/>
                <a:miter lim="800000"/>
                <a:headEnd/>
                <a:tailEnd/>
              </a:ln>
            </p:spPr>
            <p:txBody>
              <a:bodyPr/>
              <a:lstStyle/>
              <a:p>
                <a:endParaRPr lang="en-US"/>
              </a:p>
            </p:txBody>
          </p:sp>
          <p:sp>
            <p:nvSpPr>
              <p:cNvPr id="17709" name="Line 459"/>
              <p:cNvSpPr>
                <a:spLocks noChangeShapeType="1"/>
              </p:cNvSpPr>
              <p:nvPr/>
            </p:nvSpPr>
            <p:spPr bwMode="auto">
              <a:xfrm flipH="1" flipV="1">
                <a:off x="4243" y="2656"/>
                <a:ext cx="12" cy="12"/>
              </a:xfrm>
              <a:prstGeom prst="line">
                <a:avLst/>
              </a:prstGeom>
              <a:noFill/>
              <a:ln w="6350">
                <a:solidFill>
                  <a:srgbClr val="FFFF99"/>
                </a:solidFill>
                <a:round/>
                <a:headEnd/>
                <a:tailEnd/>
              </a:ln>
            </p:spPr>
            <p:txBody>
              <a:bodyPr/>
              <a:lstStyle/>
              <a:p>
                <a:endParaRPr lang="en-US"/>
              </a:p>
            </p:txBody>
          </p:sp>
          <p:sp>
            <p:nvSpPr>
              <p:cNvPr id="17710" name="Line 460"/>
              <p:cNvSpPr>
                <a:spLocks noChangeShapeType="1"/>
              </p:cNvSpPr>
              <p:nvPr/>
            </p:nvSpPr>
            <p:spPr bwMode="auto">
              <a:xfrm>
                <a:off x="4255" y="2668"/>
                <a:ext cx="12" cy="12"/>
              </a:xfrm>
              <a:prstGeom prst="line">
                <a:avLst/>
              </a:prstGeom>
              <a:noFill/>
              <a:ln w="6350">
                <a:solidFill>
                  <a:srgbClr val="FFFF99"/>
                </a:solidFill>
                <a:round/>
                <a:headEnd/>
                <a:tailEnd/>
              </a:ln>
            </p:spPr>
            <p:txBody>
              <a:bodyPr/>
              <a:lstStyle/>
              <a:p>
                <a:endParaRPr lang="en-US"/>
              </a:p>
            </p:txBody>
          </p:sp>
          <p:sp>
            <p:nvSpPr>
              <p:cNvPr id="17711" name="Line 461"/>
              <p:cNvSpPr>
                <a:spLocks noChangeShapeType="1"/>
              </p:cNvSpPr>
              <p:nvPr/>
            </p:nvSpPr>
            <p:spPr bwMode="auto">
              <a:xfrm flipH="1">
                <a:off x="4243" y="2668"/>
                <a:ext cx="12" cy="12"/>
              </a:xfrm>
              <a:prstGeom prst="line">
                <a:avLst/>
              </a:prstGeom>
              <a:noFill/>
              <a:ln w="6350">
                <a:solidFill>
                  <a:srgbClr val="FFFF99"/>
                </a:solidFill>
                <a:round/>
                <a:headEnd/>
                <a:tailEnd/>
              </a:ln>
            </p:spPr>
            <p:txBody>
              <a:bodyPr/>
              <a:lstStyle/>
              <a:p>
                <a:endParaRPr lang="en-US"/>
              </a:p>
            </p:txBody>
          </p:sp>
          <p:sp>
            <p:nvSpPr>
              <p:cNvPr id="17712" name="Line 462"/>
              <p:cNvSpPr>
                <a:spLocks noChangeShapeType="1"/>
              </p:cNvSpPr>
              <p:nvPr/>
            </p:nvSpPr>
            <p:spPr bwMode="auto">
              <a:xfrm flipV="1">
                <a:off x="4255" y="2656"/>
                <a:ext cx="12" cy="12"/>
              </a:xfrm>
              <a:prstGeom prst="line">
                <a:avLst/>
              </a:prstGeom>
              <a:noFill/>
              <a:ln w="6350">
                <a:solidFill>
                  <a:srgbClr val="FFFF99"/>
                </a:solidFill>
                <a:round/>
                <a:headEnd/>
                <a:tailEnd/>
              </a:ln>
            </p:spPr>
            <p:txBody>
              <a:bodyPr/>
              <a:lstStyle/>
              <a:p>
                <a:endParaRPr lang="en-US"/>
              </a:p>
            </p:txBody>
          </p:sp>
          <p:sp>
            <p:nvSpPr>
              <p:cNvPr id="17713" name="Rectangle 463"/>
              <p:cNvSpPr>
                <a:spLocks noChangeArrowheads="1"/>
              </p:cNvSpPr>
              <p:nvPr/>
            </p:nvSpPr>
            <p:spPr bwMode="auto">
              <a:xfrm>
                <a:off x="1930" y="3430"/>
                <a:ext cx="37" cy="36"/>
              </a:xfrm>
              <a:prstGeom prst="rect">
                <a:avLst/>
              </a:prstGeom>
              <a:noFill/>
              <a:ln w="9525">
                <a:noFill/>
                <a:miter lim="800000"/>
                <a:headEnd/>
                <a:tailEnd/>
              </a:ln>
            </p:spPr>
            <p:txBody>
              <a:bodyPr/>
              <a:lstStyle/>
              <a:p>
                <a:endParaRPr lang="en-US"/>
              </a:p>
            </p:txBody>
          </p:sp>
          <p:sp>
            <p:nvSpPr>
              <p:cNvPr id="17714" name="Line 464"/>
              <p:cNvSpPr>
                <a:spLocks noChangeShapeType="1"/>
              </p:cNvSpPr>
              <p:nvPr/>
            </p:nvSpPr>
            <p:spPr bwMode="auto">
              <a:xfrm flipH="1" flipV="1">
                <a:off x="1934" y="3434"/>
                <a:ext cx="12" cy="12"/>
              </a:xfrm>
              <a:prstGeom prst="line">
                <a:avLst/>
              </a:prstGeom>
              <a:noFill/>
              <a:ln w="6350">
                <a:solidFill>
                  <a:srgbClr val="99CCFF"/>
                </a:solidFill>
                <a:round/>
                <a:headEnd/>
                <a:tailEnd/>
              </a:ln>
            </p:spPr>
            <p:txBody>
              <a:bodyPr/>
              <a:lstStyle/>
              <a:p>
                <a:endParaRPr lang="en-US"/>
              </a:p>
            </p:txBody>
          </p:sp>
          <p:sp>
            <p:nvSpPr>
              <p:cNvPr id="17715" name="Line 465"/>
              <p:cNvSpPr>
                <a:spLocks noChangeShapeType="1"/>
              </p:cNvSpPr>
              <p:nvPr/>
            </p:nvSpPr>
            <p:spPr bwMode="auto">
              <a:xfrm>
                <a:off x="1946" y="3446"/>
                <a:ext cx="13" cy="12"/>
              </a:xfrm>
              <a:prstGeom prst="line">
                <a:avLst/>
              </a:prstGeom>
              <a:noFill/>
              <a:ln w="6350">
                <a:solidFill>
                  <a:srgbClr val="99CCFF"/>
                </a:solidFill>
                <a:round/>
                <a:headEnd/>
                <a:tailEnd/>
              </a:ln>
            </p:spPr>
            <p:txBody>
              <a:bodyPr/>
              <a:lstStyle/>
              <a:p>
                <a:endParaRPr lang="en-US"/>
              </a:p>
            </p:txBody>
          </p:sp>
          <p:sp>
            <p:nvSpPr>
              <p:cNvPr id="17716" name="Line 466"/>
              <p:cNvSpPr>
                <a:spLocks noChangeShapeType="1"/>
              </p:cNvSpPr>
              <p:nvPr/>
            </p:nvSpPr>
            <p:spPr bwMode="auto">
              <a:xfrm flipH="1">
                <a:off x="1934" y="3446"/>
                <a:ext cx="12" cy="12"/>
              </a:xfrm>
              <a:prstGeom prst="line">
                <a:avLst/>
              </a:prstGeom>
              <a:noFill/>
              <a:ln w="6350">
                <a:solidFill>
                  <a:srgbClr val="99CCFF"/>
                </a:solidFill>
                <a:round/>
                <a:headEnd/>
                <a:tailEnd/>
              </a:ln>
            </p:spPr>
            <p:txBody>
              <a:bodyPr/>
              <a:lstStyle/>
              <a:p>
                <a:endParaRPr lang="en-US"/>
              </a:p>
            </p:txBody>
          </p:sp>
          <p:sp>
            <p:nvSpPr>
              <p:cNvPr id="17717" name="Line 467"/>
              <p:cNvSpPr>
                <a:spLocks noChangeShapeType="1"/>
              </p:cNvSpPr>
              <p:nvPr/>
            </p:nvSpPr>
            <p:spPr bwMode="auto">
              <a:xfrm flipV="1">
                <a:off x="1946" y="3434"/>
                <a:ext cx="13" cy="12"/>
              </a:xfrm>
              <a:prstGeom prst="line">
                <a:avLst/>
              </a:prstGeom>
              <a:noFill/>
              <a:ln w="6350">
                <a:solidFill>
                  <a:srgbClr val="99CCFF"/>
                </a:solidFill>
                <a:round/>
                <a:headEnd/>
                <a:tailEnd/>
              </a:ln>
            </p:spPr>
            <p:txBody>
              <a:bodyPr/>
              <a:lstStyle/>
              <a:p>
                <a:endParaRPr lang="en-US"/>
              </a:p>
            </p:txBody>
          </p:sp>
          <p:sp>
            <p:nvSpPr>
              <p:cNvPr id="17718" name="Line 468"/>
              <p:cNvSpPr>
                <a:spLocks noChangeShapeType="1"/>
              </p:cNvSpPr>
              <p:nvPr/>
            </p:nvSpPr>
            <p:spPr bwMode="auto">
              <a:xfrm flipV="1">
                <a:off x="1946" y="3434"/>
                <a:ext cx="1" cy="12"/>
              </a:xfrm>
              <a:prstGeom prst="line">
                <a:avLst/>
              </a:prstGeom>
              <a:noFill/>
              <a:ln w="6350">
                <a:solidFill>
                  <a:srgbClr val="99CCFF"/>
                </a:solidFill>
                <a:round/>
                <a:headEnd/>
                <a:tailEnd/>
              </a:ln>
            </p:spPr>
            <p:txBody>
              <a:bodyPr/>
              <a:lstStyle/>
              <a:p>
                <a:endParaRPr lang="en-US"/>
              </a:p>
            </p:txBody>
          </p:sp>
          <p:sp>
            <p:nvSpPr>
              <p:cNvPr id="17719" name="Line 469"/>
              <p:cNvSpPr>
                <a:spLocks noChangeShapeType="1"/>
              </p:cNvSpPr>
              <p:nvPr/>
            </p:nvSpPr>
            <p:spPr bwMode="auto">
              <a:xfrm>
                <a:off x="1946" y="3446"/>
                <a:ext cx="1" cy="12"/>
              </a:xfrm>
              <a:prstGeom prst="line">
                <a:avLst/>
              </a:prstGeom>
              <a:noFill/>
              <a:ln w="6350">
                <a:solidFill>
                  <a:srgbClr val="99CCFF"/>
                </a:solidFill>
                <a:round/>
                <a:headEnd/>
                <a:tailEnd/>
              </a:ln>
            </p:spPr>
            <p:txBody>
              <a:bodyPr/>
              <a:lstStyle/>
              <a:p>
                <a:endParaRPr lang="en-US"/>
              </a:p>
            </p:txBody>
          </p:sp>
          <p:sp>
            <p:nvSpPr>
              <p:cNvPr id="17720" name="Rectangle 470"/>
              <p:cNvSpPr>
                <a:spLocks noChangeArrowheads="1"/>
              </p:cNvSpPr>
              <p:nvPr/>
            </p:nvSpPr>
            <p:spPr bwMode="auto">
              <a:xfrm>
                <a:off x="4238" y="2676"/>
                <a:ext cx="37" cy="37"/>
              </a:xfrm>
              <a:prstGeom prst="rect">
                <a:avLst/>
              </a:prstGeom>
              <a:noFill/>
              <a:ln w="9525">
                <a:noFill/>
                <a:miter lim="800000"/>
                <a:headEnd/>
                <a:tailEnd/>
              </a:ln>
            </p:spPr>
            <p:txBody>
              <a:bodyPr/>
              <a:lstStyle/>
              <a:p>
                <a:endParaRPr lang="en-US"/>
              </a:p>
            </p:txBody>
          </p:sp>
          <p:sp>
            <p:nvSpPr>
              <p:cNvPr id="17721" name="Line 471"/>
              <p:cNvSpPr>
                <a:spLocks noChangeShapeType="1"/>
              </p:cNvSpPr>
              <p:nvPr/>
            </p:nvSpPr>
            <p:spPr bwMode="auto">
              <a:xfrm flipH="1" flipV="1">
                <a:off x="4243" y="2680"/>
                <a:ext cx="12" cy="13"/>
              </a:xfrm>
              <a:prstGeom prst="line">
                <a:avLst/>
              </a:prstGeom>
              <a:noFill/>
              <a:ln w="6350">
                <a:solidFill>
                  <a:srgbClr val="99CCFF"/>
                </a:solidFill>
                <a:round/>
                <a:headEnd/>
                <a:tailEnd/>
              </a:ln>
            </p:spPr>
            <p:txBody>
              <a:bodyPr/>
              <a:lstStyle/>
              <a:p>
                <a:endParaRPr lang="en-US"/>
              </a:p>
            </p:txBody>
          </p:sp>
          <p:sp>
            <p:nvSpPr>
              <p:cNvPr id="17722" name="Line 472"/>
              <p:cNvSpPr>
                <a:spLocks noChangeShapeType="1"/>
              </p:cNvSpPr>
              <p:nvPr/>
            </p:nvSpPr>
            <p:spPr bwMode="auto">
              <a:xfrm>
                <a:off x="4255" y="2693"/>
                <a:ext cx="12" cy="12"/>
              </a:xfrm>
              <a:prstGeom prst="line">
                <a:avLst/>
              </a:prstGeom>
              <a:noFill/>
              <a:ln w="6350">
                <a:solidFill>
                  <a:srgbClr val="99CCFF"/>
                </a:solidFill>
                <a:round/>
                <a:headEnd/>
                <a:tailEnd/>
              </a:ln>
            </p:spPr>
            <p:txBody>
              <a:bodyPr/>
              <a:lstStyle/>
              <a:p>
                <a:endParaRPr lang="en-US"/>
              </a:p>
            </p:txBody>
          </p:sp>
          <p:sp>
            <p:nvSpPr>
              <p:cNvPr id="17723" name="Line 473"/>
              <p:cNvSpPr>
                <a:spLocks noChangeShapeType="1"/>
              </p:cNvSpPr>
              <p:nvPr/>
            </p:nvSpPr>
            <p:spPr bwMode="auto">
              <a:xfrm flipH="1">
                <a:off x="4243" y="2693"/>
                <a:ext cx="12" cy="12"/>
              </a:xfrm>
              <a:prstGeom prst="line">
                <a:avLst/>
              </a:prstGeom>
              <a:noFill/>
              <a:ln w="6350">
                <a:solidFill>
                  <a:srgbClr val="99CCFF"/>
                </a:solidFill>
                <a:round/>
                <a:headEnd/>
                <a:tailEnd/>
              </a:ln>
            </p:spPr>
            <p:txBody>
              <a:bodyPr/>
              <a:lstStyle/>
              <a:p>
                <a:endParaRPr lang="en-US"/>
              </a:p>
            </p:txBody>
          </p:sp>
          <p:sp>
            <p:nvSpPr>
              <p:cNvPr id="17724" name="Line 474"/>
              <p:cNvSpPr>
                <a:spLocks noChangeShapeType="1"/>
              </p:cNvSpPr>
              <p:nvPr/>
            </p:nvSpPr>
            <p:spPr bwMode="auto">
              <a:xfrm flipV="1">
                <a:off x="4255" y="2680"/>
                <a:ext cx="12" cy="13"/>
              </a:xfrm>
              <a:prstGeom prst="line">
                <a:avLst/>
              </a:prstGeom>
              <a:noFill/>
              <a:ln w="6350">
                <a:solidFill>
                  <a:srgbClr val="99CCFF"/>
                </a:solidFill>
                <a:round/>
                <a:headEnd/>
                <a:tailEnd/>
              </a:ln>
            </p:spPr>
            <p:txBody>
              <a:bodyPr/>
              <a:lstStyle/>
              <a:p>
                <a:endParaRPr lang="en-US"/>
              </a:p>
            </p:txBody>
          </p:sp>
          <p:sp>
            <p:nvSpPr>
              <p:cNvPr id="17725" name="Line 475"/>
              <p:cNvSpPr>
                <a:spLocks noChangeShapeType="1"/>
              </p:cNvSpPr>
              <p:nvPr/>
            </p:nvSpPr>
            <p:spPr bwMode="auto">
              <a:xfrm flipV="1">
                <a:off x="4255" y="2680"/>
                <a:ext cx="1" cy="13"/>
              </a:xfrm>
              <a:prstGeom prst="line">
                <a:avLst/>
              </a:prstGeom>
              <a:noFill/>
              <a:ln w="6350">
                <a:solidFill>
                  <a:srgbClr val="99CCFF"/>
                </a:solidFill>
                <a:round/>
                <a:headEnd/>
                <a:tailEnd/>
              </a:ln>
            </p:spPr>
            <p:txBody>
              <a:bodyPr/>
              <a:lstStyle/>
              <a:p>
                <a:endParaRPr lang="en-US"/>
              </a:p>
            </p:txBody>
          </p:sp>
          <p:sp>
            <p:nvSpPr>
              <p:cNvPr id="17726" name="Line 476"/>
              <p:cNvSpPr>
                <a:spLocks noChangeShapeType="1"/>
              </p:cNvSpPr>
              <p:nvPr/>
            </p:nvSpPr>
            <p:spPr bwMode="auto">
              <a:xfrm>
                <a:off x="4255" y="2693"/>
                <a:ext cx="1" cy="12"/>
              </a:xfrm>
              <a:prstGeom prst="line">
                <a:avLst/>
              </a:prstGeom>
              <a:noFill/>
              <a:ln w="6350">
                <a:solidFill>
                  <a:srgbClr val="99CCFF"/>
                </a:solidFill>
                <a:round/>
                <a:headEnd/>
                <a:tailEnd/>
              </a:ln>
            </p:spPr>
            <p:txBody>
              <a:bodyPr/>
              <a:lstStyle/>
              <a:p>
                <a:endParaRPr lang="en-US"/>
              </a:p>
            </p:txBody>
          </p:sp>
          <p:sp>
            <p:nvSpPr>
              <p:cNvPr id="17727" name="Oval 477"/>
              <p:cNvSpPr>
                <a:spLocks noChangeArrowheads="1"/>
              </p:cNvSpPr>
              <p:nvPr/>
            </p:nvSpPr>
            <p:spPr bwMode="auto">
              <a:xfrm>
                <a:off x="1934" y="1251"/>
                <a:ext cx="21" cy="20"/>
              </a:xfrm>
              <a:prstGeom prst="ellipse">
                <a:avLst/>
              </a:prstGeom>
              <a:solidFill>
                <a:srgbClr val="FF99CC"/>
              </a:solidFill>
              <a:ln w="6350">
                <a:solidFill>
                  <a:srgbClr val="FF99CC"/>
                </a:solidFill>
                <a:round/>
                <a:headEnd/>
                <a:tailEnd/>
              </a:ln>
            </p:spPr>
            <p:txBody>
              <a:bodyPr/>
              <a:lstStyle/>
              <a:p>
                <a:endParaRPr lang="en-US"/>
              </a:p>
            </p:txBody>
          </p:sp>
          <p:sp>
            <p:nvSpPr>
              <p:cNvPr id="17728" name="Oval 478"/>
              <p:cNvSpPr>
                <a:spLocks noChangeArrowheads="1"/>
              </p:cNvSpPr>
              <p:nvPr/>
            </p:nvSpPr>
            <p:spPr bwMode="auto">
              <a:xfrm>
                <a:off x="4243" y="2705"/>
                <a:ext cx="20" cy="20"/>
              </a:xfrm>
              <a:prstGeom prst="ellipse">
                <a:avLst/>
              </a:prstGeom>
              <a:solidFill>
                <a:srgbClr val="FF99CC"/>
              </a:solidFill>
              <a:ln w="6350">
                <a:solidFill>
                  <a:srgbClr val="FF99CC"/>
                </a:solidFill>
                <a:round/>
                <a:headEnd/>
                <a:tailEnd/>
              </a:ln>
            </p:spPr>
            <p:txBody>
              <a:bodyPr/>
              <a:lstStyle/>
              <a:p>
                <a:endParaRPr lang="en-US"/>
              </a:p>
            </p:txBody>
          </p:sp>
          <p:sp>
            <p:nvSpPr>
              <p:cNvPr id="17729" name="Rectangle 479"/>
              <p:cNvSpPr>
                <a:spLocks noChangeArrowheads="1"/>
              </p:cNvSpPr>
              <p:nvPr/>
            </p:nvSpPr>
            <p:spPr bwMode="auto">
              <a:xfrm>
                <a:off x="1930" y="1170"/>
                <a:ext cx="37" cy="36"/>
              </a:xfrm>
              <a:prstGeom prst="rect">
                <a:avLst/>
              </a:prstGeom>
              <a:noFill/>
              <a:ln w="9525">
                <a:noFill/>
                <a:miter lim="800000"/>
                <a:headEnd/>
                <a:tailEnd/>
              </a:ln>
            </p:spPr>
            <p:txBody>
              <a:bodyPr/>
              <a:lstStyle/>
              <a:p>
                <a:endParaRPr lang="en-US"/>
              </a:p>
            </p:txBody>
          </p:sp>
          <p:sp>
            <p:nvSpPr>
              <p:cNvPr id="17730" name="Line 480"/>
              <p:cNvSpPr>
                <a:spLocks noChangeShapeType="1"/>
              </p:cNvSpPr>
              <p:nvPr/>
            </p:nvSpPr>
            <p:spPr bwMode="auto">
              <a:xfrm flipV="1">
                <a:off x="1946" y="1174"/>
                <a:ext cx="1" cy="12"/>
              </a:xfrm>
              <a:prstGeom prst="line">
                <a:avLst/>
              </a:prstGeom>
              <a:noFill/>
              <a:ln w="6350">
                <a:solidFill>
                  <a:srgbClr val="CC99FF"/>
                </a:solidFill>
                <a:round/>
                <a:headEnd/>
                <a:tailEnd/>
              </a:ln>
            </p:spPr>
            <p:txBody>
              <a:bodyPr/>
              <a:lstStyle/>
              <a:p>
                <a:endParaRPr lang="en-US"/>
              </a:p>
            </p:txBody>
          </p:sp>
          <p:sp>
            <p:nvSpPr>
              <p:cNvPr id="17731" name="Line 481"/>
              <p:cNvSpPr>
                <a:spLocks noChangeShapeType="1"/>
              </p:cNvSpPr>
              <p:nvPr/>
            </p:nvSpPr>
            <p:spPr bwMode="auto">
              <a:xfrm>
                <a:off x="1946" y="1186"/>
                <a:ext cx="1" cy="12"/>
              </a:xfrm>
              <a:prstGeom prst="line">
                <a:avLst/>
              </a:prstGeom>
              <a:noFill/>
              <a:ln w="6350">
                <a:solidFill>
                  <a:srgbClr val="CC99FF"/>
                </a:solidFill>
                <a:round/>
                <a:headEnd/>
                <a:tailEnd/>
              </a:ln>
            </p:spPr>
            <p:txBody>
              <a:bodyPr/>
              <a:lstStyle/>
              <a:p>
                <a:endParaRPr lang="en-US"/>
              </a:p>
            </p:txBody>
          </p:sp>
          <p:sp>
            <p:nvSpPr>
              <p:cNvPr id="17732" name="Line 482"/>
              <p:cNvSpPr>
                <a:spLocks noChangeShapeType="1"/>
              </p:cNvSpPr>
              <p:nvPr/>
            </p:nvSpPr>
            <p:spPr bwMode="auto">
              <a:xfrm flipH="1">
                <a:off x="1934" y="1186"/>
                <a:ext cx="12" cy="1"/>
              </a:xfrm>
              <a:prstGeom prst="line">
                <a:avLst/>
              </a:prstGeom>
              <a:noFill/>
              <a:ln w="6350">
                <a:solidFill>
                  <a:srgbClr val="CC99FF"/>
                </a:solidFill>
                <a:round/>
                <a:headEnd/>
                <a:tailEnd/>
              </a:ln>
            </p:spPr>
            <p:txBody>
              <a:bodyPr/>
              <a:lstStyle/>
              <a:p>
                <a:endParaRPr lang="en-US"/>
              </a:p>
            </p:txBody>
          </p:sp>
          <p:sp>
            <p:nvSpPr>
              <p:cNvPr id="17733" name="Line 483"/>
              <p:cNvSpPr>
                <a:spLocks noChangeShapeType="1"/>
              </p:cNvSpPr>
              <p:nvPr/>
            </p:nvSpPr>
            <p:spPr bwMode="auto">
              <a:xfrm>
                <a:off x="1946" y="1186"/>
                <a:ext cx="13" cy="1"/>
              </a:xfrm>
              <a:prstGeom prst="line">
                <a:avLst/>
              </a:prstGeom>
              <a:noFill/>
              <a:ln w="6350">
                <a:solidFill>
                  <a:srgbClr val="CC99FF"/>
                </a:solidFill>
                <a:round/>
                <a:headEnd/>
                <a:tailEnd/>
              </a:ln>
            </p:spPr>
            <p:txBody>
              <a:bodyPr/>
              <a:lstStyle/>
              <a:p>
                <a:endParaRPr lang="en-US"/>
              </a:p>
            </p:txBody>
          </p:sp>
          <p:sp>
            <p:nvSpPr>
              <p:cNvPr id="17734" name="Rectangle 484"/>
              <p:cNvSpPr>
                <a:spLocks noChangeArrowheads="1"/>
              </p:cNvSpPr>
              <p:nvPr/>
            </p:nvSpPr>
            <p:spPr bwMode="auto">
              <a:xfrm>
                <a:off x="4238" y="2725"/>
                <a:ext cx="37" cy="37"/>
              </a:xfrm>
              <a:prstGeom prst="rect">
                <a:avLst/>
              </a:prstGeom>
              <a:noFill/>
              <a:ln w="9525">
                <a:noFill/>
                <a:miter lim="800000"/>
                <a:headEnd/>
                <a:tailEnd/>
              </a:ln>
            </p:spPr>
            <p:txBody>
              <a:bodyPr/>
              <a:lstStyle/>
              <a:p>
                <a:endParaRPr lang="en-US"/>
              </a:p>
            </p:txBody>
          </p:sp>
          <p:sp>
            <p:nvSpPr>
              <p:cNvPr id="17735" name="Line 485"/>
              <p:cNvSpPr>
                <a:spLocks noChangeShapeType="1"/>
              </p:cNvSpPr>
              <p:nvPr/>
            </p:nvSpPr>
            <p:spPr bwMode="auto">
              <a:xfrm flipV="1">
                <a:off x="4255" y="2729"/>
                <a:ext cx="1" cy="12"/>
              </a:xfrm>
              <a:prstGeom prst="line">
                <a:avLst/>
              </a:prstGeom>
              <a:noFill/>
              <a:ln w="6350">
                <a:solidFill>
                  <a:srgbClr val="CC99FF"/>
                </a:solidFill>
                <a:round/>
                <a:headEnd/>
                <a:tailEnd/>
              </a:ln>
            </p:spPr>
            <p:txBody>
              <a:bodyPr/>
              <a:lstStyle/>
              <a:p>
                <a:endParaRPr lang="en-US"/>
              </a:p>
            </p:txBody>
          </p:sp>
          <p:sp>
            <p:nvSpPr>
              <p:cNvPr id="17736" name="Line 486"/>
              <p:cNvSpPr>
                <a:spLocks noChangeShapeType="1"/>
              </p:cNvSpPr>
              <p:nvPr/>
            </p:nvSpPr>
            <p:spPr bwMode="auto">
              <a:xfrm>
                <a:off x="4255" y="2741"/>
                <a:ext cx="1" cy="13"/>
              </a:xfrm>
              <a:prstGeom prst="line">
                <a:avLst/>
              </a:prstGeom>
              <a:noFill/>
              <a:ln w="6350">
                <a:solidFill>
                  <a:srgbClr val="CC99FF"/>
                </a:solidFill>
                <a:round/>
                <a:headEnd/>
                <a:tailEnd/>
              </a:ln>
            </p:spPr>
            <p:txBody>
              <a:bodyPr/>
              <a:lstStyle/>
              <a:p>
                <a:endParaRPr lang="en-US"/>
              </a:p>
            </p:txBody>
          </p:sp>
          <p:sp>
            <p:nvSpPr>
              <p:cNvPr id="17737" name="Line 487"/>
              <p:cNvSpPr>
                <a:spLocks noChangeShapeType="1"/>
              </p:cNvSpPr>
              <p:nvPr/>
            </p:nvSpPr>
            <p:spPr bwMode="auto">
              <a:xfrm flipH="1">
                <a:off x="4243" y="2741"/>
                <a:ext cx="12" cy="1"/>
              </a:xfrm>
              <a:prstGeom prst="line">
                <a:avLst/>
              </a:prstGeom>
              <a:noFill/>
              <a:ln w="6350">
                <a:solidFill>
                  <a:srgbClr val="CC99FF"/>
                </a:solidFill>
                <a:round/>
                <a:headEnd/>
                <a:tailEnd/>
              </a:ln>
            </p:spPr>
            <p:txBody>
              <a:bodyPr/>
              <a:lstStyle/>
              <a:p>
                <a:endParaRPr lang="en-US"/>
              </a:p>
            </p:txBody>
          </p:sp>
          <p:sp>
            <p:nvSpPr>
              <p:cNvPr id="17738" name="Line 488"/>
              <p:cNvSpPr>
                <a:spLocks noChangeShapeType="1"/>
              </p:cNvSpPr>
              <p:nvPr/>
            </p:nvSpPr>
            <p:spPr bwMode="auto">
              <a:xfrm>
                <a:off x="4255" y="2741"/>
                <a:ext cx="12" cy="1"/>
              </a:xfrm>
              <a:prstGeom prst="line">
                <a:avLst/>
              </a:prstGeom>
              <a:noFill/>
              <a:ln w="6350">
                <a:solidFill>
                  <a:srgbClr val="CC99FF"/>
                </a:solidFill>
                <a:round/>
                <a:headEnd/>
                <a:tailEnd/>
              </a:ln>
            </p:spPr>
            <p:txBody>
              <a:bodyPr/>
              <a:lstStyle/>
              <a:p>
                <a:endParaRPr lang="en-US"/>
              </a:p>
            </p:txBody>
          </p:sp>
          <p:sp>
            <p:nvSpPr>
              <p:cNvPr id="17739" name="Rectangle 489"/>
              <p:cNvSpPr>
                <a:spLocks noChangeArrowheads="1"/>
              </p:cNvSpPr>
              <p:nvPr/>
            </p:nvSpPr>
            <p:spPr bwMode="auto">
              <a:xfrm>
                <a:off x="1946" y="1031"/>
                <a:ext cx="13" cy="4"/>
              </a:xfrm>
              <a:prstGeom prst="rect">
                <a:avLst/>
              </a:prstGeom>
              <a:solidFill>
                <a:srgbClr val="FFCC99"/>
              </a:solidFill>
              <a:ln w="6350">
                <a:solidFill>
                  <a:srgbClr val="FFCC99"/>
                </a:solidFill>
                <a:miter lim="800000"/>
                <a:headEnd/>
                <a:tailEnd/>
              </a:ln>
            </p:spPr>
            <p:txBody>
              <a:bodyPr/>
              <a:lstStyle/>
              <a:p>
                <a:endParaRPr lang="en-US"/>
              </a:p>
            </p:txBody>
          </p:sp>
          <p:sp>
            <p:nvSpPr>
              <p:cNvPr id="17740" name="Rectangle 490"/>
              <p:cNvSpPr>
                <a:spLocks noChangeArrowheads="1"/>
              </p:cNvSpPr>
              <p:nvPr/>
            </p:nvSpPr>
            <p:spPr bwMode="auto">
              <a:xfrm>
                <a:off x="4255" y="2762"/>
                <a:ext cx="12" cy="4"/>
              </a:xfrm>
              <a:prstGeom prst="rect">
                <a:avLst/>
              </a:prstGeom>
              <a:solidFill>
                <a:srgbClr val="FFCC99"/>
              </a:solidFill>
              <a:ln w="6350">
                <a:solidFill>
                  <a:srgbClr val="FFCC99"/>
                </a:solidFill>
                <a:miter lim="800000"/>
                <a:headEnd/>
                <a:tailEnd/>
              </a:ln>
            </p:spPr>
            <p:txBody>
              <a:bodyPr/>
              <a:lstStyle/>
              <a:p>
                <a:endParaRPr lang="en-US"/>
              </a:p>
            </p:txBody>
          </p:sp>
          <p:sp>
            <p:nvSpPr>
              <p:cNvPr id="17741" name="Rectangle 491"/>
              <p:cNvSpPr>
                <a:spLocks noChangeArrowheads="1"/>
              </p:cNvSpPr>
              <p:nvPr/>
            </p:nvSpPr>
            <p:spPr bwMode="auto">
              <a:xfrm>
                <a:off x="1934" y="1809"/>
                <a:ext cx="25" cy="4"/>
              </a:xfrm>
              <a:prstGeom prst="rect">
                <a:avLst/>
              </a:prstGeom>
              <a:solidFill>
                <a:srgbClr val="3366FF"/>
              </a:solidFill>
              <a:ln w="6350">
                <a:solidFill>
                  <a:srgbClr val="3366FF"/>
                </a:solidFill>
                <a:miter lim="800000"/>
                <a:headEnd/>
                <a:tailEnd/>
              </a:ln>
            </p:spPr>
            <p:txBody>
              <a:bodyPr/>
              <a:lstStyle/>
              <a:p>
                <a:endParaRPr lang="en-US"/>
              </a:p>
            </p:txBody>
          </p:sp>
          <p:sp>
            <p:nvSpPr>
              <p:cNvPr id="17742" name="Rectangle 492"/>
              <p:cNvSpPr>
                <a:spLocks noChangeArrowheads="1"/>
              </p:cNvSpPr>
              <p:nvPr/>
            </p:nvSpPr>
            <p:spPr bwMode="auto">
              <a:xfrm>
                <a:off x="4243" y="2786"/>
                <a:ext cx="24" cy="4"/>
              </a:xfrm>
              <a:prstGeom prst="rect">
                <a:avLst/>
              </a:prstGeom>
              <a:solidFill>
                <a:srgbClr val="3366FF"/>
              </a:solidFill>
              <a:ln w="6350">
                <a:solidFill>
                  <a:srgbClr val="3366FF"/>
                </a:solidFill>
                <a:miter lim="800000"/>
                <a:headEnd/>
                <a:tailEnd/>
              </a:ln>
            </p:spPr>
            <p:txBody>
              <a:bodyPr/>
              <a:lstStyle/>
              <a:p>
                <a:endParaRPr lang="en-US"/>
              </a:p>
            </p:txBody>
          </p:sp>
          <p:sp>
            <p:nvSpPr>
              <p:cNvPr id="17743" name="Freeform 493"/>
              <p:cNvSpPr>
                <a:spLocks/>
              </p:cNvSpPr>
              <p:nvPr/>
            </p:nvSpPr>
            <p:spPr bwMode="auto">
              <a:xfrm>
                <a:off x="1934" y="3381"/>
                <a:ext cx="25" cy="24"/>
              </a:xfrm>
              <a:custGeom>
                <a:avLst/>
                <a:gdLst>
                  <a:gd name="T0" fmla="*/ 12 w 25"/>
                  <a:gd name="T1" fmla="*/ 0 h 24"/>
                  <a:gd name="T2" fmla="*/ 25 w 25"/>
                  <a:gd name="T3" fmla="*/ 12 h 24"/>
                  <a:gd name="T4" fmla="*/ 12 w 25"/>
                  <a:gd name="T5" fmla="*/ 24 h 24"/>
                  <a:gd name="T6" fmla="*/ 0 w 25"/>
                  <a:gd name="T7" fmla="*/ 12 h 24"/>
                  <a:gd name="T8" fmla="*/ 12 w 25"/>
                  <a:gd name="T9" fmla="*/ 0 h 24"/>
                  <a:gd name="T10" fmla="*/ 0 60000 65536"/>
                  <a:gd name="T11" fmla="*/ 0 60000 65536"/>
                  <a:gd name="T12" fmla="*/ 0 60000 65536"/>
                  <a:gd name="T13" fmla="*/ 0 60000 65536"/>
                  <a:gd name="T14" fmla="*/ 0 60000 65536"/>
                  <a:gd name="T15" fmla="*/ 0 w 25"/>
                  <a:gd name="T16" fmla="*/ 0 h 24"/>
                  <a:gd name="T17" fmla="*/ 25 w 25"/>
                  <a:gd name="T18" fmla="*/ 24 h 24"/>
                </a:gdLst>
                <a:ahLst/>
                <a:cxnLst>
                  <a:cxn ang="T10">
                    <a:pos x="T0" y="T1"/>
                  </a:cxn>
                  <a:cxn ang="T11">
                    <a:pos x="T2" y="T3"/>
                  </a:cxn>
                  <a:cxn ang="T12">
                    <a:pos x="T4" y="T5"/>
                  </a:cxn>
                  <a:cxn ang="T13">
                    <a:pos x="T6" y="T7"/>
                  </a:cxn>
                  <a:cxn ang="T14">
                    <a:pos x="T8" y="T9"/>
                  </a:cxn>
                </a:cxnLst>
                <a:rect l="T15" t="T16" r="T17" b="T18"/>
                <a:pathLst>
                  <a:path w="25" h="24">
                    <a:moveTo>
                      <a:pt x="12" y="0"/>
                    </a:moveTo>
                    <a:lnTo>
                      <a:pt x="25" y="12"/>
                    </a:lnTo>
                    <a:lnTo>
                      <a:pt x="12" y="24"/>
                    </a:lnTo>
                    <a:lnTo>
                      <a:pt x="0" y="12"/>
                    </a:lnTo>
                    <a:lnTo>
                      <a:pt x="12" y="0"/>
                    </a:lnTo>
                    <a:close/>
                  </a:path>
                </a:pathLst>
              </a:custGeom>
              <a:solidFill>
                <a:srgbClr val="33CCCC"/>
              </a:solidFill>
              <a:ln w="6350">
                <a:solidFill>
                  <a:srgbClr val="33CCCC"/>
                </a:solidFill>
                <a:prstDash val="solid"/>
                <a:round/>
                <a:headEnd/>
                <a:tailEnd/>
              </a:ln>
            </p:spPr>
            <p:txBody>
              <a:bodyPr/>
              <a:lstStyle/>
              <a:p>
                <a:endParaRPr lang="en-US"/>
              </a:p>
            </p:txBody>
          </p:sp>
          <p:sp>
            <p:nvSpPr>
              <p:cNvPr id="17744" name="Freeform 494"/>
              <p:cNvSpPr>
                <a:spLocks/>
              </p:cNvSpPr>
              <p:nvPr/>
            </p:nvSpPr>
            <p:spPr bwMode="auto">
              <a:xfrm>
                <a:off x="4243" y="2807"/>
                <a:ext cx="24" cy="24"/>
              </a:xfrm>
              <a:custGeom>
                <a:avLst/>
                <a:gdLst>
                  <a:gd name="T0" fmla="*/ 12 w 24"/>
                  <a:gd name="T1" fmla="*/ 0 h 24"/>
                  <a:gd name="T2" fmla="*/ 24 w 24"/>
                  <a:gd name="T3" fmla="*/ 12 h 24"/>
                  <a:gd name="T4" fmla="*/ 12 w 24"/>
                  <a:gd name="T5" fmla="*/ 24 h 24"/>
                  <a:gd name="T6" fmla="*/ 0 w 24"/>
                  <a:gd name="T7" fmla="*/ 12 h 24"/>
                  <a:gd name="T8" fmla="*/ 12 w 24"/>
                  <a:gd name="T9" fmla="*/ 0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12" y="0"/>
                    </a:moveTo>
                    <a:lnTo>
                      <a:pt x="24" y="12"/>
                    </a:lnTo>
                    <a:lnTo>
                      <a:pt x="12" y="24"/>
                    </a:lnTo>
                    <a:lnTo>
                      <a:pt x="0" y="12"/>
                    </a:lnTo>
                    <a:lnTo>
                      <a:pt x="12" y="0"/>
                    </a:lnTo>
                    <a:close/>
                  </a:path>
                </a:pathLst>
              </a:custGeom>
              <a:solidFill>
                <a:srgbClr val="33CCCC"/>
              </a:solidFill>
              <a:ln w="6350">
                <a:solidFill>
                  <a:srgbClr val="33CCCC"/>
                </a:solidFill>
                <a:prstDash val="solid"/>
                <a:round/>
                <a:headEnd/>
                <a:tailEnd/>
              </a:ln>
            </p:spPr>
            <p:txBody>
              <a:bodyPr/>
              <a:lstStyle/>
              <a:p>
                <a:endParaRPr lang="en-US"/>
              </a:p>
            </p:txBody>
          </p:sp>
          <p:sp>
            <p:nvSpPr>
              <p:cNvPr id="17745" name="Rectangle 495"/>
              <p:cNvSpPr>
                <a:spLocks noChangeArrowheads="1"/>
              </p:cNvSpPr>
              <p:nvPr/>
            </p:nvSpPr>
            <p:spPr bwMode="auto">
              <a:xfrm>
                <a:off x="1934" y="3458"/>
                <a:ext cx="21" cy="20"/>
              </a:xfrm>
              <a:prstGeom prst="rect">
                <a:avLst/>
              </a:prstGeom>
              <a:solidFill>
                <a:srgbClr val="99CC00"/>
              </a:solidFill>
              <a:ln w="6350">
                <a:solidFill>
                  <a:srgbClr val="99CC00"/>
                </a:solidFill>
                <a:miter lim="800000"/>
                <a:headEnd/>
                <a:tailEnd/>
              </a:ln>
            </p:spPr>
            <p:txBody>
              <a:bodyPr/>
              <a:lstStyle/>
              <a:p>
                <a:endParaRPr lang="en-US"/>
              </a:p>
            </p:txBody>
          </p:sp>
          <p:sp>
            <p:nvSpPr>
              <p:cNvPr id="17746" name="Rectangle 496"/>
              <p:cNvSpPr>
                <a:spLocks noChangeArrowheads="1"/>
              </p:cNvSpPr>
              <p:nvPr/>
            </p:nvSpPr>
            <p:spPr bwMode="auto">
              <a:xfrm>
                <a:off x="4243" y="2831"/>
                <a:ext cx="20" cy="20"/>
              </a:xfrm>
              <a:prstGeom prst="rect">
                <a:avLst/>
              </a:prstGeom>
              <a:solidFill>
                <a:srgbClr val="99CC00"/>
              </a:solidFill>
              <a:ln w="6350">
                <a:solidFill>
                  <a:srgbClr val="99CC00"/>
                </a:solidFill>
                <a:miter lim="800000"/>
                <a:headEnd/>
                <a:tailEnd/>
              </a:ln>
            </p:spPr>
            <p:txBody>
              <a:bodyPr/>
              <a:lstStyle/>
              <a:p>
                <a:endParaRPr lang="en-US"/>
              </a:p>
            </p:txBody>
          </p:sp>
          <p:sp>
            <p:nvSpPr>
              <p:cNvPr id="17747" name="Freeform 497"/>
              <p:cNvSpPr>
                <a:spLocks/>
              </p:cNvSpPr>
              <p:nvPr/>
            </p:nvSpPr>
            <p:spPr bwMode="auto">
              <a:xfrm>
                <a:off x="1934" y="1825"/>
                <a:ext cx="25" cy="25"/>
              </a:xfrm>
              <a:custGeom>
                <a:avLst/>
                <a:gdLst>
                  <a:gd name="T0" fmla="*/ 12 w 25"/>
                  <a:gd name="T1" fmla="*/ 0 h 25"/>
                  <a:gd name="T2" fmla="*/ 25 w 25"/>
                  <a:gd name="T3" fmla="*/ 25 h 25"/>
                  <a:gd name="T4" fmla="*/ 0 w 25"/>
                  <a:gd name="T5" fmla="*/ 25 h 25"/>
                  <a:gd name="T6" fmla="*/ 12 w 25"/>
                  <a:gd name="T7" fmla="*/ 0 h 25"/>
                  <a:gd name="T8" fmla="*/ 0 60000 65536"/>
                  <a:gd name="T9" fmla="*/ 0 60000 65536"/>
                  <a:gd name="T10" fmla="*/ 0 60000 65536"/>
                  <a:gd name="T11" fmla="*/ 0 60000 65536"/>
                  <a:gd name="T12" fmla="*/ 0 w 25"/>
                  <a:gd name="T13" fmla="*/ 0 h 25"/>
                  <a:gd name="T14" fmla="*/ 25 w 25"/>
                  <a:gd name="T15" fmla="*/ 25 h 25"/>
                </a:gdLst>
                <a:ahLst/>
                <a:cxnLst>
                  <a:cxn ang="T8">
                    <a:pos x="T0" y="T1"/>
                  </a:cxn>
                  <a:cxn ang="T9">
                    <a:pos x="T2" y="T3"/>
                  </a:cxn>
                  <a:cxn ang="T10">
                    <a:pos x="T4" y="T5"/>
                  </a:cxn>
                  <a:cxn ang="T11">
                    <a:pos x="T6" y="T7"/>
                  </a:cxn>
                </a:cxnLst>
                <a:rect l="T12" t="T13" r="T14" b="T15"/>
                <a:pathLst>
                  <a:path w="25" h="25">
                    <a:moveTo>
                      <a:pt x="12" y="0"/>
                    </a:moveTo>
                    <a:lnTo>
                      <a:pt x="25" y="25"/>
                    </a:lnTo>
                    <a:lnTo>
                      <a:pt x="0" y="25"/>
                    </a:lnTo>
                    <a:lnTo>
                      <a:pt x="12" y="0"/>
                    </a:lnTo>
                    <a:close/>
                  </a:path>
                </a:pathLst>
              </a:custGeom>
              <a:solidFill>
                <a:srgbClr val="FFCC00"/>
              </a:solidFill>
              <a:ln w="6350">
                <a:solidFill>
                  <a:srgbClr val="FFCC00"/>
                </a:solidFill>
                <a:prstDash val="solid"/>
                <a:round/>
                <a:headEnd/>
                <a:tailEnd/>
              </a:ln>
            </p:spPr>
            <p:txBody>
              <a:bodyPr/>
              <a:lstStyle/>
              <a:p>
                <a:endParaRPr lang="en-US"/>
              </a:p>
            </p:txBody>
          </p:sp>
          <p:sp>
            <p:nvSpPr>
              <p:cNvPr id="17748" name="Freeform 498"/>
              <p:cNvSpPr>
                <a:spLocks/>
              </p:cNvSpPr>
              <p:nvPr/>
            </p:nvSpPr>
            <p:spPr bwMode="auto">
              <a:xfrm>
                <a:off x="4243" y="2855"/>
                <a:ext cx="24" cy="25"/>
              </a:xfrm>
              <a:custGeom>
                <a:avLst/>
                <a:gdLst>
                  <a:gd name="T0" fmla="*/ 12 w 24"/>
                  <a:gd name="T1" fmla="*/ 0 h 25"/>
                  <a:gd name="T2" fmla="*/ 24 w 24"/>
                  <a:gd name="T3" fmla="*/ 25 h 25"/>
                  <a:gd name="T4" fmla="*/ 0 w 24"/>
                  <a:gd name="T5" fmla="*/ 25 h 25"/>
                  <a:gd name="T6" fmla="*/ 12 w 24"/>
                  <a:gd name="T7" fmla="*/ 0 h 25"/>
                  <a:gd name="T8" fmla="*/ 0 60000 65536"/>
                  <a:gd name="T9" fmla="*/ 0 60000 65536"/>
                  <a:gd name="T10" fmla="*/ 0 60000 65536"/>
                  <a:gd name="T11" fmla="*/ 0 60000 65536"/>
                  <a:gd name="T12" fmla="*/ 0 w 24"/>
                  <a:gd name="T13" fmla="*/ 0 h 25"/>
                  <a:gd name="T14" fmla="*/ 24 w 24"/>
                  <a:gd name="T15" fmla="*/ 25 h 25"/>
                </a:gdLst>
                <a:ahLst/>
                <a:cxnLst>
                  <a:cxn ang="T8">
                    <a:pos x="T0" y="T1"/>
                  </a:cxn>
                  <a:cxn ang="T9">
                    <a:pos x="T2" y="T3"/>
                  </a:cxn>
                  <a:cxn ang="T10">
                    <a:pos x="T4" y="T5"/>
                  </a:cxn>
                  <a:cxn ang="T11">
                    <a:pos x="T6" y="T7"/>
                  </a:cxn>
                </a:cxnLst>
                <a:rect l="T12" t="T13" r="T14" b="T15"/>
                <a:pathLst>
                  <a:path w="24" h="25">
                    <a:moveTo>
                      <a:pt x="12" y="0"/>
                    </a:moveTo>
                    <a:lnTo>
                      <a:pt x="24" y="25"/>
                    </a:lnTo>
                    <a:lnTo>
                      <a:pt x="0" y="25"/>
                    </a:lnTo>
                    <a:lnTo>
                      <a:pt x="12" y="0"/>
                    </a:lnTo>
                    <a:close/>
                  </a:path>
                </a:pathLst>
              </a:custGeom>
              <a:solidFill>
                <a:srgbClr val="FFCC00"/>
              </a:solidFill>
              <a:ln w="6350">
                <a:solidFill>
                  <a:srgbClr val="FFCC00"/>
                </a:solidFill>
                <a:prstDash val="solid"/>
                <a:round/>
                <a:headEnd/>
                <a:tailEnd/>
              </a:ln>
            </p:spPr>
            <p:txBody>
              <a:bodyPr/>
              <a:lstStyle/>
              <a:p>
                <a:endParaRPr lang="en-US"/>
              </a:p>
            </p:txBody>
          </p:sp>
          <p:sp>
            <p:nvSpPr>
              <p:cNvPr id="17749" name="Rectangle 499"/>
              <p:cNvSpPr>
                <a:spLocks noChangeArrowheads="1"/>
              </p:cNvSpPr>
              <p:nvPr/>
            </p:nvSpPr>
            <p:spPr bwMode="auto">
              <a:xfrm>
                <a:off x="1930" y="2399"/>
                <a:ext cx="37" cy="37"/>
              </a:xfrm>
              <a:prstGeom prst="rect">
                <a:avLst/>
              </a:prstGeom>
              <a:noFill/>
              <a:ln w="9525">
                <a:noFill/>
                <a:miter lim="800000"/>
                <a:headEnd/>
                <a:tailEnd/>
              </a:ln>
            </p:spPr>
            <p:txBody>
              <a:bodyPr/>
              <a:lstStyle/>
              <a:p>
                <a:endParaRPr lang="en-US"/>
              </a:p>
            </p:txBody>
          </p:sp>
          <p:sp>
            <p:nvSpPr>
              <p:cNvPr id="17750" name="Line 500"/>
              <p:cNvSpPr>
                <a:spLocks noChangeShapeType="1"/>
              </p:cNvSpPr>
              <p:nvPr/>
            </p:nvSpPr>
            <p:spPr bwMode="auto">
              <a:xfrm flipH="1" flipV="1">
                <a:off x="1934" y="2403"/>
                <a:ext cx="12" cy="13"/>
              </a:xfrm>
              <a:prstGeom prst="line">
                <a:avLst/>
              </a:prstGeom>
              <a:noFill/>
              <a:ln w="6350">
                <a:solidFill>
                  <a:srgbClr val="FF9900"/>
                </a:solidFill>
                <a:round/>
                <a:headEnd/>
                <a:tailEnd/>
              </a:ln>
            </p:spPr>
            <p:txBody>
              <a:bodyPr/>
              <a:lstStyle/>
              <a:p>
                <a:endParaRPr lang="en-US"/>
              </a:p>
            </p:txBody>
          </p:sp>
          <p:sp>
            <p:nvSpPr>
              <p:cNvPr id="17751" name="Line 501"/>
              <p:cNvSpPr>
                <a:spLocks noChangeShapeType="1"/>
              </p:cNvSpPr>
              <p:nvPr/>
            </p:nvSpPr>
            <p:spPr bwMode="auto">
              <a:xfrm>
                <a:off x="1946" y="2416"/>
                <a:ext cx="13" cy="12"/>
              </a:xfrm>
              <a:prstGeom prst="line">
                <a:avLst/>
              </a:prstGeom>
              <a:noFill/>
              <a:ln w="6350">
                <a:solidFill>
                  <a:srgbClr val="FF9900"/>
                </a:solidFill>
                <a:round/>
                <a:headEnd/>
                <a:tailEnd/>
              </a:ln>
            </p:spPr>
            <p:txBody>
              <a:bodyPr/>
              <a:lstStyle/>
              <a:p>
                <a:endParaRPr lang="en-US"/>
              </a:p>
            </p:txBody>
          </p:sp>
          <p:sp>
            <p:nvSpPr>
              <p:cNvPr id="17752" name="Line 502"/>
              <p:cNvSpPr>
                <a:spLocks noChangeShapeType="1"/>
              </p:cNvSpPr>
              <p:nvPr/>
            </p:nvSpPr>
            <p:spPr bwMode="auto">
              <a:xfrm flipH="1">
                <a:off x="1934" y="2416"/>
                <a:ext cx="12" cy="12"/>
              </a:xfrm>
              <a:prstGeom prst="line">
                <a:avLst/>
              </a:prstGeom>
              <a:noFill/>
              <a:ln w="6350">
                <a:solidFill>
                  <a:srgbClr val="FF9900"/>
                </a:solidFill>
                <a:round/>
                <a:headEnd/>
                <a:tailEnd/>
              </a:ln>
            </p:spPr>
            <p:txBody>
              <a:bodyPr/>
              <a:lstStyle/>
              <a:p>
                <a:endParaRPr lang="en-US"/>
              </a:p>
            </p:txBody>
          </p:sp>
          <p:sp>
            <p:nvSpPr>
              <p:cNvPr id="17753" name="Line 503"/>
              <p:cNvSpPr>
                <a:spLocks noChangeShapeType="1"/>
              </p:cNvSpPr>
              <p:nvPr/>
            </p:nvSpPr>
            <p:spPr bwMode="auto">
              <a:xfrm flipV="1">
                <a:off x="1946" y="2403"/>
                <a:ext cx="13" cy="13"/>
              </a:xfrm>
              <a:prstGeom prst="line">
                <a:avLst/>
              </a:prstGeom>
              <a:noFill/>
              <a:ln w="6350">
                <a:solidFill>
                  <a:srgbClr val="FF9900"/>
                </a:solidFill>
                <a:round/>
                <a:headEnd/>
                <a:tailEnd/>
              </a:ln>
            </p:spPr>
            <p:txBody>
              <a:bodyPr/>
              <a:lstStyle/>
              <a:p>
                <a:endParaRPr lang="en-US"/>
              </a:p>
            </p:txBody>
          </p:sp>
          <p:sp>
            <p:nvSpPr>
              <p:cNvPr id="17754" name="Rectangle 504"/>
              <p:cNvSpPr>
                <a:spLocks noChangeArrowheads="1"/>
              </p:cNvSpPr>
              <p:nvPr/>
            </p:nvSpPr>
            <p:spPr bwMode="auto">
              <a:xfrm>
                <a:off x="4238" y="2876"/>
                <a:ext cx="37" cy="36"/>
              </a:xfrm>
              <a:prstGeom prst="rect">
                <a:avLst/>
              </a:prstGeom>
              <a:noFill/>
              <a:ln w="9525">
                <a:noFill/>
                <a:miter lim="800000"/>
                <a:headEnd/>
                <a:tailEnd/>
              </a:ln>
            </p:spPr>
            <p:txBody>
              <a:bodyPr/>
              <a:lstStyle/>
              <a:p>
                <a:endParaRPr lang="en-US"/>
              </a:p>
            </p:txBody>
          </p:sp>
          <p:sp>
            <p:nvSpPr>
              <p:cNvPr id="17755" name="Line 505"/>
              <p:cNvSpPr>
                <a:spLocks noChangeShapeType="1"/>
              </p:cNvSpPr>
              <p:nvPr/>
            </p:nvSpPr>
            <p:spPr bwMode="auto">
              <a:xfrm flipH="1" flipV="1">
                <a:off x="4243" y="2880"/>
                <a:ext cx="12" cy="12"/>
              </a:xfrm>
              <a:prstGeom prst="line">
                <a:avLst/>
              </a:prstGeom>
              <a:noFill/>
              <a:ln w="6350">
                <a:solidFill>
                  <a:srgbClr val="FF9900"/>
                </a:solidFill>
                <a:round/>
                <a:headEnd/>
                <a:tailEnd/>
              </a:ln>
            </p:spPr>
            <p:txBody>
              <a:bodyPr/>
              <a:lstStyle/>
              <a:p>
                <a:endParaRPr lang="en-US"/>
              </a:p>
            </p:txBody>
          </p:sp>
          <p:sp>
            <p:nvSpPr>
              <p:cNvPr id="17756" name="Line 506"/>
              <p:cNvSpPr>
                <a:spLocks noChangeShapeType="1"/>
              </p:cNvSpPr>
              <p:nvPr/>
            </p:nvSpPr>
            <p:spPr bwMode="auto">
              <a:xfrm>
                <a:off x="4255" y="2892"/>
                <a:ext cx="12" cy="12"/>
              </a:xfrm>
              <a:prstGeom prst="line">
                <a:avLst/>
              </a:prstGeom>
              <a:noFill/>
              <a:ln w="6350">
                <a:solidFill>
                  <a:srgbClr val="FF9900"/>
                </a:solidFill>
                <a:round/>
                <a:headEnd/>
                <a:tailEnd/>
              </a:ln>
            </p:spPr>
            <p:txBody>
              <a:bodyPr/>
              <a:lstStyle/>
              <a:p>
                <a:endParaRPr lang="en-US"/>
              </a:p>
            </p:txBody>
          </p:sp>
          <p:sp>
            <p:nvSpPr>
              <p:cNvPr id="17757" name="Line 507"/>
              <p:cNvSpPr>
                <a:spLocks noChangeShapeType="1"/>
              </p:cNvSpPr>
              <p:nvPr/>
            </p:nvSpPr>
            <p:spPr bwMode="auto">
              <a:xfrm flipH="1">
                <a:off x="4243" y="2892"/>
                <a:ext cx="12" cy="12"/>
              </a:xfrm>
              <a:prstGeom prst="line">
                <a:avLst/>
              </a:prstGeom>
              <a:noFill/>
              <a:ln w="6350">
                <a:solidFill>
                  <a:srgbClr val="FF9900"/>
                </a:solidFill>
                <a:round/>
                <a:headEnd/>
                <a:tailEnd/>
              </a:ln>
            </p:spPr>
            <p:txBody>
              <a:bodyPr/>
              <a:lstStyle/>
              <a:p>
                <a:endParaRPr lang="en-US"/>
              </a:p>
            </p:txBody>
          </p:sp>
          <p:sp>
            <p:nvSpPr>
              <p:cNvPr id="17758" name="Line 508"/>
              <p:cNvSpPr>
                <a:spLocks noChangeShapeType="1"/>
              </p:cNvSpPr>
              <p:nvPr/>
            </p:nvSpPr>
            <p:spPr bwMode="auto">
              <a:xfrm flipV="1">
                <a:off x="4255" y="2880"/>
                <a:ext cx="12" cy="12"/>
              </a:xfrm>
              <a:prstGeom prst="line">
                <a:avLst/>
              </a:prstGeom>
              <a:noFill/>
              <a:ln w="6350">
                <a:solidFill>
                  <a:srgbClr val="FF9900"/>
                </a:solidFill>
                <a:round/>
                <a:headEnd/>
                <a:tailEnd/>
              </a:ln>
            </p:spPr>
            <p:txBody>
              <a:bodyPr/>
              <a:lstStyle/>
              <a:p>
                <a:endParaRPr lang="en-US"/>
              </a:p>
            </p:txBody>
          </p:sp>
          <p:sp>
            <p:nvSpPr>
              <p:cNvPr id="17759" name="Rectangle 509"/>
              <p:cNvSpPr>
                <a:spLocks noChangeArrowheads="1"/>
              </p:cNvSpPr>
              <p:nvPr/>
            </p:nvSpPr>
            <p:spPr bwMode="auto">
              <a:xfrm>
                <a:off x="1930" y="1548"/>
                <a:ext cx="37" cy="37"/>
              </a:xfrm>
              <a:prstGeom prst="rect">
                <a:avLst/>
              </a:prstGeom>
              <a:noFill/>
              <a:ln w="9525">
                <a:noFill/>
                <a:miter lim="800000"/>
                <a:headEnd/>
                <a:tailEnd/>
              </a:ln>
            </p:spPr>
            <p:txBody>
              <a:bodyPr/>
              <a:lstStyle/>
              <a:p>
                <a:endParaRPr lang="en-US"/>
              </a:p>
            </p:txBody>
          </p:sp>
          <p:sp>
            <p:nvSpPr>
              <p:cNvPr id="17760" name="Line 510"/>
              <p:cNvSpPr>
                <a:spLocks noChangeShapeType="1"/>
              </p:cNvSpPr>
              <p:nvPr/>
            </p:nvSpPr>
            <p:spPr bwMode="auto">
              <a:xfrm flipH="1" flipV="1">
                <a:off x="1934" y="1552"/>
                <a:ext cx="12" cy="13"/>
              </a:xfrm>
              <a:prstGeom prst="line">
                <a:avLst/>
              </a:prstGeom>
              <a:noFill/>
              <a:ln w="6350">
                <a:solidFill>
                  <a:srgbClr val="FF6600"/>
                </a:solidFill>
                <a:round/>
                <a:headEnd/>
                <a:tailEnd/>
              </a:ln>
            </p:spPr>
            <p:txBody>
              <a:bodyPr/>
              <a:lstStyle/>
              <a:p>
                <a:endParaRPr lang="en-US"/>
              </a:p>
            </p:txBody>
          </p:sp>
          <p:sp>
            <p:nvSpPr>
              <p:cNvPr id="17761" name="Line 511"/>
              <p:cNvSpPr>
                <a:spLocks noChangeShapeType="1"/>
              </p:cNvSpPr>
              <p:nvPr/>
            </p:nvSpPr>
            <p:spPr bwMode="auto">
              <a:xfrm>
                <a:off x="1946" y="1565"/>
                <a:ext cx="13" cy="12"/>
              </a:xfrm>
              <a:prstGeom prst="line">
                <a:avLst/>
              </a:prstGeom>
              <a:noFill/>
              <a:ln w="6350">
                <a:solidFill>
                  <a:srgbClr val="FF6600"/>
                </a:solidFill>
                <a:round/>
                <a:headEnd/>
                <a:tailEnd/>
              </a:ln>
            </p:spPr>
            <p:txBody>
              <a:bodyPr/>
              <a:lstStyle/>
              <a:p>
                <a:endParaRPr lang="en-US"/>
              </a:p>
            </p:txBody>
          </p:sp>
          <p:sp>
            <p:nvSpPr>
              <p:cNvPr id="17762" name="Line 512"/>
              <p:cNvSpPr>
                <a:spLocks noChangeShapeType="1"/>
              </p:cNvSpPr>
              <p:nvPr/>
            </p:nvSpPr>
            <p:spPr bwMode="auto">
              <a:xfrm flipH="1">
                <a:off x="1934" y="1565"/>
                <a:ext cx="12" cy="12"/>
              </a:xfrm>
              <a:prstGeom prst="line">
                <a:avLst/>
              </a:prstGeom>
              <a:noFill/>
              <a:ln w="6350">
                <a:solidFill>
                  <a:srgbClr val="FF6600"/>
                </a:solidFill>
                <a:round/>
                <a:headEnd/>
                <a:tailEnd/>
              </a:ln>
            </p:spPr>
            <p:txBody>
              <a:bodyPr/>
              <a:lstStyle/>
              <a:p>
                <a:endParaRPr lang="en-US"/>
              </a:p>
            </p:txBody>
          </p:sp>
          <p:sp>
            <p:nvSpPr>
              <p:cNvPr id="17763" name="Line 513"/>
              <p:cNvSpPr>
                <a:spLocks noChangeShapeType="1"/>
              </p:cNvSpPr>
              <p:nvPr/>
            </p:nvSpPr>
            <p:spPr bwMode="auto">
              <a:xfrm flipV="1">
                <a:off x="1946" y="1552"/>
                <a:ext cx="13" cy="13"/>
              </a:xfrm>
              <a:prstGeom prst="line">
                <a:avLst/>
              </a:prstGeom>
              <a:noFill/>
              <a:ln w="6350">
                <a:solidFill>
                  <a:srgbClr val="FF6600"/>
                </a:solidFill>
                <a:round/>
                <a:headEnd/>
                <a:tailEnd/>
              </a:ln>
            </p:spPr>
            <p:txBody>
              <a:bodyPr/>
              <a:lstStyle/>
              <a:p>
                <a:endParaRPr lang="en-US"/>
              </a:p>
            </p:txBody>
          </p:sp>
          <p:sp>
            <p:nvSpPr>
              <p:cNvPr id="17764" name="Line 514"/>
              <p:cNvSpPr>
                <a:spLocks noChangeShapeType="1"/>
              </p:cNvSpPr>
              <p:nvPr/>
            </p:nvSpPr>
            <p:spPr bwMode="auto">
              <a:xfrm flipV="1">
                <a:off x="1946" y="1552"/>
                <a:ext cx="1" cy="13"/>
              </a:xfrm>
              <a:prstGeom prst="line">
                <a:avLst/>
              </a:prstGeom>
              <a:noFill/>
              <a:ln w="6350">
                <a:solidFill>
                  <a:srgbClr val="FF6600"/>
                </a:solidFill>
                <a:round/>
                <a:headEnd/>
                <a:tailEnd/>
              </a:ln>
            </p:spPr>
            <p:txBody>
              <a:bodyPr/>
              <a:lstStyle/>
              <a:p>
                <a:endParaRPr lang="en-US"/>
              </a:p>
            </p:txBody>
          </p:sp>
          <p:sp>
            <p:nvSpPr>
              <p:cNvPr id="17765" name="Line 515"/>
              <p:cNvSpPr>
                <a:spLocks noChangeShapeType="1"/>
              </p:cNvSpPr>
              <p:nvPr/>
            </p:nvSpPr>
            <p:spPr bwMode="auto">
              <a:xfrm>
                <a:off x="1946" y="1565"/>
                <a:ext cx="1" cy="12"/>
              </a:xfrm>
              <a:prstGeom prst="line">
                <a:avLst/>
              </a:prstGeom>
              <a:noFill/>
              <a:ln w="6350">
                <a:solidFill>
                  <a:srgbClr val="FF6600"/>
                </a:solidFill>
                <a:round/>
                <a:headEnd/>
                <a:tailEnd/>
              </a:ln>
            </p:spPr>
            <p:txBody>
              <a:bodyPr/>
              <a:lstStyle/>
              <a:p>
                <a:endParaRPr lang="en-US"/>
              </a:p>
            </p:txBody>
          </p:sp>
          <p:sp>
            <p:nvSpPr>
              <p:cNvPr id="17766" name="Rectangle 516"/>
              <p:cNvSpPr>
                <a:spLocks noChangeArrowheads="1"/>
              </p:cNvSpPr>
              <p:nvPr/>
            </p:nvSpPr>
            <p:spPr bwMode="auto">
              <a:xfrm>
                <a:off x="4238" y="2900"/>
                <a:ext cx="37" cy="37"/>
              </a:xfrm>
              <a:prstGeom prst="rect">
                <a:avLst/>
              </a:prstGeom>
              <a:noFill/>
              <a:ln w="9525">
                <a:noFill/>
                <a:miter lim="800000"/>
                <a:headEnd/>
                <a:tailEnd/>
              </a:ln>
            </p:spPr>
            <p:txBody>
              <a:bodyPr/>
              <a:lstStyle/>
              <a:p>
                <a:endParaRPr lang="en-US"/>
              </a:p>
            </p:txBody>
          </p:sp>
          <p:sp>
            <p:nvSpPr>
              <p:cNvPr id="17767" name="Line 517"/>
              <p:cNvSpPr>
                <a:spLocks noChangeShapeType="1"/>
              </p:cNvSpPr>
              <p:nvPr/>
            </p:nvSpPr>
            <p:spPr bwMode="auto">
              <a:xfrm flipH="1" flipV="1">
                <a:off x="4243" y="2904"/>
                <a:ext cx="12" cy="13"/>
              </a:xfrm>
              <a:prstGeom prst="line">
                <a:avLst/>
              </a:prstGeom>
              <a:noFill/>
              <a:ln w="6350">
                <a:solidFill>
                  <a:srgbClr val="FF6600"/>
                </a:solidFill>
                <a:round/>
                <a:headEnd/>
                <a:tailEnd/>
              </a:ln>
            </p:spPr>
            <p:txBody>
              <a:bodyPr/>
              <a:lstStyle/>
              <a:p>
                <a:endParaRPr lang="en-US"/>
              </a:p>
            </p:txBody>
          </p:sp>
          <p:sp>
            <p:nvSpPr>
              <p:cNvPr id="17768" name="Line 518"/>
              <p:cNvSpPr>
                <a:spLocks noChangeShapeType="1"/>
              </p:cNvSpPr>
              <p:nvPr/>
            </p:nvSpPr>
            <p:spPr bwMode="auto">
              <a:xfrm>
                <a:off x="4255" y="2917"/>
                <a:ext cx="12" cy="12"/>
              </a:xfrm>
              <a:prstGeom prst="line">
                <a:avLst/>
              </a:prstGeom>
              <a:noFill/>
              <a:ln w="6350">
                <a:solidFill>
                  <a:srgbClr val="FF6600"/>
                </a:solidFill>
                <a:round/>
                <a:headEnd/>
                <a:tailEnd/>
              </a:ln>
            </p:spPr>
            <p:txBody>
              <a:bodyPr/>
              <a:lstStyle/>
              <a:p>
                <a:endParaRPr lang="en-US"/>
              </a:p>
            </p:txBody>
          </p:sp>
          <p:sp>
            <p:nvSpPr>
              <p:cNvPr id="17769" name="Line 519"/>
              <p:cNvSpPr>
                <a:spLocks noChangeShapeType="1"/>
              </p:cNvSpPr>
              <p:nvPr/>
            </p:nvSpPr>
            <p:spPr bwMode="auto">
              <a:xfrm flipH="1">
                <a:off x="4243" y="2917"/>
                <a:ext cx="12" cy="12"/>
              </a:xfrm>
              <a:prstGeom prst="line">
                <a:avLst/>
              </a:prstGeom>
              <a:noFill/>
              <a:ln w="6350">
                <a:solidFill>
                  <a:srgbClr val="FF6600"/>
                </a:solidFill>
                <a:round/>
                <a:headEnd/>
                <a:tailEnd/>
              </a:ln>
            </p:spPr>
            <p:txBody>
              <a:bodyPr/>
              <a:lstStyle/>
              <a:p>
                <a:endParaRPr lang="en-US"/>
              </a:p>
            </p:txBody>
          </p:sp>
          <p:sp>
            <p:nvSpPr>
              <p:cNvPr id="17770" name="Line 520"/>
              <p:cNvSpPr>
                <a:spLocks noChangeShapeType="1"/>
              </p:cNvSpPr>
              <p:nvPr/>
            </p:nvSpPr>
            <p:spPr bwMode="auto">
              <a:xfrm flipV="1">
                <a:off x="4255" y="2904"/>
                <a:ext cx="12" cy="13"/>
              </a:xfrm>
              <a:prstGeom prst="line">
                <a:avLst/>
              </a:prstGeom>
              <a:noFill/>
              <a:ln w="6350">
                <a:solidFill>
                  <a:srgbClr val="FF6600"/>
                </a:solidFill>
                <a:round/>
                <a:headEnd/>
                <a:tailEnd/>
              </a:ln>
            </p:spPr>
            <p:txBody>
              <a:bodyPr/>
              <a:lstStyle/>
              <a:p>
                <a:endParaRPr lang="en-US"/>
              </a:p>
            </p:txBody>
          </p:sp>
          <p:sp>
            <p:nvSpPr>
              <p:cNvPr id="17771" name="Line 521"/>
              <p:cNvSpPr>
                <a:spLocks noChangeShapeType="1"/>
              </p:cNvSpPr>
              <p:nvPr/>
            </p:nvSpPr>
            <p:spPr bwMode="auto">
              <a:xfrm flipV="1">
                <a:off x="4255" y="2904"/>
                <a:ext cx="1" cy="13"/>
              </a:xfrm>
              <a:prstGeom prst="line">
                <a:avLst/>
              </a:prstGeom>
              <a:noFill/>
              <a:ln w="6350">
                <a:solidFill>
                  <a:srgbClr val="FF6600"/>
                </a:solidFill>
                <a:round/>
                <a:headEnd/>
                <a:tailEnd/>
              </a:ln>
            </p:spPr>
            <p:txBody>
              <a:bodyPr/>
              <a:lstStyle/>
              <a:p>
                <a:endParaRPr lang="en-US"/>
              </a:p>
            </p:txBody>
          </p:sp>
          <p:sp>
            <p:nvSpPr>
              <p:cNvPr id="17772" name="Line 522"/>
              <p:cNvSpPr>
                <a:spLocks noChangeShapeType="1"/>
              </p:cNvSpPr>
              <p:nvPr/>
            </p:nvSpPr>
            <p:spPr bwMode="auto">
              <a:xfrm>
                <a:off x="4255" y="2917"/>
                <a:ext cx="1" cy="12"/>
              </a:xfrm>
              <a:prstGeom prst="line">
                <a:avLst/>
              </a:prstGeom>
              <a:noFill/>
              <a:ln w="6350">
                <a:solidFill>
                  <a:srgbClr val="FF6600"/>
                </a:solidFill>
                <a:round/>
                <a:headEnd/>
                <a:tailEnd/>
              </a:ln>
            </p:spPr>
            <p:txBody>
              <a:bodyPr/>
              <a:lstStyle/>
              <a:p>
                <a:endParaRPr lang="en-US"/>
              </a:p>
            </p:txBody>
          </p:sp>
          <p:sp>
            <p:nvSpPr>
              <p:cNvPr id="17773" name="Oval 523"/>
              <p:cNvSpPr>
                <a:spLocks noChangeArrowheads="1"/>
              </p:cNvSpPr>
              <p:nvPr/>
            </p:nvSpPr>
            <p:spPr bwMode="auto">
              <a:xfrm>
                <a:off x="1934" y="2554"/>
                <a:ext cx="21" cy="20"/>
              </a:xfrm>
              <a:prstGeom prst="ellipse">
                <a:avLst/>
              </a:prstGeom>
              <a:solidFill>
                <a:srgbClr val="666699"/>
              </a:solidFill>
              <a:ln w="6350">
                <a:solidFill>
                  <a:srgbClr val="666699"/>
                </a:solidFill>
                <a:round/>
                <a:headEnd/>
                <a:tailEnd/>
              </a:ln>
            </p:spPr>
            <p:txBody>
              <a:bodyPr/>
              <a:lstStyle/>
              <a:p>
                <a:endParaRPr lang="en-US"/>
              </a:p>
            </p:txBody>
          </p:sp>
          <p:sp>
            <p:nvSpPr>
              <p:cNvPr id="17774" name="Oval 524"/>
              <p:cNvSpPr>
                <a:spLocks noChangeArrowheads="1"/>
              </p:cNvSpPr>
              <p:nvPr/>
            </p:nvSpPr>
            <p:spPr bwMode="auto">
              <a:xfrm>
                <a:off x="4243" y="2929"/>
                <a:ext cx="20" cy="20"/>
              </a:xfrm>
              <a:prstGeom prst="ellipse">
                <a:avLst/>
              </a:prstGeom>
              <a:solidFill>
                <a:srgbClr val="666699"/>
              </a:solidFill>
              <a:ln w="6350">
                <a:solidFill>
                  <a:srgbClr val="666699"/>
                </a:solidFill>
                <a:round/>
                <a:headEnd/>
                <a:tailEnd/>
              </a:ln>
            </p:spPr>
            <p:txBody>
              <a:bodyPr/>
              <a:lstStyle/>
              <a:p>
                <a:endParaRPr lang="en-US"/>
              </a:p>
            </p:txBody>
          </p:sp>
          <p:sp>
            <p:nvSpPr>
              <p:cNvPr id="17775" name="Rectangle 525"/>
              <p:cNvSpPr>
                <a:spLocks noChangeArrowheads="1"/>
              </p:cNvSpPr>
              <p:nvPr/>
            </p:nvSpPr>
            <p:spPr bwMode="auto">
              <a:xfrm>
                <a:off x="1930" y="2448"/>
                <a:ext cx="37" cy="37"/>
              </a:xfrm>
              <a:prstGeom prst="rect">
                <a:avLst/>
              </a:prstGeom>
              <a:noFill/>
              <a:ln w="9525">
                <a:noFill/>
                <a:miter lim="800000"/>
                <a:headEnd/>
                <a:tailEnd/>
              </a:ln>
            </p:spPr>
            <p:txBody>
              <a:bodyPr/>
              <a:lstStyle/>
              <a:p>
                <a:endParaRPr lang="en-US"/>
              </a:p>
            </p:txBody>
          </p:sp>
          <p:sp>
            <p:nvSpPr>
              <p:cNvPr id="17776" name="Line 526"/>
              <p:cNvSpPr>
                <a:spLocks noChangeShapeType="1"/>
              </p:cNvSpPr>
              <p:nvPr/>
            </p:nvSpPr>
            <p:spPr bwMode="auto">
              <a:xfrm flipV="1">
                <a:off x="1946" y="2452"/>
                <a:ext cx="1" cy="13"/>
              </a:xfrm>
              <a:prstGeom prst="line">
                <a:avLst/>
              </a:prstGeom>
              <a:noFill/>
              <a:ln w="6350">
                <a:solidFill>
                  <a:srgbClr val="969696"/>
                </a:solidFill>
                <a:round/>
                <a:headEnd/>
                <a:tailEnd/>
              </a:ln>
            </p:spPr>
            <p:txBody>
              <a:bodyPr/>
              <a:lstStyle/>
              <a:p>
                <a:endParaRPr lang="en-US"/>
              </a:p>
            </p:txBody>
          </p:sp>
          <p:sp>
            <p:nvSpPr>
              <p:cNvPr id="17777" name="Line 527"/>
              <p:cNvSpPr>
                <a:spLocks noChangeShapeType="1"/>
              </p:cNvSpPr>
              <p:nvPr/>
            </p:nvSpPr>
            <p:spPr bwMode="auto">
              <a:xfrm>
                <a:off x="1946" y="2465"/>
                <a:ext cx="1" cy="12"/>
              </a:xfrm>
              <a:prstGeom prst="line">
                <a:avLst/>
              </a:prstGeom>
              <a:noFill/>
              <a:ln w="6350">
                <a:solidFill>
                  <a:srgbClr val="969696"/>
                </a:solidFill>
                <a:round/>
                <a:headEnd/>
                <a:tailEnd/>
              </a:ln>
            </p:spPr>
            <p:txBody>
              <a:bodyPr/>
              <a:lstStyle/>
              <a:p>
                <a:endParaRPr lang="en-US"/>
              </a:p>
            </p:txBody>
          </p:sp>
          <p:sp>
            <p:nvSpPr>
              <p:cNvPr id="17778" name="Line 528"/>
              <p:cNvSpPr>
                <a:spLocks noChangeShapeType="1"/>
              </p:cNvSpPr>
              <p:nvPr/>
            </p:nvSpPr>
            <p:spPr bwMode="auto">
              <a:xfrm flipH="1">
                <a:off x="1934" y="2465"/>
                <a:ext cx="12" cy="1"/>
              </a:xfrm>
              <a:prstGeom prst="line">
                <a:avLst/>
              </a:prstGeom>
              <a:noFill/>
              <a:ln w="6350">
                <a:solidFill>
                  <a:srgbClr val="969696"/>
                </a:solidFill>
                <a:round/>
                <a:headEnd/>
                <a:tailEnd/>
              </a:ln>
            </p:spPr>
            <p:txBody>
              <a:bodyPr/>
              <a:lstStyle/>
              <a:p>
                <a:endParaRPr lang="en-US"/>
              </a:p>
            </p:txBody>
          </p:sp>
          <p:sp>
            <p:nvSpPr>
              <p:cNvPr id="17779" name="Line 529"/>
              <p:cNvSpPr>
                <a:spLocks noChangeShapeType="1"/>
              </p:cNvSpPr>
              <p:nvPr/>
            </p:nvSpPr>
            <p:spPr bwMode="auto">
              <a:xfrm>
                <a:off x="1946" y="2465"/>
                <a:ext cx="13" cy="1"/>
              </a:xfrm>
              <a:prstGeom prst="line">
                <a:avLst/>
              </a:prstGeom>
              <a:noFill/>
              <a:ln w="6350">
                <a:solidFill>
                  <a:srgbClr val="969696"/>
                </a:solidFill>
                <a:round/>
                <a:headEnd/>
                <a:tailEnd/>
              </a:ln>
            </p:spPr>
            <p:txBody>
              <a:bodyPr/>
              <a:lstStyle/>
              <a:p>
                <a:endParaRPr lang="en-US"/>
              </a:p>
            </p:txBody>
          </p:sp>
          <p:sp>
            <p:nvSpPr>
              <p:cNvPr id="17780" name="Rectangle 530"/>
              <p:cNvSpPr>
                <a:spLocks noChangeArrowheads="1"/>
              </p:cNvSpPr>
              <p:nvPr/>
            </p:nvSpPr>
            <p:spPr bwMode="auto">
              <a:xfrm>
                <a:off x="4238" y="2949"/>
                <a:ext cx="37" cy="37"/>
              </a:xfrm>
              <a:prstGeom prst="rect">
                <a:avLst/>
              </a:prstGeom>
              <a:noFill/>
              <a:ln w="9525">
                <a:noFill/>
                <a:miter lim="800000"/>
                <a:headEnd/>
                <a:tailEnd/>
              </a:ln>
            </p:spPr>
            <p:txBody>
              <a:bodyPr/>
              <a:lstStyle/>
              <a:p>
                <a:endParaRPr lang="en-US"/>
              </a:p>
            </p:txBody>
          </p:sp>
          <p:sp>
            <p:nvSpPr>
              <p:cNvPr id="17781" name="Line 531"/>
              <p:cNvSpPr>
                <a:spLocks noChangeShapeType="1"/>
              </p:cNvSpPr>
              <p:nvPr/>
            </p:nvSpPr>
            <p:spPr bwMode="auto">
              <a:xfrm flipV="1">
                <a:off x="4255" y="2953"/>
                <a:ext cx="1" cy="12"/>
              </a:xfrm>
              <a:prstGeom prst="line">
                <a:avLst/>
              </a:prstGeom>
              <a:noFill/>
              <a:ln w="6350">
                <a:solidFill>
                  <a:srgbClr val="969696"/>
                </a:solidFill>
                <a:round/>
                <a:headEnd/>
                <a:tailEnd/>
              </a:ln>
            </p:spPr>
            <p:txBody>
              <a:bodyPr/>
              <a:lstStyle/>
              <a:p>
                <a:endParaRPr lang="en-US"/>
              </a:p>
            </p:txBody>
          </p:sp>
          <p:sp>
            <p:nvSpPr>
              <p:cNvPr id="17782" name="Line 532"/>
              <p:cNvSpPr>
                <a:spLocks noChangeShapeType="1"/>
              </p:cNvSpPr>
              <p:nvPr/>
            </p:nvSpPr>
            <p:spPr bwMode="auto">
              <a:xfrm>
                <a:off x="4255" y="2965"/>
                <a:ext cx="1" cy="13"/>
              </a:xfrm>
              <a:prstGeom prst="line">
                <a:avLst/>
              </a:prstGeom>
              <a:noFill/>
              <a:ln w="6350">
                <a:solidFill>
                  <a:srgbClr val="969696"/>
                </a:solidFill>
                <a:round/>
                <a:headEnd/>
                <a:tailEnd/>
              </a:ln>
            </p:spPr>
            <p:txBody>
              <a:bodyPr/>
              <a:lstStyle/>
              <a:p>
                <a:endParaRPr lang="en-US"/>
              </a:p>
            </p:txBody>
          </p:sp>
          <p:sp>
            <p:nvSpPr>
              <p:cNvPr id="17783" name="Line 533"/>
              <p:cNvSpPr>
                <a:spLocks noChangeShapeType="1"/>
              </p:cNvSpPr>
              <p:nvPr/>
            </p:nvSpPr>
            <p:spPr bwMode="auto">
              <a:xfrm flipH="1">
                <a:off x="4243" y="2965"/>
                <a:ext cx="12" cy="1"/>
              </a:xfrm>
              <a:prstGeom prst="line">
                <a:avLst/>
              </a:prstGeom>
              <a:noFill/>
              <a:ln w="6350">
                <a:solidFill>
                  <a:srgbClr val="969696"/>
                </a:solidFill>
                <a:round/>
                <a:headEnd/>
                <a:tailEnd/>
              </a:ln>
            </p:spPr>
            <p:txBody>
              <a:bodyPr/>
              <a:lstStyle/>
              <a:p>
                <a:endParaRPr lang="en-US"/>
              </a:p>
            </p:txBody>
          </p:sp>
          <p:sp>
            <p:nvSpPr>
              <p:cNvPr id="17784" name="Line 534"/>
              <p:cNvSpPr>
                <a:spLocks noChangeShapeType="1"/>
              </p:cNvSpPr>
              <p:nvPr/>
            </p:nvSpPr>
            <p:spPr bwMode="auto">
              <a:xfrm>
                <a:off x="4255" y="2965"/>
                <a:ext cx="12" cy="1"/>
              </a:xfrm>
              <a:prstGeom prst="line">
                <a:avLst/>
              </a:prstGeom>
              <a:noFill/>
              <a:ln w="6350">
                <a:solidFill>
                  <a:srgbClr val="969696"/>
                </a:solidFill>
                <a:round/>
                <a:headEnd/>
                <a:tailEnd/>
              </a:ln>
            </p:spPr>
            <p:txBody>
              <a:bodyPr/>
              <a:lstStyle/>
              <a:p>
                <a:endParaRPr lang="en-US"/>
              </a:p>
            </p:txBody>
          </p:sp>
          <p:sp>
            <p:nvSpPr>
              <p:cNvPr id="17785" name="Rectangle 535"/>
              <p:cNvSpPr>
                <a:spLocks noChangeArrowheads="1"/>
              </p:cNvSpPr>
              <p:nvPr/>
            </p:nvSpPr>
            <p:spPr bwMode="auto">
              <a:xfrm>
                <a:off x="1946" y="2008"/>
                <a:ext cx="13" cy="5"/>
              </a:xfrm>
              <a:prstGeom prst="rect">
                <a:avLst/>
              </a:prstGeom>
              <a:solidFill>
                <a:srgbClr val="003366"/>
              </a:solidFill>
              <a:ln w="6350">
                <a:solidFill>
                  <a:srgbClr val="003366"/>
                </a:solidFill>
                <a:miter lim="800000"/>
                <a:headEnd/>
                <a:tailEnd/>
              </a:ln>
            </p:spPr>
            <p:txBody>
              <a:bodyPr/>
              <a:lstStyle/>
              <a:p>
                <a:endParaRPr lang="en-US"/>
              </a:p>
            </p:txBody>
          </p:sp>
          <p:sp>
            <p:nvSpPr>
              <p:cNvPr id="17786" name="Rectangle 536"/>
              <p:cNvSpPr>
                <a:spLocks noChangeArrowheads="1"/>
              </p:cNvSpPr>
              <p:nvPr/>
            </p:nvSpPr>
            <p:spPr bwMode="auto">
              <a:xfrm>
                <a:off x="4255" y="2990"/>
                <a:ext cx="12" cy="4"/>
              </a:xfrm>
              <a:prstGeom prst="rect">
                <a:avLst/>
              </a:prstGeom>
              <a:solidFill>
                <a:srgbClr val="003366"/>
              </a:solidFill>
              <a:ln w="6350">
                <a:solidFill>
                  <a:srgbClr val="003366"/>
                </a:solidFill>
                <a:miter lim="800000"/>
                <a:headEnd/>
                <a:tailEnd/>
              </a:ln>
            </p:spPr>
            <p:txBody>
              <a:bodyPr/>
              <a:lstStyle/>
              <a:p>
                <a:endParaRPr lang="en-US"/>
              </a:p>
            </p:txBody>
          </p:sp>
          <p:sp>
            <p:nvSpPr>
              <p:cNvPr id="17787" name="Rectangle 537"/>
              <p:cNvSpPr>
                <a:spLocks noChangeArrowheads="1"/>
              </p:cNvSpPr>
              <p:nvPr/>
            </p:nvSpPr>
            <p:spPr bwMode="auto">
              <a:xfrm>
                <a:off x="1934" y="1585"/>
                <a:ext cx="25" cy="4"/>
              </a:xfrm>
              <a:prstGeom prst="rect">
                <a:avLst/>
              </a:prstGeom>
              <a:solidFill>
                <a:srgbClr val="339966"/>
              </a:solidFill>
              <a:ln w="6350">
                <a:solidFill>
                  <a:srgbClr val="339966"/>
                </a:solidFill>
                <a:miter lim="800000"/>
                <a:headEnd/>
                <a:tailEnd/>
              </a:ln>
            </p:spPr>
            <p:txBody>
              <a:bodyPr/>
              <a:lstStyle/>
              <a:p>
                <a:endParaRPr lang="en-US"/>
              </a:p>
            </p:txBody>
          </p:sp>
          <p:sp>
            <p:nvSpPr>
              <p:cNvPr id="17788" name="Rectangle 538"/>
              <p:cNvSpPr>
                <a:spLocks noChangeArrowheads="1"/>
              </p:cNvSpPr>
              <p:nvPr/>
            </p:nvSpPr>
            <p:spPr bwMode="auto">
              <a:xfrm>
                <a:off x="4243" y="3014"/>
                <a:ext cx="24" cy="4"/>
              </a:xfrm>
              <a:prstGeom prst="rect">
                <a:avLst/>
              </a:prstGeom>
              <a:solidFill>
                <a:srgbClr val="339966"/>
              </a:solidFill>
              <a:ln w="6350">
                <a:solidFill>
                  <a:srgbClr val="339966"/>
                </a:solidFill>
                <a:miter lim="800000"/>
                <a:headEnd/>
                <a:tailEnd/>
              </a:ln>
            </p:spPr>
            <p:txBody>
              <a:bodyPr/>
              <a:lstStyle/>
              <a:p>
                <a:endParaRPr lang="en-US"/>
              </a:p>
            </p:txBody>
          </p:sp>
          <p:sp>
            <p:nvSpPr>
              <p:cNvPr id="17789" name="Freeform 539"/>
              <p:cNvSpPr>
                <a:spLocks/>
              </p:cNvSpPr>
              <p:nvPr/>
            </p:nvSpPr>
            <p:spPr bwMode="auto">
              <a:xfrm>
                <a:off x="1934" y="1149"/>
                <a:ext cx="25" cy="25"/>
              </a:xfrm>
              <a:custGeom>
                <a:avLst/>
                <a:gdLst>
                  <a:gd name="T0" fmla="*/ 12 w 25"/>
                  <a:gd name="T1" fmla="*/ 0 h 25"/>
                  <a:gd name="T2" fmla="*/ 25 w 25"/>
                  <a:gd name="T3" fmla="*/ 12 h 25"/>
                  <a:gd name="T4" fmla="*/ 12 w 25"/>
                  <a:gd name="T5" fmla="*/ 25 h 25"/>
                  <a:gd name="T6" fmla="*/ 0 w 25"/>
                  <a:gd name="T7" fmla="*/ 12 h 25"/>
                  <a:gd name="T8" fmla="*/ 12 w 25"/>
                  <a:gd name="T9" fmla="*/ 0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12" y="0"/>
                    </a:moveTo>
                    <a:lnTo>
                      <a:pt x="25" y="12"/>
                    </a:lnTo>
                    <a:lnTo>
                      <a:pt x="12" y="25"/>
                    </a:lnTo>
                    <a:lnTo>
                      <a:pt x="0" y="12"/>
                    </a:lnTo>
                    <a:lnTo>
                      <a:pt x="12" y="0"/>
                    </a:lnTo>
                    <a:close/>
                  </a:path>
                </a:pathLst>
              </a:custGeom>
              <a:solidFill>
                <a:srgbClr val="003300"/>
              </a:solidFill>
              <a:ln w="6350">
                <a:solidFill>
                  <a:srgbClr val="003300"/>
                </a:solidFill>
                <a:prstDash val="solid"/>
                <a:round/>
                <a:headEnd/>
                <a:tailEnd/>
              </a:ln>
            </p:spPr>
            <p:txBody>
              <a:bodyPr/>
              <a:lstStyle/>
              <a:p>
                <a:endParaRPr lang="en-US"/>
              </a:p>
            </p:txBody>
          </p:sp>
          <p:sp>
            <p:nvSpPr>
              <p:cNvPr id="17790" name="Freeform 540"/>
              <p:cNvSpPr>
                <a:spLocks/>
              </p:cNvSpPr>
              <p:nvPr/>
            </p:nvSpPr>
            <p:spPr bwMode="auto">
              <a:xfrm>
                <a:off x="4243" y="3031"/>
                <a:ext cx="24" cy="24"/>
              </a:xfrm>
              <a:custGeom>
                <a:avLst/>
                <a:gdLst>
                  <a:gd name="T0" fmla="*/ 12 w 24"/>
                  <a:gd name="T1" fmla="*/ 0 h 24"/>
                  <a:gd name="T2" fmla="*/ 24 w 24"/>
                  <a:gd name="T3" fmla="*/ 12 h 24"/>
                  <a:gd name="T4" fmla="*/ 12 w 24"/>
                  <a:gd name="T5" fmla="*/ 24 h 24"/>
                  <a:gd name="T6" fmla="*/ 0 w 24"/>
                  <a:gd name="T7" fmla="*/ 12 h 24"/>
                  <a:gd name="T8" fmla="*/ 12 w 24"/>
                  <a:gd name="T9" fmla="*/ 0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12" y="0"/>
                    </a:moveTo>
                    <a:lnTo>
                      <a:pt x="24" y="12"/>
                    </a:lnTo>
                    <a:lnTo>
                      <a:pt x="12" y="24"/>
                    </a:lnTo>
                    <a:lnTo>
                      <a:pt x="0" y="12"/>
                    </a:lnTo>
                    <a:lnTo>
                      <a:pt x="12" y="0"/>
                    </a:lnTo>
                    <a:close/>
                  </a:path>
                </a:pathLst>
              </a:custGeom>
              <a:solidFill>
                <a:srgbClr val="003300"/>
              </a:solidFill>
              <a:ln w="6350">
                <a:solidFill>
                  <a:srgbClr val="003300"/>
                </a:solidFill>
                <a:prstDash val="solid"/>
                <a:round/>
                <a:headEnd/>
                <a:tailEnd/>
              </a:ln>
            </p:spPr>
            <p:txBody>
              <a:bodyPr/>
              <a:lstStyle/>
              <a:p>
                <a:endParaRPr lang="en-US"/>
              </a:p>
            </p:txBody>
          </p:sp>
          <p:sp>
            <p:nvSpPr>
              <p:cNvPr id="17791" name="Rectangle 541"/>
              <p:cNvSpPr>
                <a:spLocks noChangeArrowheads="1"/>
              </p:cNvSpPr>
              <p:nvPr/>
            </p:nvSpPr>
            <p:spPr bwMode="auto">
              <a:xfrm>
                <a:off x="1934" y="3356"/>
                <a:ext cx="21" cy="21"/>
              </a:xfrm>
              <a:prstGeom prst="rect">
                <a:avLst/>
              </a:prstGeom>
              <a:solidFill>
                <a:srgbClr val="333300"/>
              </a:solidFill>
              <a:ln w="6350">
                <a:solidFill>
                  <a:srgbClr val="333300"/>
                </a:solidFill>
                <a:miter lim="800000"/>
                <a:headEnd/>
                <a:tailEnd/>
              </a:ln>
            </p:spPr>
            <p:txBody>
              <a:bodyPr/>
              <a:lstStyle/>
              <a:p>
                <a:endParaRPr lang="en-US"/>
              </a:p>
            </p:txBody>
          </p:sp>
          <p:sp>
            <p:nvSpPr>
              <p:cNvPr id="17792" name="Rectangle 542"/>
              <p:cNvSpPr>
                <a:spLocks noChangeArrowheads="1"/>
              </p:cNvSpPr>
              <p:nvPr/>
            </p:nvSpPr>
            <p:spPr bwMode="auto">
              <a:xfrm>
                <a:off x="4243" y="3055"/>
                <a:ext cx="20" cy="20"/>
              </a:xfrm>
              <a:prstGeom prst="rect">
                <a:avLst/>
              </a:prstGeom>
              <a:solidFill>
                <a:srgbClr val="333300"/>
              </a:solidFill>
              <a:ln w="6350">
                <a:solidFill>
                  <a:srgbClr val="333300"/>
                </a:solidFill>
                <a:miter lim="800000"/>
                <a:headEnd/>
                <a:tailEnd/>
              </a:ln>
            </p:spPr>
            <p:txBody>
              <a:bodyPr/>
              <a:lstStyle/>
              <a:p>
                <a:endParaRPr lang="en-US"/>
              </a:p>
            </p:txBody>
          </p:sp>
          <p:sp>
            <p:nvSpPr>
              <p:cNvPr id="17793" name="Freeform 543"/>
              <p:cNvSpPr>
                <a:spLocks/>
              </p:cNvSpPr>
              <p:nvPr/>
            </p:nvSpPr>
            <p:spPr bwMode="auto">
              <a:xfrm>
                <a:off x="1934" y="1276"/>
                <a:ext cx="25" cy="24"/>
              </a:xfrm>
              <a:custGeom>
                <a:avLst/>
                <a:gdLst>
                  <a:gd name="T0" fmla="*/ 12 w 25"/>
                  <a:gd name="T1" fmla="*/ 0 h 24"/>
                  <a:gd name="T2" fmla="*/ 25 w 25"/>
                  <a:gd name="T3" fmla="*/ 24 h 24"/>
                  <a:gd name="T4" fmla="*/ 0 w 25"/>
                  <a:gd name="T5" fmla="*/ 24 h 24"/>
                  <a:gd name="T6" fmla="*/ 12 w 25"/>
                  <a:gd name="T7" fmla="*/ 0 h 24"/>
                  <a:gd name="T8" fmla="*/ 0 60000 65536"/>
                  <a:gd name="T9" fmla="*/ 0 60000 65536"/>
                  <a:gd name="T10" fmla="*/ 0 60000 65536"/>
                  <a:gd name="T11" fmla="*/ 0 60000 65536"/>
                  <a:gd name="T12" fmla="*/ 0 w 25"/>
                  <a:gd name="T13" fmla="*/ 0 h 24"/>
                  <a:gd name="T14" fmla="*/ 25 w 25"/>
                  <a:gd name="T15" fmla="*/ 24 h 24"/>
                </a:gdLst>
                <a:ahLst/>
                <a:cxnLst>
                  <a:cxn ang="T8">
                    <a:pos x="T0" y="T1"/>
                  </a:cxn>
                  <a:cxn ang="T9">
                    <a:pos x="T2" y="T3"/>
                  </a:cxn>
                  <a:cxn ang="T10">
                    <a:pos x="T4" y="T5"/>
                  </a:cxn>
                  <a:cxn ang="T11">
                    <a:pos x="T6" y="T7"/>
                  </a:cxn>
                </a:cxnLst>
                <a:rect l="T12" t="T13" r="T14" b="T15"/>
                <a:pathLst>
                  <a:path w="25" h="24">
                    <a:moveTo>
                      <a:pt x="12" y="0"/>
                    </a:moveTo>
                    <a:lnTo>
                      <a:pt x="25" y="24"/>
                    </a:lnTo>
                    <a:lnTo>
                      <a:pt x="0" y="24"/>
                    </a:lnTo>
                    <a:lnTo>
                      <a:pt x="12" y="0"/>
                    </a:lnTo>
                    <a:close/>
                  </a:path>
                </a:pathLst>
              </a:custGeom>
              <a:solidFill>
                <a:srgbClr val="993300"/>
              </a:solidFill>
              <a:ln w="6350">
                <a:solidFill>
                  <a:srgbClr val="993300"/>
                </a:solidFill>
                <a:prstDash val="solid"/>
                <a:round/>
                <a:headEnd/>
                <a:tailEnd/>
              </a:ln>
            </p:spPr>
            <p:txBody>
              <a:bodyPr/>
              <a:lstStyle/>
              <a:p>
                <a:endParaRPr lang="en-US"/>
              </a:p>
            </p:txBody>
          </p:sp>
          <p:sp>
            <p:nvSpPr>
              <p:cNvPr id="17794" name="Freeform 544"/>
              <p:cNvSpPr>
                <a:spLocks/>
              </p:cNvSpPr>
              <p:nvPr/>
            </p:nvSpPr>
            <p:spPr bwMode="auto">
              <a:xfrm>
                <a:off x="4243" y="3079"/>
                <a:ext cx="24" cy="25"/>
              </a:xfrm>
              <a:custGeom>
                <a:avLst/>
                <a:gdLst>
                  <a:gd name="T0" fmla="*/ 12 w 24"/>
                  <a:gd name="T1" fmla="*/ 0 h 25"/>
                  <a:gd name="T2" fmla="*/ 24 w 24"/>
                  <a:gd name="T3" fmla="*/ 25 h 25"/>
                  <a:gd name="T4" fmla="*/ 0 w 24"/>
                  <a:gd name="T5" fmla="*/ 25 h 25"/>
                  <a:gd name="T6" fmla="*/ 12 w 24"/>
                  <a:gd name="T7" fmla="*/ 0 h 25"/>
                  <a:gd name="T8" fmla="*/ 0 60000 65536"/>
                  <a:gd name="T9" fmla="*/ 0 60000 65536"/>
                  <a:gd name="T10" fmla="*/ 0 60000 65536"/>
                  <a:gd name="T11" fmla="*/ 0 60000 65536"/>
                  <a:gd name="T12" fmla="*/ 0 w 24"/>
                  <a:gd name="T13" fmla="*/ 0 h 25"/>
                  <a:gd name="T14" fmla="*/ 24 w 24"/>
                  <a:gd name="T15" fmla="*/ 25 h 25"/>
                </a:gdLst>
                <a:ahLst/>
                <a:cxnLst>
                  <a:cxn ang="T8">
                    <a:pos x="T0" y="T1"/>
                  </a:cxn>
                  <a:cxn ang="T9">
                    <a:pos x="T2" y="T3"/>
                  </a:cxn>
                  <a:cxn ang="T10">
                    <a:pos x="T4" y="T5"/>
                  </a:cxn>
                  <a:cxn ang="T11">
                    <a:pos x="T6" y="T7"/>
                  </a:cxn>
                </a:cxnLst>
                <a:rect l="T12" t="T13" r="T14" b="T15"/>
                <a:pathLst>
                  <a:path w="24" h="25">
                    <a:moveTo>
                      <a:pt x="12" y="0"/>
                    </a:moveTo>
                    <a:lnTo>
                      <a:pt x="24" y="25"/>
                    </a:lnTo>
                    <a:lnTo>
                      <a:pt x="0" y="25"/>
                    </a:lnTo>
                    <a:lnTo>
                      <a:pt x="12" y="0"/>
                    </a:lnTo>
                    <a:close/>
                  </a:path>
                </a:pathLst>
              </a:custGeom>
              <a:solidFill>
                <a:srgbClr val="993300"/>
              </a:solidFill>
              <a:ln w="6350">
                <a:solidFill>
                  <a:srgbClr val="993300"/>
                </a:solidFill>
                <a:prstDash val="solid"/>
                <a:round/>
                <a:headEnd/>
                <a:tailEnd/>
              </a:ln>
            </p:spPr>
            <p:txBody>
              <a:bodyPr/>
              <a:lstStyle/>
              <a:p>
                <a:endParaRPr lang="en-US"/>
              </a:p>
            </p:txBody>
          </p:sp>
          <p:sp>
            <p:nvSpPr>
              <p:cNvPr id="17795" name="Rectangle 545"/>
              <p:cNvSpPr>
                <a:spLocks noChangeArrowheads="1"/>
              </p:cNvSpPr>
              <p:nvPr/>
            </p:nvSpPr>
            <p:spPr bwMode="auto">
              <a:xfrm>
                <a:off x="1930" y="3177"/>
                <a:ext cx="37" cy="37"/>
              </a:xfrm>
              <a:prstGeom prst="rect">
                <a:avLst/>
              </a:prstGeom>
              <a:noFill/>
              <a:ln w="9525">
                <a:noFill/>
                <a:miter lim="800000"/>
                <a:headEnd/>
                <a:tailEnd/>
              </a:ln>
            </p:spPr>
            <p:txBody>
              <a:bodyPr/>
              <a:lstStyle/>
              <a:p>
                <a:endParaRPr lang="en-US"/>
              </a:p>
            </p:txBody>
          </p:sp>
          <p:sp>
            <p:nvSpPr>
              <p:cNvPr id="17796" name="Line 546"/>
              <p:cNvSpPr>
                <a:spLocks noChangeShapeType="1"/>
              </p:cNvSpPr>
              <p:nvPr/>
            </p:nvSpPr>
            <p:spPr bwMode="auto">
              <a:xfrm flipH="1" flipV="1">
                <a:off x="1934" y="3181"/>
                <a:ext cx="12" cy="12"/>
              </a:xfrm>
              <a:prstGeom prst="line">
                <a:avLst/>
              </a:prstGeom>
              <a:noFill/>
              <a:ln w="6350">
                <a:solidFill>
                  <a:srgbClr val="993366"/>
                </a:solidFill>
                <a:round/>
                <a:headEnd/>
                <a:tailEnd/>
              </a:ln>
            </p:spPr>
            <p:txBody>
              <a:bodyPr/>
              <a:lstStyle/>
              <a:p>
                <a:endParaRPr lang="en-US"/>
              </a:p>
            </p:txBody>
          </p:sp>
          <p:sp>
            <p:nvSpPr>
              <p:cNvPr id="17797" name="Line 547"/>
              <p:cNvSpPr>
                <a:spLocks noChangeShapeType="1"/>
              </p:cNvSpPr>
              <p:nvPr/>
            </p:nvSpPr>
            <p:spPr bwMode="auto">
              <a:xfrm>
                <a:off x="1946" y="3193"/>
                <a:ext cx="13" cy="13"/>
              </a:xfrm>
              <a:prstGeom prst="line">
                <a:avLst/>
              </a:prstGeom>
              <a:noFill/>
              <a:ln w="6350">
                <a:solidFill>
                  <a:srgbClr val="993366"/>
                </a:solidFill>
                <a:round/>
                <a:headEnd/>
                <a:tailEnd/>
              </a:ln>
            </p:spPr>
            <p:txBody>
              <a:bodyPr/>
              <a:lstStyle/>
              <a:p>
                <a:endParaRPr lang="en-US"/>
              </a:p>
            </p:txBody>
          </p:sp>
          <p:sp>
            <p:nvSpPr>
              <p:cNvPr id="17798" name="Line 548"/>
              <p:cNvSpPr>
                <a:spLocks noChangeShapeType="1"/>
              </p:cNvSpPr>
              <p:nvPr/>
            </p:nvSpPr>
            <p:spPr bwMode="auto">
              <a:xfrm flipH="1">
                <a:off x="1934" y="3193"/>
                <a:ext cx="12" cy="13"/>
              </a:xfrm>
              <a:prstGeom prst="line">
                <a:avLst/>
              </a:prstGeom>
              <a:noFill/>
              <a:ln w="6350">
                <a:solidFill>
                  <a:srgbClr val="993366"/>
                </a:solidFill>
                <a:round/>
                <a:headEnd/>
                <a:tailEnd/>
              </a:ln>
            </p:spPr>
            <p:txBody>
              <a:bodyPr/>
              <a:lstStyle/>
              <a:p>
                <a:endParaRPr lang="en-US"/>
              </a:p>
            </p:txBody>
          </p:sp>
          <p:sp>
            <p:nvSpPr>
              <p:cNvPr id="17799" name="Line 549"/>
              <p:cNvSpPr>
                <a:spLocks noChangeShapeType="1"/>
              </p:cNvSpPr>
              <p:nvPr/>
            </p:nvSpPr>
            <p:spPr bwMode="auto">
              <a:xfrm flipV="1">
                <a:off x="1946" y="3181"/>
                <a:ext cx="13" cy="12"/>
              </a:xfrm>
              <a:prstGeom prst="line">
                <a:avLst/>
              </a:prstGeom>
              <a:noFill/>
              <a:ln w="6350">
                <a:solidFill>
                  <a:srgbClr val="993366"/>
                </a:solidFill>
                <a:round/>
                <a:headEnd/>
                <a:tailEnd/>
              </a:ln>
            </p:spPr>
            <p:txBody>
              <a:bodyPr/>
              <a:lstStyle/>
              <a:p>
                <a:endParaRPr lang="en-US"/>
              </a:p>
            </p:txBody>
          </p:sp>
          <p:sp>
            <p:nvSpPr>
              <p:cNvPr id="17800" name="Rectangle 550"/>
              <p:cNvSpPr>
                <a:spLocks noChangeArrowheads="1"/>
              </p:cNvSpPr>
              <p:nvPr/>
            </p:nvSpPr>
            <p:spPr bwMode="auto">
              <a:xfrm>
                <a:off x="4238" y="3100"/>
                <a:ext cx="37" cy="36"/>
              </a:xfrm>
              <a:prstGeom prst="rect">
                <a:avLst/>
              </a:prstGeom>
              <a:noFill/>
              <a:ln w="9525">
                <a:noFill/>
                <a:miter lim="800000"/>
                <a:headEnd/>
                <a:tailEnd/>
              </a:ln>
            </p:spPr>
            <p:txBody>
              <a:bodyPr/>
              <a:lstStyle/>
              <a:p>
                <a:endParaRPr lang="en-US"/>
              </a:p>
            </p:txBody>
          </p:sp>
          <p:sp>
            <p:nvSpPr>
              <p:cNvPr id="17801" name="Line 551"/>
              <p:cNvSpPr>
                <a:spLocks noChangeShapeType="1"/>
              </p:cNvSpPr>
              <p:nvPr/>
            </p:nvSpPr>
            <p:spPr bwMode="auto">
              <a:xfrm flipH="1" flipV="1">
                <a:off x="4243" y="3104"/>
                <a:ext cx="12" cy="12"/>
              </a:xfrm>
              <a:prstGeom prst="line">
                <a:avLst/>
              </a:prstGeom>
              <a:noFill/>
              <a:ln w="6350">
                <a:solidFill>
                  <a:srgbClr val="993366"/>
                </a:solidFill>
                <a:round/>
                <a:headEnd/>
                <a:tailEnd/>
              </a:ln>
            </p:spPr>
            <p:txBody>
              <a:bodyPr/>
              <a:lstStyle/>
              <a:p>
                <a:endParaRPr lang="en-US"/>
              </a:p>
            </p:txBody>
          </p:sp>
          <p:sp>
            <p:nvSpPr>
              <p:cNvPr id="17802" name="Line 552"/>
              <p:cNvSpPr>
                <a:spLocks noChangeShapeType="1"/>
              </p:cNvSpPr>
              <p:nvPr/>
            </p:nvSpPr>
            <p:spPr bwMode="auto">
              <a:xfrm>
                <a:off x="4255" y="3116"/>
                <a:ext cx="12" cy="12"/>
              </a:xfrm>
              <a:prstGeom prst="line">
                <a:avLst/>
              </a:prstGeom>
              <a:noFill/>
              <a:ln w="6350">
                <a:solidFill>
                  <a:srgbClr val="993366"/>
                </a:solidFill>
                <a:round/>
                <a:headEnd/>
                <a:tailEnd/>
              </a:ln>
            </p:spPr>
            <p:txBody>
              <a:bodyPr/>
              <a:lstStyle/>
              <a:p>
                <a:endParaRPr lang="en-US"/>
              </a:p>
            </p:txBody>
          </p:sp>
          <p:sp>
            <p:nvSpPr>
              <p:cNvPr id="17803" name="Line 553"/>
              <p:cNvSpPr>
                <a:spLocks noChangeShapeType="1"/>
              </p:cNvSpPr>
              <p:nvPr/>
            </p:nvSpPr>
            <p:spPr bwMode="auto">
              <a:xfrm flipH="1">
                <a:off x="4243" y="3116"/>
                <a:ext cx="12" cy="12"/>
              </a:xfrm>
              <a:prstGeom prst="line">
                <a:avLst/>
              </a:prstGeom>
              <a:noFill/>
              <a:ln w="6350">
                <a:solidFill>
                  <a:srgbClr val="993366"/>
                </a:solidFill>
                <a:round/>
                <a:headEnd/>
                <a:tailEnd/>
              </a:ln>
            </p:spPr>
            <p:txBody>
              <a:bodyPr/>
              <a:lstStyle/>
              <a:p>
                <a:endParaRPr lang="en-US"/>
              </a:p>
            </p:txBody>
          </p:sp>
          <p:sp>
            <p:nvSpPr>
              <p:cNvPr id="17804" name="Line 554"/>
              <p:cNvSpPr>
                <a:spLocks noChangeShapeType="1"/>
              </p:cNvSpPr>
              <p:nvPr/>
            </p:nvSpPr>
            <p:spPr bwMode="auto">
              <a:xfrm flipV="1">
                <a:off x="4255" y="3104"/>
                <a:ext cx="12" cy="12"/>
              </a:xfrm>
              <a:prstGeom prst="line">
                <a:avLst/>
              </a:prstGeom>
              <a:noFill/>
              <a:ln w="6350">
                <a:solidFill>
                  <a:srgbClr val="993366"/>
                </a:solidFill>
                <a:round/>
                <a:headEnd/>
                <a:tailEnd/>
              </a:ln>
            </p:spPr>
            <p:txBody>
              <a:bodyPr/>
              <a:lstStyle/>
              <a:p>
                <a:endParaRPr lang="en-US"/>
              </a:p>
            </p:txBody>
          </p:sp>
          <p:sp>
            <p:nvSpPr>
              <p:cNvPr id="17805" name="Rectangle 555"/>
              <p:cNvSpPr>
                <a:spLocks noChangeArrowheads="1"/>
              </p:cNvSpPr>
              <p:nvPr/>
            </p:nvSpPr>
            <p:spPr bwMode="auto">
              <a:xfrm>
                <a:off x="1930" y="2900"/>
                <a:ext cx="37" cy="37"/>
              </a:xfrm>
              <a:prstGeom prst="rect">
                <a:avLst/>
              </a:prstGeom>
              <a:noFill/>
              <a:ln w="9525">
                <a:noFill/>
                <a:miter lim="800000"/>
                <a:headEnd/>
                <a:tailEnd/>
              </a:ln>
            </p:spPr>
            <p:txBody>
              <a:bodyPr/>
              <a:lstStyle/>
              <a:p>
                <a:endParaRPr lang="en-US"/>
              </a:p>
            </p:txBody>
          </p:sp>
          <p:sp>
            <p:nvSpPr>
              <p:cNvPr id="17806" name="Line 556"/>
              <p:cNvSpPr>
                <a:spLocks noChangeShapeType="1"/>
              </p:cNvSpPr>
              <p:nvPr/>
            </p:nvSpPr>
            <p:spPr bwMode="auto">
              <a:xfrm flipH="1" flipV="1">
                <a:off x="1934" y="2904"/>
                <a:ext cx="12" cy="13"/>
              </a:xfrm>
              <a:prstGeom prst="line">
                <a:avLst/>
              </a:prstGeom>
              <a:noFill/>
              <a:ln w="6350">
                <a:solidFill>
                  <a:srgbClr val="333399"/>
                </a:solidFill>
                <a:round/>
                <a:headEnd/>
                <a:tailEnd/>
              </a:ln>
            </p:spPr>
            <p:txBody>
              <a:bodyPr/>
              <a:lstStyle/>
              <a:p>
                <a:endParaRPr lang="en-US"/>
              </a:p>
            </p:txBody>
          </p:sp>
          <p:sp>
            <p:nvSpPr>
              <p:cNvPr id="17807" name="Line 557"/>
              <p:cNvSpPr>
                <a:spLocks noChangeShapeType="1"/>
              </p:cNvSpPr>
              <p:nvPr/>
            </p:nvSpPr>
            <p:spPr bwMode="auto">
              <a:xfrm>
                <a:off x="1946" y="2917"/>
                <a:ext cx="13" cy="12"/>
              </a:xfrm>
              <a:prstGeom prst="line">
                <a:avLst/>
              </a:prstGeom>
              <a:noFill/>
              <a:ln w="6350">
                <a:solidFill>
                  <a:srgbClr val="333399"/>
                </a:solidFill>
                <a:round/>
                <a:headEnd/>
                <a:tailEnd/>
              </a:ln>
            </p:spPr>
            <p:txBody>
              <a:bodyPr/>
              <a:lstStyle/>
              <a:p>
                <a:endParaRPr lang="en-US"/>
              </a:p>
            </p:txBody>
          </p:sp>
          <p:sp>
            <p:nvSpPr>
              <p:cNvPr id="17808" name="Line 558"/>
              <p:cNvSpPr>
                <a:spLocks noChangeShapeType="1"/>
              </p:cNvSpPr>
              <p:nvPr/>
            </p:nvSpPr>
            <p:spPr bwMode="auto">
              <a:xfrm flipH="1">
                <a:off x="1934" y="2917"/>
                <a:ext cx="12" cy="12"/>
              </a:xfrm>
              <a:prstGeom prst="line">
                <a:avLst/>
              </a:prstGeom>
              <a:noFill/>
              <a:ln w="6350">
                <a:solidFill>
                  <a:srgbClr val="333399"/>
                </a:solidFill>
                <a:round/>
                <a:headEnd/>
                <a:tailEnd/>
              </a:ln>
            </p:spPr>
            <p:txBody>
              <a:bodyPr/>
              <a:lstStyle/>
              <a:p>
                <a:endParaRPr lang="en-US"/>
              </a:p>
            </p:txBody>
          </p:sp>
          <p:sp>
            <p:nvSpPr>
              <p:cNvPr id="17809" name="Line 559"/>
              <p:cNvSpPr>
                <a:spLocks noChangeShapeType="1"/>
              </p:cNvSpPr>
              <p:nvPr/>
            </p:nvSpPr>
            <p:spPr bwMode="auto">
              <a:xfrm flipV="1">
                <a:off x="1946" y="2904"/>
                <a:ext cx="13" cy="13"/>
              </a:xfrm>
              <a:prstGeom prst="line">
                <a:avLst/>
              </a:prstGeom>
              <a:noFill/>
              <a:ln w="6350">
                <a:solidFill>
                  <a:srgbClr val="333399"/>
                </a:solidFill>
                <a:round/>
                <a:headEnd/>
                <a:tailEnd/>
              </a:ln>
            </p:spPr>
            <p:txBody>
              <a:bodyPr/>
              <a:lstStyle/>
              <a:p>
                <a:endParaRPr lang="en-US"/>
              </a:p>
            </p:txBody>
          </p:sp>
          <p:sp>
            <p:nvSpPr>
              <p:cNvPr id="17810" name="Line 560"/>
              <p:cNvSpPr>
                <a:spLocks noChangeShapeType="1"/>
              </p:cNvSpPr>
              <p:nvPr/>
            </p:nvSpPr>
            <p:spPr bwMode="auto">
              <a:xfrm flipV="1">
                <a:off x="1946" y="2904"/>
                <a:ext cx="1" cy="13"/>
              </a:xfrm>
              <a:prstGeom prst="line">
                <a:avLst/>
              </a:prstGeom>
              <a:noFill/>
              <a:ln w="6350">
                <a:solidFill>
                  <a:srgbClr val="333399"/>
                </a:solidFill>
                <a:round/>
                <a:headEnd/>
                <a:tailEnd/>
              </a:ln>
            </p:spPr>
            <p:txBody>
              <a:bodyPr/>
              <a:lstStyle/>
              <a:p>
                <a:endParaRPr lang="en-US"/>
              </a:p>
            </p:txBody>
          </p:sp>
          <p:sp>
            <p:nvSpPr>
              <p:cNvPr id="17811" name="Line 561"/>
              <p:cNvSpPr>
                <a:spLocks noChangeShapeType="1"/>
              </p:cNvSpPr>
              <p:nvPr/>
            </p:nvSpPr>
            <p:spPr bwMode="auto">
              <a:xfrm>
                <a:off x="1946" y="2917"/>
                <a:ext cx="1" cy="12"/>
              </a:xfrm>
              <a:prstGeom prst="line">
                <a:avLst/>
              </a:prstGeom>
              <a:noFill/>
              <a:ln w="6350">
                <a:solidFill>
                  <a:srgbClr val="333399"/>
                </a:solidFill>
                <a:round/>
                <a:headEnd/>
                <a:tailEnd/>
              </a:ln>
            </p:spPr>
            <p:txBody>
              <a:bodyPr/>
              <a:lstStyle/>
              <a:p>
                <a:endParaRPr lang="en-US"/>
              </a:p>
            </p:txBody>
          </p:sp>
          <p:sp>
            <p:nvSpPr>
              <p:cNvPr id="17812" name="Rectangle 562"/>
              <p:cNvSpPr>
                <a:spLocks noChangeArrowheads="1"/>
              </p:cNvSpPr>
              <p:nvPr/>
            </p:nvSpPr>
            <p:spPr bwMode="auto">
              <a:xfrm>
                <a:off x="4238" y="3128"/>
                <a:ext cx="37" cy="37"/>
              </a:xfrm>
              <a:prstGeom prst="rect">
                <a:avLst/>
              </a:prstGeom>
              <a:noFill/>
              <a:ln w="9525">
                <a:noFill/>
                <a:miter lim="800000"/>
                <a:headEnd/>
                <a:tailEnd/>
              </a:ln>
            </p:spPr>
            <p:txBody>
              <a:bodyPr/>
              <a:lstStyle/>
              <a:p>
                <a:endParaRPr lang="en-US"/>
              </a:p>
            </p:txBody>
          </p:sp>
          <p:sp>
            <p:nvSpPr>
              <p:cNvPr id="17813" name="Line 563"/>
              <p:cNvSpPr>
                <a:spLocks noChangeShapeType="1"/>
              </p:cNvSpPr>
              <p:nvPr/>
            </p:nvSpPr>
            <p:spPr bwMode="auto">
              <a:xfrm flipH="1" flipV="1">
                <a:off x="4243" y="3132"/>
                <a:ext cx="12" cy="13"/>
              </a:xfrm>
              <a:prstGeom prst="line">
                <a:avLst/>
              </a:prstGeom>
              <a:noFill/>
              <a:ln w="6350">
                <a:solidFill>
                  <a:srgbClr val="333399"/>
                </a:solidFill>
                <a:round/>
                <a:headEnd/>
                <a:tailEnd/>
              </a:ln>
            </p:spPr>
            <p:txBody>
              <a:bodyPr/>
              <a:lstStyle/>
              <a:p>
                <a:endParaRPr lang="en-US"/>
              </a:p>
            </p:txBody>
          </p:sp>
          <p:sp>
            <p:nvSpPr>
              <p:cNvPr id="17814" name="Line 564"/>
              <p:cNvSpPr>
                <a:spLocks noChangeShapeType="1"/>
              </p:cNvSpPr>
              <p:nvPr/>
            </p:nvSpPr>
            <p:spPr bwMode="auto">
              <a:xfrm>
                <a:off x="4255" y="3145"/>
                <a:ext cx="12" cy="12"/>
              </a:xfrm>
              <a:prstGeom prst="line">
                <a:avLst/>
              </a:prstGeom>
              <a:noFill/>
              <a:ln w="6350">
                <a:solidFill>
                  <a:srgbClr val="333399"/>
                </a:solidFill>
                <a:round/>
                <a:headEnd/>
                <a:tailEnd/>
              </a:ln>
            </p:spPr>
            <p:txBody>
              <a:bodyPr/>
              <a:lstStyle/>
              <a:p>
                <a:endParaRPr lang="en-US"/>
              </a:p>
            </p:txBody>
          </p:sp>
          <p:sp>
            <p:nvSpPr>
              <p:cNvPr id="17815" name="Line 565"/>
              <p:cNvSpPr>
                <a:spLocks noChangeShapeType="1"/>
              </p:cNvSpPr>
              <p:nvPr/>
            </p:nvSpPr>
            <p:spPr bwMode="auto">
              <a:xfrm flipH="1">
                <a:off x="4243" y="3145"/>
                <a:ext cx="12" cy="12"/>
              </a:xfrm>
              <a:prstGeom prst="line">
                <a:avLst/>
              </a:prstGeom>
              <a:noFill/>
              <a:ln w="6350">
                <a:solidFill>
                  <a:srgbClr val="333399"/>
                </a:solidFill>
                <a:round/>
                <a:headEnd/>
                <a:tailEnd/>
              </a:ln>
            </p:spPr>
            <p:txBody>
              <a:bodyPr/>
              <a:lstStyle/>
              <a:p>
                <a:endParaRPr lang="en-US"/>
              </a:p>
            </p:txBody>
          </p:sp>
          <p:sp>
            <p:nvSpPr>
              <p:cNvPr id="17816" name="Line 566"/>
              <p:cNvSpPr>
                <a:spLocks noChangeShapeType="1"/>
              </p:cNvSpPr>
              <p:nvPr/>
            </p:nvSpPr>
            <p:spPr bwMode="auto">
              <a:xfrm flipV="1">
                <a:off x="4255" y="3132"/>
                <a:ext cx="12" cy="13"/>
              </a:xfrm>
              <a:prstGeom prst="line">
                <a:avLst/>
              </a:prstGeom>
              <a:noFill/>
              <a:ln w="6350">
                <a:solidFill>
                  <a:srgbClr val="333399"/>
                </a:solidFill>
                <a:round/>
                <a:headEnd/>
                <a:tailEnd/>
              </a:ln>
            </p:spPr>
            <p:txBody>
              <a:bodyPr/>
              <a:lstStyle/>
              <a:p>
                <a:endParaRPr lang="en-US"/>
              </a:p>
            </p:txBody>
          </p:sp>
          <p:sp>
            <p:nvSpPr>
              <p:cNvPr id="17817" name="Line 567"/>
              <p:cNvSpPr>
                <a:spLocks noChangeShapeType="1"/>
              </p:cNvSpPr>
              <p:nvPr/>
            </p:nvSpPr>
            <p:spPr bwMode="auto">
              <a:xfrm flipV="1">
                <a:off x="4255" y="3132"/>
                <a:ext cx="1" cy="13"/>
              </a:xfrm>
              <a:prstGeom prst="line">
                <a:avLst/>
              </a:prstGeom>
              <a:noFill/>
              <a:ln w="6350">
                <a:solidFill>
                  <a:srgbClr val="333399"/>
                </a:solidFill>
                <a:round/>
                <a:headEnd/>
                <a:tailEnd/>
              </a:ln>
            </p:spPr>
            <p:txBody>
              <a:bodyPr/>
              <a:lstStyle/>
              <a:p>
                <a:endParaRPr lang="en-US"/>
              </a:p>
            </p:txBody>
          </p:sp>
          <p:sp>
            <p:nvSpPr>
              <p:cNvPr id="17818" name="Line 568"/>
              <p:cNvSpPr>
                <a:spLocks noChangeShapeType="1"/>
              </p:cNvSpPr>
              <p:nvPr/>
            </p:nvSpPr>
            <p:spPr bwMode="auto">
              <a:xfrm>
                <a:off x="4255" y="3145"/>
                <a:ext cx="1" cy="12"/>
              </a:xfrm>
              <a:prstGeom prst="line">
                <a:avLst/>
              </a:prstGeom>
              <a:noFill/>
              <a:ln w="6350">
                <a:solidFill>
                  <a:srgbClr val="333399"/>
                </a:solidFill>
                <a:round/>
                <a:headEnd/>
                <a:tailEnd/>
              </a:ln>
            </p:spPr>
            <p:txBody>
              <a:bodyPr/>
              <a:lstStyle/>
              <a:p>
                <a:endParaRPr lang="en-US"/>
              </a:p>
            </p:txBody>
          </p:sp>
          <p:sp>
            <p:nvSpPr>
              <p:cNvPr id="17819" name="Oval 569"/>
              <p:cNvSpPr>
                <a:spLocks noChangeArrowheads="1"/>
              </p:cNvSpPr>
              <p:nvPr/>
            </p:nvSpPr>
            <p:spPr bwMode="auto">
              <a:xfrm>
                <a:off x="1934" y="2579"/>
                <a:ext cx="21" cy="20"/>
              </a:xfrm>
              <a:prstGeom prst="ellipse">
                <a:avLst/>
              </a:prstGeom>
              <a:solidFill>
                <a:srgbClr val="000000"/>
              </a:solidFill>
              <a:ln w="6350">
                <a:solidFill>
                  <a:srgbClr val="000000"/>
                </a:solidFill>
                <a:round/>
                <a:headEnd/>
                <a:tailEnd/>
              </a:ln>
            </p:spPr>
            <p:txBody>
              <a:bodyPr/>
              <a:lstStyle/>
              <a:p>
                <a:endParaRPr lang="en-US"/>
              </a:p>
            </p:txBody>
          </p:sp>
          <p:sp>
            <p:nvSpPr>
              <p:cNvPr id="17820" name="Oval 570"/>
              <p:cNvSpPr>
                <a:spLocks noChangeArrowheads="1"/>
              </p:cNvSpPr>
              <p:nvPr/>
            </p:nvSpPr>
            <p:spPr bwMode="auto">
              <a:xfrm>
                <a:off x="4243" y="3157"/>
                <a:ext cx="20" cy="20"/>
              </a:xfrm>
              <a:prstGeom prst="ellipse">
                <a:avLst/>
              </a:prstGeom>
              <a:solidFill>
                <a:srgbClr val="000000"/>
              </a:solidFill>
              <a:ln w="6350">
                <a:solidFill>
                  <a:srgbClr val="000000"/>
                </a:solidFill>
                <a:round/>
                <a:headEnd/>
                <a:tailEnd/>
              </a:ln>
            </p:spPr>
            <p:txBody>
              <a:bodyPr/>
              <a:lstStyle/>
              <a:p>
                <a:endParaRPr lang="en-US"/>
              </a:p>
            </p:txBody>
          </p:sp>
          <p:sp>
            <p:nvSpPr>
              <p:cNvPr id="17821" name="Rectangle 571"/>
              <p:cNvSpPr>
                <a:spLocks noChangeArrowheads="1"/>
              </p:cNvSpPr>
              <p:nvPr/>
            </p:nvSpPr>
            <p:spPr bwMode="auto">
              <a:xfrm>
                <a:off x="1930" y="3128"/>
                <a:ext cx="37" cy="37"/>
              </a:xfrm>
              <a:prstGeom prst="rect">
                <a:avLst/>
              </a:prstGeom>
              <a:noFill/>
              <a:ln w="9525">
                <a:noFill/>
                <a:miter lim="800000"/>
                <a:headEnd/>
                <a:tailEnd/>
              </a:ln>
            </p:spPr>
            <p:txBody>
              <a:bodyPr/>
              <a:lstStyle/>
              <a:p>
                <a:endParaRPr lang="en-US"/>
              </a:p>
            </p:txBody>
          </p:sp>
          <p:sp>
            <p:nvSpPr>
              <p:cNvPr id="17822" name="Line 572"/>
              <p:cNvSpPr>
                <a:spLocks noChangeShapeType="1"/>
              </p:cNvSpPr>
              <p:nvPr/>
            </p:nvSpPr>
            <p:spPr bwMode="auto">
              <a:xfrm flipV="1">
                <a:off x="1946" y="3132"/>
                <a:ext cx="1" cy="13"/>
              </a:xfrm>
              <a:prstGeom prst="line">
                <a:avLst/>
              </a:prstGeom>
              <a:noFill/>
              <a:ln w="6350">
                <a:solidFill>
                  <a:srgbClr val="FFFFFF"/>
                </a:solidFill>
                <a:round/>
                <a:headEnd/>
                <a:tailEnd/>
              </a:ln>
            </p:spPr>
            <p:txBody>
              <a:bodyPr/>
              <a:lstStyle/>
              <a:p>
                <a:endParaRPr lang="en-US"/>
              </a:p>
            </p:txBody>
          </p:sp>
          <p:sp>
            <p:nvSpPr>
              <p:cNvPr id="17823" name="Line 573"/>
              <p:cNvSpPr>
                <a:spLocks noChangeShapeType="1"/>
              </p:cNvSpPr>
              <p:nvPr/>
            </p:nvSpPr>
            <p:spPr bwMode="auto">
              <a:xfrm>
                <a:off x="1946" y="3145"/>
                <a:ext cx="1" cy="12"/>
              </a:xfrm>
              <a:prstGeom prst="line">
                <a:avLst/>
              </a:prstGeom>
              <a:noFill/>
              <a:ln w="6350">
                <a:solidFill>
                  <a:srgbClr val="FFFFFF"/>
                </a:solidFill>
                <a:round/>
                <a:headEnd/>
                <a:tailEnd/>
              </a:ln>
            </p:spPr>
            <p:txBody>
              <a:bodyPr/>
              <a:lstStyle/>
              <a:p>
                <a:endParaRPr lang="en-US"/>
              </a:p>
            </p:txBody>
          </p:sp>
          <p:sp>
            <p:nvSpPr>
              <p:cNvPr id="17824" name="Line 574"/>
              <p:cNvSpPr>
                <a:spLocks noChangeShapeType="1"/>
              </p:cNvSpPr>
              <p:nvPr/>
            </p:nvSpPr>
            <p:spPr bwMode="auto">
              <a:xfrm flipH="1">
                <a:off x="1934" y="3145"/>
                <a:ext cx="12" cy="1"/>
              </a:xfrm>
              <a:prstGeom prst="line">
                <a:avLst/>
              </a:prstGeom>
              <a:noFill/>
              <a:ln w="6350">
                <a:solidFill>
                  <a:srgbClr val="FFFFFF"/>
                </a:solidFill>
                <a:round/>
                <a:headEnd/>
                <a:tailEnd/>
              </a:ln>
            </p:spPr>
            <p:txBody>
              <a:bodyPr/>
              <a:lstStyle/>
              <a:p>
                <a:endParaRPr lang="en-US"/>
              </a:p>
            </p:txBody>
          </p:sp>
          <p:sp>
            <p:nvSpPr>
              <p:cNvPr id="17825" name="Line 575"/>
              <p:cNvSpPr>
                <a:spLocks noChangeShapeType="1"/>
              </p:cNvSpPr>
              <p:nvPr/>
            </p:nvSpPr>
            <p:spPr bwMode="auto">
              <a:xfrm>
                <a:off x="1946" y="3145"/>
                <a:ext cx="13" cy="1"/>
              </a:xfrm>
              <a:prstGeom prst="line">
                <a:avLst/>
              </a:prstGeom>
              <a:noFill/>
              <a:ln w="6350">
                <a:solidFill>
                  <a:srgbClr val="FFFFFF"/>
                </a:solidFill>
                <a:round/>
                <a:headEnd/>
                <a:tailEnd/>
              </a:ln>
            </p:spPr>
            <p:txBody>
              <a:bodyPr/>
              <a:lstStyle/>
              <a:p>
                <a:endParaRPr lang="en-US"/>
              </a:p>
            </p:txBody>
          </p:sp>
          <p:sp>
            <p:nvSpPr>
              <p:cNvPr id="17826" name="Rectangle 576"/>
              <p:cNvSpPr>
                <a:spLocks noChangeArrowheads="1"/>
              </p:cNvSpPr>
              <p:nvPr/>
            </p:nvSpPr>
            <p:spPr bwMode="auto">
              <a:xfrm>
                <a:off x="4238" y="3177"/>
                <a:ext cx="37" cy="37"/>
              </a:xfrm>
              <a:prstGeom prst="rect">
                <a:avLst/>
              </a:prstGeom>
              <a:noFill/>
              <a:ln w="9525">
                <a:noFill/>
                <a:miter lim="800000"/>
                <a:headEnd/>
                <a:tailEnd/>
              </a:ln>
            </p:spPr>
            <p:txBody>
              <a:bodyPr/>
              <a:lstStyle/>
              <a:p>
                <a:endParaRPr lang="en-US"/>
              </a:p>
            </p:txBody>
          </p:sp>
          <p:sp>
            <p:nvSpPr>
              <p:cNvPr id="17827" name="Line 577"/>
              <p:cNvSpPr>
                <a:spLocks noChangeShapeType="1"/>
              </p:cNvSpPr>
              <p:nvPr/>
            </p:nvSpPr>
            <p:spPr bwMode="auto">
              <a:xfrm flipV="1">
                <a:off x="4255" y="3181"/>
                <a:ext cx="1" cy="12"/>
              </a:xfrm>
              <a:prstGeom prst="line">
                <a:avLst/>
              </a:prstGeom>
              <a:noFill/>
              <a:ln w="6350">
                <a:solidFill>
                  <a:srgbClr val="FFFFFF"/>
                </a:solidFill>
                <a:round/>
                <a:headEnd/>
                <a:tailEnd/>
              </a:ln>
            </p:spPr>
            <p:txBody>
              <a:bodyPr/>
              <a:lstStyle/>
              <a:p>
                <a:endParaRPr lang="en-US"/>
              </a:p>
            </p:txBody>
          </p:sp>
          <p:sp>
            <p:nvSpPr>
              <p:cNvPr id="17828" name="Line 578"/>
              <p:cNvSpPr>
                <a:spLocks noChangeShapeType="1"/>
              </p:cNvSpPr>
              <p:nvPr/>
            </p:nvSpPr>
            <p:spPr bwMode="auto">
              <a:xfrm>
                <a:off x="4255" y="3193"/>
                <a:ext cx="1" cy="13"/>
              </a:xfrm>
              <a:prstGeom prst="line">
                <a:avLst/>
              </a:prstGeom>
              <a:noFill/>
              <a:ln w="6350">
                <a:solidFill>
                  <a:srgbClr val="FFFFFF"/>
                </a:solidFill>
                <a:round/>
                <a:headEnd/>
                <a:tailEnd/>
              </a:ln>
            </p:spPr>
            <p:txBody>
              <a:bodyPr/>
              <a:lstStyle/>
              <a:p>
                <a:endParaRPr lang="en-US"/>
              </a:p>
            </p:txBody>
          </p:sp>
          <p:sp>
            <p:nvSpPr>
              <p:cNvPr id="17829" name="Line 579"/>
              <p:cNvSpPr>
                <a:spLocks noChangeShapeType="1"/>
              </p:cNvSpPr>
              <p:nvPr/>
            </p:nvSpPr>
            <p:spPr bwMode="auto">
              <a:xfrm flipH="1">
                <a:off x="4243" y="3193"/>
                <a:ext cx="12" cy="1"/>
              </a:xfrm>
              <a:prstGeom prst="line">
                <a:avLst/>
              </a:prstGeom>
              <a:noFill/>
              <a:ln w="6350">
                <a:solidFill>
                  <a:srgbClr val="FFFFFF"/>
                </a:solidFill>
                <a:round/>
                <a:headEnd/>
                <a:tailEnd/>
              </a:ln>
            </p:spPr>
            <p:txBody>
              <a:bodyPr/>
              <a:lstStyle/>
              <a:p>
                <a:endParaRPr lang="en-US"/>
              </a:p>
            </p:txBody>
          </p:sp>
          <p:sp>
            <p:nvSpPr>
              <p:cNvPr id="17830" name="Line 580"/>
              <p:cNvSpPr>
                <a:spLocks noChangeShapeType="1"/>
              </p:cNvSpPr>
              <p:nvPr/>
            </p:nvSpPr>
            <p:spPr bwMode="auto">
              <a:xfrm>
                <a:off x="4255" y="3193"/>
                <a:ext cx="12" cy="1"/>
              </a:xfrm>
              <a:prstGeom prst="line">
                <a:avLst/>
              </a:prstGeom>
              <a:noFill/>
              <a:ln w="6350">
                <a:solidFill>
                  <a:srgbClr val="FFFFFF"/>
                </a:solidFill>
                <a:round/>
                <a:headEnd/>
                <a:tailEnd/>
              </a:ln>
            </p:spPr>
            <p:txBody>
              <a:bodyPr/>
              <a:lstStyle/>
              <a:p>
                <a:endParaRPr lang="en-US"/>
              </a:p>
            </p:txBody>
          </p:sp>
          <p:sp>
            <p:nvSpPr>
              <p:cNvPr id="17831" name="Rectangle 581"/>
              <p:cNvSpPr>
                <a:spLocks noChangeArrowheads="1"/>
              </p:cNvSpPr>
              <p:nvPr/>
            </p:nvSpPr>
            <p:spPr bwMode="auto">
              <a:xfrm>
                <a:off x="1946" y="1984"/>
                <a:ext cx="13" cy="4"/>
              </a:xfrm>
              <a:prstGeom prst="rect">
                <a:avLst/>
              </a:prstGeom>
              <a:solidFill>
                <a:srgbClr val="FF0000"/>
              </a:solidFill>
              <a:ln w="6350">
                <a:solidFill>
                  <a:srgbClr val="FF0000"/>
                </a:solidFill>
                <a:miter lim="800000"/>
                <a:headEnd/>
                <a:tailEnd/>
              </a:ln>
            </p:spPr>
            <p:txBody>
              <a:bodyPr/>
              <a:lstStyle/>
              <a:p>
                <a:endParaRPr lang="en-US"/>
              </a:p>
            </p:txBody>
          </p:sp>
          <p:sp>
            <p:nvSpPr>
              <p:cNvPr id="17832" name="Rectangle 582"/>
              <p:cNvSpPr>
                <a:spLocks noChangeArrowheads="1"/>
              </p:cNvSpPr>
              <p:nvPr/>
            </p:nvSpPr>
            <p:spPr bwMode="auto">
              <a:xfrm>
                <a:off x="4255" y="3214"/>
                <a:ext cx="12" cy="4"/>
              </a:xfrm>
              <a:prstGeom prst="rect">
                <a:avLst/>
              </a:prstGeom>
              <a:solidFill>
                <a:srgbClr val="FF0000"/>
              </a:solidFill>
              <a:ln w="6350">
                <a:solidFill>
                  <a:srgbClr val="FF0000"/>
                </a:solidFill>
                <a:miter lim="800000"/>
                <a:headEnd/>
                <a:tailEnd/>
              </a:ln>
            </p:spPr>
            <p:txBody>
              <a:bodyPr/>
              <a:lstStyle/>
              <a:p>
                <a:endParaRPr lang="en-US"/>
              </a:p>
            </p:txBody>
          </p:sp>
          <p:sp>
            <p:nvSpPr>
              <p:cNvPr id="17833" name="Rectangle 583"/>
              <p:cNvSpPr>
                <a:spLocks noChangeArrowheads="1"/>
              </p:cNvSpPr>
              <p:nvPr/>
            </p:nvSpPr>
            <p:spPr bwMode="auto">
              <a:xfrm>
                <a:off x="1934" y="2387"/>
                <a:ext cx="25" cy="4"/>
              </a:xfrm>
              <a:prstGeom prst="rect">
                <a:avLst/>
              </a:prstGeom>
              <a:solidFill>
                <a:srgbClr val="00FF00"/>
              </a:solidFill>
              <a:ln w="6350">
                <a:solidFill>
                  <a:srgbClr val="00FF00"/>
                </a:solidFill>
                <a:miter lim="800000"/>
                <a:headEnd/>
                <a:tailEnd/>
              </a:ln>
            </p:spPr>
            <p:txBody>
              <a:bodyPr/>
              <a:lstStyle/>
              <a:p>
                <a:endParaRPr lang="en-US"/>
              </a:p>
            </p:txBody>
          </p:sp>
          <p:sp>
            <p:nvSpPr>
              <p:cNvPr id="17834" name="Rectangle 584"/>
              <p:cNvSpPr>
                <a:spLocks noChangeArrowheads="1"/>
              </p:cNvSpPr>
              <p:nvPr/>
            </p:nvSpPr>
            <p:spPr bwMode="auto">
              <a:xfrm>
                <a:off x="4243" y="3238"/>
                <a:ext cx="24" cy="4"/>
              </a:xfrm>
              <a:prstGeom prst="rect">
                <a:avLst/>
              </a:prstGeom>
              <a:solidFill>
                <a:srgbClr val="00FF00"/>
              </a:solidFill>
              <a:ln w="6350">
                <a:solidFill>
                  <a:srgbClr val="00FF00"/>
                </a:solidFill>
                <a:miter lim="800000"/>
                <a:headEnd/>
                <a:tailEnd/>
              </a:ln>
            </p:spPr>
            <p:txBody>
              <a:bodyPr/>
              <a:lstStyle/>
              <a:p>
                <a:endParaRPr lang="en-US"/>
              </a:p>
            </p:txBody>
          </p:sp>
          <p:sp>
            <p:nvSpPr>
              <p:cNvPr id="17835" name="Freeform 585"/>
              <p:cNvSpPr>
                <a:spLocks/>
              </p:cNvSpPr>
              <p:nvPr/>
            </p:nvSpPr>
            <p:spPr bwMode="auto">
              <a:xfrm>
                <a:off x="1934" y="1675"/>
                <a:ext cx="25" cy="24"/>
              </a:xfrm>
              <a:custGeom>
                <a:avLst/>
                <a:gdLst>
                  <a:gd name="T0" fmla="*/ 12 w 25"/>
                  <a:gd name="T1" fmla="*/ 0 h 24"/>
                  <a:gd name="T2" fmla="*/ 25 w 25"/>
                  <a:gd name="T3" fmla="*/ 12 h 24"/>
                  <a:gd name="T4" fmla="*/ 12 w 25"/>
                  <a:gd name="T5" fmla="*/ 24 h 24"/>
                  <a:gd name="T6" fmla="*/ 0 w 25"/>
                  <a:gd name="T7" fmla="*/ 12 h 24"/>
                  <a:gd name="T8" fmla="*/ 12 w 25"/>
                  <a:gd name="T9" fmla="*/ 0 h 24"/>
                  <a:gd name="T10" fmla="*/ 0 60000 65536"/>
                  <a:gd name="T11" fmla="*/ 0 60000 65536"/>
                  <a:gd name="T12" fmla="*/ 0 60000 65536"/>
                  <a:gd name="T13" fmla="*/ 0 60000 65536"/>
                  <a:gd name="T14" fmla="*/ 0 60000 65536"/>
                  <a:gd name="T15" fmla="*/ 0 w 25"/>
                  <a:gd name="T16" fmla="*/ 0 h 24"/>
                  <a:gd name="T17" fmla="*/ 25 w 25"/>
                  <a:gd name="T18" fmla="*/ 24 h 24"/>
                </a:gdLst>
                <a:ahLst/>
                <a:cxnLst>
                  <a:cxn ang="T10">
                    <a:pos x="T0" y="T1"/>
                  </a:cxn>
                  <a:cxn ang="T11">
                    <a:pos x="T2" y="T3"/>
                  </a:cxn>
                  <a:cxn ang="T12">
                    <a:pos x="T4" y="T5"/>
                  </a:cxn>
                  <a:cxn ang="T13">
                    <a:pos x="T6" y="T7"/>
                  </a:cxn>
                  <a:cxn ang="T14">
                    <a:pos x="T8" y="T9"/>
                  </a:cxn>
                </a:cxnLst>
                <a:rect l="T15" t="T16" r="T17" b="T18"/>
                <a:pathLst>
                  <a:path w="25" h="24">
                    <a:moveTo>
                      <a:pt x="12" y="0"/>
                    </a:moveTo>
                    <a:lnTo>
                      <a:pt x="25" y="12"/>
                    </a:lnTo>
                    <a:lnTo>
                      <a:pt x="12" y="24"/>
                    </a:lnTo>
                    <a:lnTo>
                      <a:pt x="0" y="12"/>
                    </a:lnTo>
                    <a:lnTo>
                      <a:pt x="12" y="0"/>
                    </a:lnTo>
                    <a:close/>
                  </a:path>
                </a:pathLst>
              </a:custGeom>
              <a:solidFill>
                <a:srgbClr val="0000FF"/>
              </a:solidFill>
              <a:ln w="6350">
                <a:solidFill>
                  <a:srgbClr val="0000FF"/>
                </a:solidFill>
                <a:prstDash val="solid"/>
                <a:round/>
                <a:headEnd/>
                <a:tailEnd/>
              </a:ln>
            </p:spPr>
            <p:txBody>
              <a:bodyPr/>
              <a:lstStyle/>
              <a:p>
                <a:endParaRPr lang="en-US"/>
              </a:p>
            </p:txBody>
          </p:sp>
          <p:sp>
            <p:nvSpPr>
              <p:cNvPr id="17836" name="Freeform 586"/>
              <p:cNvSpPr>
                <a:spLocks/>
              </p:cNvSpPr>
              <p:nvPr/>
            </p:nvSpPr>
            <p:spPr bwMode="auto">
              <a:xfrm>
                <a:off x="4243" y="3254"/>
                <a:ext cx="24" cy="25"/>
              </a:xfrm>
              <a:custGeom>
                <a:avLst/>
                <a:gdLst>
                  <a:gd name="T0" fmla="*/ 12 w 24"/>
                  <a:gd name="T1" fmla="*/ 0 h 25"/>
                  <a:gd name="T2" fmla="*/ 24 w 24"/>
                  <a:gd name="T3" fmla="*/ 13 h 25"/>
                  <a:gd name="T4" fmla="*/ 12 w 24"/>
                  <a:gd name="T5" fmla="*/ 25 h 25"/>
                  <a:gd name="T6" fmla="*/ 0 w 24"/>
                  <a:gd name="T7" fmla="*/ 13 h 25"/>
                  <a:gd name="T8" fmla="*/ 12 w 24"/>
                  <a:gd name="T9" fmla="*/ 0 h 25"/>
                  <a:gd name="T10" fmla="*/ 0 60000 65536"/>
                  <a:gd name="T11" fmla="*/ 0 60000 65536"/>
                  <a:gd name="T12" fmla="*/ 0 60000 65536"/>
                  <a:gd name="T13" fmla="*/ 0 60000 65536"/>
                  <a:gd name="T14" fmla="*/ 0 60000 65536"/>
                  <a:gd name="T15" fmla="*/ 0 w 24"/>
                  <a:gd name="T16" fmla="*/ 0 h 25"/>
                  <a:gd name="T17" fmla="*/ 24 w 24"/>
                  <a:gd name="T18" fmla="*/ 25 h 25"/>
                </a:gdLst>
                <a:ahLst/>
                <a:cxnLst>
                  <a:cxn ang="T10">
                    <a:pos x="T0" y="T1"/>
                  </a:cxn>
                  <a:cxn ang="T11">
                    <a:pos x="T2" y="T3"/>
                  </a:cxn>
                  <a:cxn ang="T12">
                    <a:pos x="T4" y="T5"/>
                  </a:cxn>
                  <a:cxn ang="T13">
                    <a:pos x="T6" y="T7"/>
                  </a:cxn>
                  <a:cxn ang="T14">
                    <a:pos x="T8" y="T9"/>
                  </a:cxn>
                </a:cxnLst>
                <a:rect l="T15" t="T16" r="T17" b="T18"/>
                <a:pathLst>
                  <a:path w="24" h="25">
                    <a:moveTo>
                      <a:pt x="12" y="0"/>
                    </a:moveTo>
                    <a:lnTo>
                      <a:pt x="24" y="13"/>
                    </a:lnTo>
                    <a:lnTo>
                      <a:pt x="12" y="25"/>
                    </a:lnTo>
                    <a:lnTo>
                      <a:pt x="0" y="13"/>
                    </a:lnTo>
                    <a:lnTo>
                      <a:pt x="12" y="0"/>
                    </a:lnTo>
                    <a:close/>
                  </a:path>
                </a:pathLst>
              </a:custGeom>
              <a:solidFill>
                <a:srgbClr val="0000FF"/>
              </a:solidFill>
              <a:ln w="6350">
                <a:solidFill>
                  <a:srgbClr val="0000FF"/>
                </a:solidFill>
                <a:prstDash val="solid"/>
                <a:round/>
                <a:headEnd/>
                <a:tailEnd/>
              </a:ln>
            </p:spPr>
            <p:txBody>
              <a:bodyPr/>
              <a:lstStyle/>
              <a:p>
                <a:endParaRPr lang="en-US"/>
              </a:p>
            </p:txBody>
          </p:sp>
          <p:sp>
            <p:nvSpPr>
              <p:cNvPr id="17837" name="Rectangle 587"/>
              <p:cNvSpPr>
                <a:spLocks noChangeArrowheads="1"/>
              </p:cNvSpPr>
              <p:nvPr/>
            </p:nvSpPr>
            <p:spPr bwMode="auto">
              <a:xfrm>
                <a:off x="1934" y="2680"/>
                <a:ext cx="21" cy="21"/>
              </a:xfrm>
              <a:prstGeom prst="rect">
                <a:avLst/>
              </a:prstGeom>
              <a:solidFill>
                <a:srgbClr val="FFFF00"/>
              </a:solidFill>
              <a:ln w="6350">
                <a:solidFill>
                  <a:srgbClr val="FFFF00"/>
                </a:solidFill>
                <a:miter lim="800000"/>
                <a:headEnd/>
                <a:tailEnd/>
              </a:ln>
            </p:spPr>
            <p:txBody>
              <a:bodyPr/>
              <a:lstStyle/>
              <a:p>
                <a:endParaRPr lang="en-US"/>
              </a:p>
            </p:txBody>
          </p:sp>
          <p:sp>
            <p:nvSpPr>
              <p:cNvPr id="17838" name="Rectangle 588"/>
              <p:cNvSpPr>
                <a:spLocks noChangeArrowheads="1"/>
              </p:cNvSpPr>
              <p:nvPr/>
            </p:nvSpPr>
            <p:spPr bwMode="auto">
              <a:xfrm>
                <a:off x="4243" y="3283"/>
                <a:ext cx="20" cy="20"/>
              </a:xfrm>
              <a:prstGeom prst="rect">
                <a:avLst/>
              </a:prstGeom>
              <a:solidFill>
                <a:srgbClr val="FFFF00"/>
              </a:solidFill>
              <a:ln w="6350">
                <a:solidFill>
                  <a:srgbClr val="FFFF00"/>
                </a:solidFill>
                <a:miter lim="800000"/>
                <a:headEnd/>
                <a:tailEnd/>
              </a:ln>
            </p:spPr>
            <p:txBody>
              <a:bodyPr/>
              <a:lstStyle/>
              <a:p>
                <a:endParaRPr lang="en-US"/>
              </a:p>
            </p:txBody>
          </p:sp>
          <p:sp>
            <p:nvSpPr>
              <p:cNvPr id="17839" name="Freeform 589"/>
              <p:cNvSpPr>
                <a:spLocks/>
              </p:cNvSpPr>
              <p:nvPr/>
            </p:nvSpPr>
            <p:spPr bwMode="auto">
              <a:xfrm>
                <a:off x="1934" y="2807"/>
                <a:ext cx="25" cy="24"/>
              </a:xfrm>
              <a:custGeom>
                <a:avLst/>
                <a:gdLst>
                  <a:gd name="T0" fmla="*/ 12 w 25"/>
                  <a:gd name="T1" fmla="*/ 0 h 24"/>
                  <a:gd name="T2" fmla="*/ 25 w 25"/>
                  <a:gd name="T3" fmla="*/ 24 h 24"/>
                  <a:gd name="T4" fmla="*/ 0 w 25"/>
                  <a:gd name="T5" fmla="*/ 24 h 24"/>
                  <a:gd name="T6" fmla="*/ 12 w 25"/>
                  <a:gd name="T7" fmla="*/ 0 h 24"/>
                  <a:gd name="T8" fmla="*/ 0 60000 65536"/>
                  <a:gd name="T9" fmla="*/ 0 60000 65536"/>
                  <a:gd name="T10" fmla="*/ 0 60000 65536"/>
                  <a:gd name="T11" fmla="*/ 0 60000 65536"/>
                  <a:gd name="T12" fmla="*/ 0 w 25"/>
                  <a:gd name="T13" fmla="*/ 0 h 24"/>
                  <a:gd name="T14" fmla="*/ 25 w 25"/>
                  <a:gd name="T15" fmla="*/ 24 h 24"/>
                </a:gdLst>
                <a:ahLst/>
                <a:cxnLst>
                  <a:cxn ang="T8">
                    <a:pos x="T0" y="T1"/>
                  </a:cxn>
                  <a:cxn ang="T9">
                    <a:pos x="T2" y="T3"/>
                  </a:cxn>
                  <a:cxn ang="T10">
                    <a:pos x="T4" y="T5"/>
                  </a:cxn>
                  <a:cxn ang="T11">
                    <a:pos x="T6" y="T7"/>
                  </a:cxn>
                </a:cxnLst>
                <a:rect l="T12" t="T13" r="T14" b="T15"/>
                <a:pathLst>
                  <a:path w="25" h="24">
                    <a:moveTo>
                      <a:pt x="12" y="0"/>
                    </a:moveTo>
                    <a:lnTo>
                      <a:pt x="25" y="24"/>
                    </a:lnTo>
                    <a:lnTo>
                      <a:pt x="0" y="24"/>
                    </a:lnTo>
                    <a:lnTo>
                      <a:pt x="12" y="0"/>
                    </a:lnTo>
                    <a:close/>
                  </a:path>
                </a:pathLst>
              </a:custGeom>
              <a:solidFill>
                <a:srgbClr val="FF00FF"/>
              </a:solidFill>
              <a:ln w="6350">
                <a:solidFill>
                  <a:srgbClr val="FF00FF"/>
                </a:solidFill>
                <a:prstDash val="solid"/>
                <a:round/>
                <a:headEnd/>
                <a:tailEnd/>
              </a:ln>
            </p:spPr>
            <p:txBody>
              <a:bodyPr/>
              <a:lstStyle/>
              <a:p>
                <a:endParaRPr lang="en-US"/>
              </a:p>
            </p:txBody>
          </p:sp>
          <p:sp>
            <p:nvSpPr>
              <p:cNvPr id="17840" name="Freeform 590"/>
              <p:cNvSpPr>
                <a:spLocks/>
              </p:cNvSpPr>
              <p:nvPr/>
            </p:nvSpPr>
            <p:spPr bwMode="auto">
              <a:xfrm>
                <a:off x="4243" y="3307"/>
                <a:ext cx="24" cy="25"/>
              </a:xfrm>
              <a:custGeom>
                <a:avLst/>
                <a:gdLst>
                  <a:gd name="T0" fmla="*/ 12 w 24"/>
                  <a:gd name="T1" fmla="*/ 0 h 25"/>
                  <a:gd name="T2" fmla="*/ 24 w 24"/>
                  <a:gd name="T3" fmla="*/ 25 h 25"/>
                  <a:gd name="T4" fmla="*/ 0 w 24"/>
                  <a:gd name="T5" fmla="*/ 25 h 25"/>
                  <a:gd name="T6" fmla="*/ 12 w 24"/>
                  <a:gd name="T7" fmla="*/ 0 h 25"/>
                  <a:gd name="T8" fmla="*/ 0 60000 65536"/>
                  <a:gd name="T9" fmla="*/ 0 60000 65536"/>
                  <a:gd name="T10" fmla="*/ 0 60000 65536"/>
                  <a:gd name="T11" fmla="*/ 0 60000 65536"/>
                  <a:gd name="T12" fmla="*/ 0 w 24"/>
                  <a:gd name="T13" fmla="*/ 0 h 25"/>
                  <a:gd name="T14" fmla="*/ 24 w 24"/>
                  <a:gd name="T15" fmla="*/ 25 h 25"/>
                </a:gdLst>
                <a:ahLst/>
                <a:cxnLst>
                  <a:cxn ang="T8">
                    <a:pos x="T0" y="T1"/>
                  </a:cxn>
                  <a:cxn ang="T9">
                    <a:pos x="T2" y="T3"/>
                  </a:cxn>
                  <a:cxn ang="T10">
                    <a:pos x="T4" y="T5"/>
                  </a:cxn>
                  <a:cxn ang="T11">
                    <a:pos x="T6" y="T7"/>
                  </a:cxn>
                </a:cxnLst>
                <a:rect l="T12" t="T13" r="T14" b="T15"/>
                <a:pathLst>
                  <a:path w="24" h="25">
                    <a:moveTo>
                      <a:pt x="12" y="0"/>
                    </a:moveTo>
                    <a:lnTo>
                      <a:pt x="24" y="25"/>
                    </a:lnTo>
                    <a:lnTo>
                      <a:pt x="0" y="25"/>
                    </a:lnTo>
                    <a:lnTo>
                      <a:pt x="12" y="0"/>
                    </a:lnTo>
                    <a:close/>
                  </a:path>
                </a:pathLst>
              </a:custGeom>
              <a:solidFill>
                <a:srgbClr val="FF00FF"/>
              </a:solidFill>
              <a:ln w="6350">
                <a:solidFill>
                  <a:srgbClr val="FF00FF"/>
                </a:solidFill>
                <a:prstDash val="solid"/>
                <a:round/>
                <a:headEnd/>
                <a:tailEnd/>
              </a:ln>
            </p:spPr>
            <p:txBody>
              <a:bodyPr/>
              <a:lstStyle/>
              <a:p>
                <a:endParaRPr lang="en-US"/>
              </a:p>
            </p:txBody>
          </p:sp>
          <p:sp>
            <p:nvSpPr>
              <p:cNvPr id="17841" name="Rectangle 591"/>
              <p:cNvSpPr>
                <a:spLocks noChangeArrowheads="1"/>
              </p:cNvSpPr>
              <p:nvPr/>
            </p:nvSpPr>
            <p:spPr bwMode="auto">
              <a:xfrm>
                <a:off x="1930" y="3478"/>
                <a:ext cx="37" cy="37"/>
              </a:xfrm>
              <a:prstGeom prst="rect">
                <a:avLst/>
              </a:prstGeom>
              <a:noFill/>
              <a:ln w="9525">
                <a:noFill/>
                <a:miter lim="800000"/>
                <a:headEnd/>
                <a:tailEnd/>
              </a:ln>
            </p:spPr>
            <p:txBody>
              <a:bodyPr/>
              <a:lstStyle/>
              <a:p>
                <a:endParaRPr lang="en-US"/>
              </a:p>
            </p:txBody>
          </p:sp>
          <p:sp>
            <p:nvSpPr>
              <p:cNvPr id="17842" name="Line 592"/>
              <p:cNvSpPr>
                <a:spLocks noChangeShapeType="1"/>
              </p:cNvSpPr>
              <p:nvPr/>
            </p:nvSpPr>
            <p:spPr bwMode="auto">
              <a:xfrm flipH="1" flipV="1">
                <a:off x="1934" y="3483"/>
                <a:ext cx="12" cy="12"/>
              </a:xfrm>
              <a:prstGeom prst="line">
                <a:avLst/>
              </a:prstGeom>
              <a:noFill/>
              <a:ln w="6350">
                <a:solidFill>
                  <a:srgbClr val="00FFFF"/>
                </a:solidFill>
                <a:round/>
                <a:headEnd/>
                <a:tailEnd/>
              </a:ln>
            </p:spPr>
            <p:txBody>
              <a:bodyPr/>
              <a:lstStyle/>
              <a:p>
                <a:endParaRPr lang="en-US"/>
              </a:p>
            </p:txBody>
          </p:sp>
          <p:sp>
            <p:nvSpPr>
              <p:cNvPr id="17843" name="Line 593"/>
              <p:cNvSpPr>
                <a:spLocks noChangeShapeType="1"/>
              </p:cNvSpPr>
              <p:nvPr/>
            </p:nvSpPr>
            <p:spPr bwMode="auto">
              <a:xfrm>
                <a:off x="1946" y="3495"/>
                <a:ext cx="13" cy="12"/>
              </a:xfrm>
              <a:prstGeom prst="line">
                <a:avLst/>
              </a:prstGeom>
              <a:noFill/>
              <a:ln w="6350">
                <a:solidFill>
                  <a:srgbClr val="00FFFF"/>
                </a:solidFill>
                <a:round/>
                <a:headEnd/>
                <a:tailEnd/>
              </a:ln>
            </p:spPr>
            <p:txBody>
              <a:bodyPr/>
              <a:lstStyle/>
              <a:p>
                <a:endParaRPr lang="en-US"/>
              </a:p>
            </p:txBody>
          </p:sp>
          <p:sp>
            <p:nvSpPr>
              <p:cNvPr id="17844" name="Line 594"/>
              <p:cNvSpPr>
                <a:spLocks noChangeShapeType="1"/>
              </p:cNvSpPr>
              <p:nvPr/>
            </p:nvSpPr>
            <p:spPr bwMode="auto">
              <a:xfrm flipH="1">
                <a:off x="1934" y="3495"/>
                <a:ext cx="12" cy="12"/>
              </a:xfrm>
              <a:prstGeom prst="line">
                <a:avLst/>
              </a:prstGeom>
              <a:noFill/>
              <a:ln w="6350">
                <a:solidFill>
                  <a:srgbClr val="00FFFF"/>
                </a:solidFill>
                <a:round/>
                <a:headEnd/>
                <a:tailEnd/>
              </a:ln>
            </p:spPr>
            <p:txBody>
              <a:bodyPr/>
              <a:lstStyle/>
              <a:p>
                <a:endParaRPr lang="en-US"/>
              </a:p>
            </p:txBody>
          </p:sp>
          <p:sp>
            <p:nvSpPr>
              <p:cNvPr id="17845" name="Line 595"/>
              <p:cNvSpPr>
                <a:spLocks noChangeShapeType="1"/>
              </p:cNvSpPr>
              <p:nvPr/>
            </p:nvSpPr>
            <p:spPr bwMode="auto">
              <a:xfrm flipV="1">
                <a:off x="1946" y="3483"/>
                <a:ext cx="13" cy="12"/>
              </a:xfrm>
              <a:prstGeom prst="line">
                <a:avLst/>
              </a:prstGeom>
              <a:noFill/>
              <a:ln w="6350">
                <a:solidFill>
                  <a:srgbClr val="00FFFF"/>
                </a:solidFill>
                <a:round/>
                <a:headEnd/>
                <a:tailEnd/>
              </a:ln>
            </p:spPr>
            <p:txBody>
              <a:bodyPr/>
              <a:lstStyle/>
              <a:p>
                <a:endParaRPr lang="en-US"/>
              </a:p>
            </p:txBody>
          </p:sp>
          <p:sp>
            <p:nvSpPr>
              <p:cNvPr id="17846" name="Rectangle 596"/>
              <p:cNvSpPr>
                <a:spLocks noChangeArrowheads="1"/>
              </p:cNvSpPr>
              <p:nvPr/>
            </p:nvSpPr>
            <p:spPr bwMode="auto">
              <a:xfrm>
                <a:off x="4238" y="3328"/>
                <a:ext cx="37" cy="36"/>
              </a:xfrm>
              <a:prstGeom prst="rect">
                <a:avLst/>
              </a:prstGeom>
              <a:noFill/>
              <a:ln w="9525">
                <a:noFill/>
                <a:miter lim="800000"/>
                <a:headEnd/>
                <a:tailEnd/>
              </a:ln>
            </p:spPr>
            <p:txBody>
              <a:bodyPr/>
              <a:lstStyle/>
              <a:p>
                <a:endParaRPr lang="en-US"/>
              </a:p>
            </p:txBody>
          </p:sp>
          <p:sp>
            <p:nvSpPr>
              <p:cNvPr id="17847" name="Line 597"/>
              <p:cNvSpPr>
                <a:spLocks noChangeShapeType="1"/>
              </p:cNvSpPr>
              <p:nvPr/>
            </p:nvSpPr>
            <p:spPr bwMode="auto">
              <a:xfrm flipH="1" flipV="1">
                <a:off x="4243" y="3332"/>
                <a:ext cx="12" cy="12"/>
              </a:xfrm>
              <a:prstGeom prst="line">
                <a:avLst/>
              </a:prstGeom>
              <a:noFill/>
              <a:ln w="6350">
                <a:solidFill>
                  <a:srgbClr val="00FFFF"/>
                </a:solidFill>
                <a:round/>
                <a:headEnd/>
                <a:tailEnd/>
              </a:ln>
            </p:spPr>
            <p:txBody>
              <a:bodyPr/>
              <a:lstStyle/>
              <a:p>
                <a:endParaRPr lang="en-US"/>
              </a:p>
            </p:txBody>
          </p:sp>
          <p:sp>
            <p:nvSpPr>
              <p:cNvPr id="17848" name="Line 598"/>
              <p:cNvSpPr>
                <a:spLocks noChangeShapeType="1"/>
              </p:cNvSpPr>
              <p:nvPr/>
            </p:nvSpPr>
            <p:spPr bwMode="auto">
              <a:xfrm>
                <a:off x="4255" y="3344"/>
                <a:ext cx="12" cy="12"/>
              </a:xfrm>
              <a:prstGeom prst="line">
                <a:avLst/>
              </a:prstGeom>
              <a:noFill/>
              <a:ln w="6350">
                <a:solidFill>
                  <a:srgbClr val="00FFFF"/>
                </a:solidFill>
                <a:round/>
                <a:headEnd/>
                <a:tailEnd/>
              </a:ln>
            </p:spPr>
            <p:txBody>
              <a:bodyPr/>
              <a:lstStyle/>
              <a:p>
                <a:endParaRPr lang="en-US"/>
              </a:p>
            </p:txBody>
          </p:sp>
          <p:sp>
            <p:nvSpPr>
              <p:cNvPr id="17849" name="Line 599"/>
              <p:cNvSpPr>
                <a:spLocks noChangeShapeType="1"/>
              </p:cNvSpPr>
              <p:nvPr/>
            </p:nvSpPr>
            <p:spPr bwMode="auto">
              <a:xfrm flipH="1">
                <a:off x="4243" y="3344"/>
                <a:ext cx="12" cy="12"/>
              </a:xfrm>
              <a:prstGeom prst="line">
                <a:avLst/>
              </a:prstGeom>
              <a:noFill/>
              <a:ln w="6350">
                <a:solidFill>
                  <a:srgbClr val="00FFFF"/>
                </a:solidFill>
                <a:round/>
                <a:headEnd/>
                <a:tailEnd/>
              </a:ln>
            </p:spPr>
            <p:txBody>
              <a:bodyPr/>
              <a:lstStyle/>
              <a:p>
                <a:endParaRPr lang="en-US"/>
              </a:p>
            </p:txBody>
          </p:sp>
          <p:sp>
            <p:nvSpPr>
              <p:cNvPr id="17850" name="Line 600"/>
              <p:cNvSpPr>
                <a:spLocks noChangeShapeType="1"/>
              </p:cNvSpPr>
              <p:nvPr/>
            </p:nvSpPr>
            <p:spPr bwMode="auto">
              <a:xfrm flipV="1">
                <a:off x="4255" y="3332"/>
                <a:ext cx="12" cy="12"/>
              </a:xfrm>
              <a:prstGeom prst="line">
                <a:avLst/>
              </a:prstGeom>
              <a:noFill/>
              <a:ln w="6350">
                <a:solidFill>
                  <a:srgbClr val="00FFFF"/>
                </a:solidFill>
                <a:round/>
                <a:headEnd/>
                <a:tailEnd/>
              </a:ln>
            </p:spPr>
            <p:txBody>
              <a:bodyPr/>
              <a:lstStyle/>
              <a:p>
                <a:endParaRPr lang="en-US"/>
              </a:p>
            </p:txBody>
          </p:sp>
          <p:sp>
            <p:nvSpPr>
              <p:cNvPr id="17851" name="Rectangle 601"/>
              <p:cNvSpPr>
                <a:spLocks noChangeArrowheads="1"/>
              </p:cNvSpPr>
              <p:nvPr/>
            </p:nvSpPr>
            <p:spPr bwMode="auto">
              <a:xfrm>
                <a:off x="1930" y="2200"/>
                <a:ext cx="37" cy="36"/>
              </a:xfrm>
              <a:prstGeom prst="rect">
                <a:avLst/>
              </a:prstGeom>
              <a:noFill/>
              <a:ln w="9525">
                <a:noFill/>
                <a:miter lim="800000"/>
                <a:headEnd/>
                <a:tailEnd/>
              </a:ln>
            </p:spPr>
            <p:txBody>
              <a:bodyPr/>
              <a:lstStyle/>
              <a:p>
                <a:endParaRPr lang="en-US"/>
              </a:p>
            </p:txBody>
          </p:sp>
          <p:sp>
            <p:nvSpPr>
              <p:cNvPr id="17852" name="Line 602"/>
              <p:cNvSpPr>
                <a:spLocks noChangeShapeType="1"/>
              </p:cNvSpPr>
              <p:nvPr/>
            </p:nvSpPr>
            <p:spPr bwMode="auto">
              <a:xfrm flipH="1" flipV="1">
                <a:off x="1934" y="2204"/>
                <a:ext cx="12" cy="12"/>
              </a:xfrm>
              <a:prstGeom prst="line">
                <a:avLst/>
              </a:prstGeom>
              <a:noFill/>
              <a:ln w="6350">
                <a:solidFill>
                  <a:srgbClr val="800000"/>
                </a:solidFill>
                <a:round/>
                <a:headEnd/>
                <a:tailEnd/>
              </a:ln>
            </p:spPr>
            <p:txBody>
              <a:bodyPr/>
              <a:lstStyle/>
              <a:p>
                <a:endParaRPr lang="en-US"/>
              </a:p>
            </p:txBody>
          </p:sp>
          <p:sp>
            <p:nvSpPr>
              <p:cNvPr id="17853" name="Line 603"/>
              <p:cNvSpPr>
                <a:spLocks noChangeShapeType="1"/>
              </p:cNvSpPr>
              <p:nvPr/>
            </p:nvSpPr>
            <p:spPr bwMode="auto">
              <a:xfrm>
                <a:off x="1946" y="2216"/>
                <a:ext cx="13" cy="12"/>
              </a:xfrm>
              <a:prstGeom prst="line">
                <a:avLst/>
              </a:prstGeom>
              <a:noFill/>
              <a:ln w="6350">
                <a:solidFill>
                  <a:srgbClr val="800000"/>
                </a:solidFill>
                <a:round/>
                <a:headEnd/>
                <a:tailEnd/>
              </a:ln>
            </p:spPr>
            <p:txBody>
              <a:bodyPr/>
              <a:lstStyle/>
              <a:p>
                <a:endParaRPr lang="en-US"/>
              </a:p>
            </p:txBody>
          </p:sp>
          <p:sp>
            <p:nvSpPr>
              <p:cNvPr id="17854" name="Line 604"/>
              <p:cNvSpPr>
                <a:spLocks noChangeShapeType="1"/>
              </p:cNvSpPr>
              <p:nvPr/>
            </p:nvSpPr>
            <p:spPr bwMode="auto">
              <a:xfrm flipH="1">
                <a:off x="1934" y="2216"/>
                <a:ext cx="12" cy="12"/>
              </a:xfrm>
              <a:prstGeom prst="line">
                <a:avLst/>
              </a:prstGeom>
              <a:noFill/>
              <a:ln w="6350">
                <a:solidFill>
                  <a:srgbClr val="800000"/>
                </a:solidFill>
                <a:round/>
                <a:headEnd/>
                <a:tailEnd/>
              </a:ln>
            </p:spPr>
            <p:txBody>
              <a:bodyPr/>
              <a:lstStyle/>
              <a:p>
                <a:endParaRPr lang="en-US"/>
              </a:p>
            </p:txBody>
          </p:sp>
          <p:sp>
            <p:nvSpPr>
              <p:cNvPr id="17855" name="Line 605"/>
              <p:cNvSpPr>
                <a:spLocks noChangeShapeType="1"/>
              </p:cNvSpPr>
              <p:nvPr/>
            </p:nvSpPr>
            <p:spPr bwMode="auto">
              <a:xfrm flipV="1">
                <a:off x="1946" y="2204"/>
                <a:ext cx="13" cy="12"/>
              </a:xfrm>
              <a:prstGeom prst="line">
                <a:avLst/>
              </a:prstGeom>
              <a:noFill/>
              <a:ln w="6350">
                <a:solidFill>
                  <a:srgbClr val="800000"/>
                </a:solidFill>
                <a:round/>
                <a:headEnd/>
                <a:tailEnd/>
              </a:ln>
            </p:spPr>
            <p:txBody>
              <a:bodyPr/>
              <a:lstStyle/>
              <a:p>
                <a:endParaRPr lang="en-US"/>
              </a:p>
            </p:txBody>
          </p:sp>
          <p:sp>
            <p:nvSpPr>
              <p:cNvPr id="17856" name="Line 606"/>
              <p:cNvSpPr>
                <a:spLocks noChangeShapeType="1"/>
              </p:cNvSpPr>
              <p:nvPr/>
            </p:nvSpPr>
            <p:spPr bwMode="auto">
              <a:xfrm flipV="1">
                <a:off x="1946" y="2204"/>
                <a:ext cx="1" cy="12"/>
              </a:xfrm>
              <a:prstGeom prst="line">
                <a:avLst/>
              </a:prstGeom>
              <a:noFill/>
              <a:ln w="6350">
                <a:solidFill>
                  <a:srgbClr val="800000"/>
                </a:solidFill>
                <a:round/>
                <a:headEnd/>
                <a:tailEnd/>
              </a:ln>
            </p:spPr>
            <p:txBody>
              <a:bodyPr/>
              <a:lstStyle/>
              <a:p>
                <a:endParaRPr lang="en-US"/>
              </a:p>
            </p:txBody>
          </p:sp>
          <p:sp>
            <p:nvSpPr>
              <p:cNvPr id="17857" name="Line 607"/>
              <p:cNvSpPr>
                <a:spLocks noChangeShapeType="1"/>
              </p:cNvSpPr>
              <p:nvPr/>
            </p:nvSpPr>
            <p:spPr bwMode="auto">
              <a:xfrm>
                <a:off x="1946" y="2216"/>
                <a:ext cx="1" cy="12"/>
              </a:xfrm>
              <a:prstGeom prst="line">
                <a:avLst/>
              </a:prstGeom>
              <a:noFill/>
              <a:ln w="6350">
                <a:solidFill>
                  <a:srgbClr val="800000"/>
                </a:solidFill>
                <a:round/>
                <a:headEnd/>
                <a:tailEnd/>
              </a:ln>
            </p:spPr>
            <p:txBody>
              <a:bodyPr/>
              <a:lstStyle/>
              <a:p>
                <a:endParaRPr lang="en-US"/>
              </a:p>
            </p:txBody>
          </p:sp>
          <p:sp>
            <p:nvSpPr>
              <p:cNvPr id="17858" name="Rectangle 608"/>
              <p:cNvSpPr>
                <a:spLocks noChangeArrowheads="1"/>
              </p:cNvSpPr>
              <p:nvPr/>
            </p:nvSpPr>
            <p:spPr bwMode="auto">
              <a:xfrm>
                <a:off x="4238" y="3352"/>
                <a:ext cx="37" cy="37"/>
              </a:xfrm>
              <a:prstGeom prst="rect">
                <a:avLst/>
              </a:prstGeom>
              <a:noFill/>
              <a:ln w="9525">
                <a:noFill/>
                <a:miter lim="800000"/>
                <a:headEnd/>
                <a:tailEnd/>
              </a:ln>
            </p:spPr>
            <p:txBody>
              <a:bodyPr/>
              <a:lstStyle/>
              <a:p>
                <a:endParaRPr lang="en-US"/>
              </a:p>
            </p:txBody>
          </p:sp>
        </p:grpSp>
        <p:sp>
          <p:nvSpPr>
            <p:cNvPr id="17417" name="Line 610"/>
            <p:cNvSpPr>
              <a:spLocks noChangeShapeType="1"/>
            </p:cNvSpPr>
            <p:nvPr/>
          </p:nvSpPr>
          <p:spPr bwMode="auto">
            <a:xfrm flipH="1" flipV="1">
              <a:off x="4243" y="3356"/>
              <a:ext cx="12" cy="13"/>
            </a:xfrm>
            <a:prstGeom prst="line">
              <a:avLst/>
            </a:prstGeom>
            <a:noFill/>
            <a:ln w="6350">
              <a:solidFill>
                <a:srgbClr val="800000"/>
              </a:solidFill>
              <a:round/>
              <a:headEnd/>
              <a:tailEnd/>
            </a:ln>
          </p:spPr>
          <p:txBody>
            <a:bodyPr/>
            <a:lstStyle/>
            <a:p>
              <a:endParaRPr lang="en-US"/>
            </a:p>
          </p:txBody>
        </p:sp>
        <p:sp>
          <p:nvSpPr>
            <p:cNvPr id="17418" name="Line 611"/>
            <p:cNvSpPr>
              <a:spLocks noChangeShapeType="1"/>
            </p:cNvSpPr>
            <p:nvPr/>
          </p:nvSpPr>
          <p:spPr bwMode="auto">
            <a:xfrm>
              <a:off x="4255" y="3369"/>
              <a:ext cx="12" cy="12"/>
            </a:xfrm>
            <a:prstGeom prst="line">
              <a:avLst/>
            </a:prstGeom>
            <a:noFill/>
            <a:ln w="6350">
              <a:solidFill>
                <a:srgbClr val="800000"/>
              </a:solidFill>
              <a:round/>
              <a:headEnd/>
              <a:tailEnd/>
            </a:ln>
          </p:spPr>
          <p:txBody>
            <a:bodyPr/>
            <a:lstStyle/>
            <a:p>
              <a:endParaRPr lang="en-US"/>
            </a:p>
          </p:txBody>
        </p:sp>
        <p:sp>
          <p:nvSpPr>
            <p:cNvPr id="17419" name="Line 612"/>
            <p:cNvSpPr>
              <a:spLocks noChangeShapeType="1"/>
            </p:cNvSpPr>
            <p:nvPr/>
          </p:nvSpPr>
          <p:spPr bwMode="auto">
            <a:xfrm flipH="1">
              <a:off x="4243" y="3369"/>
              <a:ext cx="12" cy="12"/>
            </a:xfrm>
            <a:prstGeom prst="line">
              <a:avLst/>
            </a:prstGeom>
            <a:noFill/>
            <a:ln w="6350">
              <a:solidFill>
                <a:srgbClr val="800000"/>
              </a:solidFill>
              <a:round/>
              <a:headEnd/>
              <a:tailEnd/>
            </a:ln>
          </p:spPr>
          <p:txBody>
            <a:bodyPr/>
            <a:lstStyle/>
            <a:p>
              <a:endParaRPr lang="en-US"/>
            </a:p>
          </p:txBody>
        </p:sp>
        <p:sp>
          <p:nvSpPr>
            <p:cNvPr id="17420" name="Line 613"/>
            <p:cNvSpPr>
              <a:spLocks noChangeShapeType="1"/>
            </p:cNvSpPr>
            <p:nvPr/>
          </p:nvSpPr>
          <p:spPr bwMode="auto">
            <a:xfrm flipV="1">
              <a:off x="4255" y="3356"/>
              <a:ext cx="12" cy="13"/>
            </a:xfrm>
            <a:prstGeom prst="line">
              <a:avLst/>
            </a:prstGeom>
            <a:noFill/>
            <a:ln w="6350">
              <a:solidFill>
                <a:srgbClr val="800000"/>
              </a:solidFill>
              <a:round/>
              <a:headEnd/>
              <a:tailEnd/>
            </a:ln>
          </p:spPr>
          <p:txBody>
            <a:bodyPr/>
            <a:lstStyle/>
            <a:p>
              <a:endParaRPr lang="en-US"/>
            </a:p>
          </p:txBody>
        </p:sp>
        <p:sp>
          <p:nvSpPr>
            <p:cNvPr id="17421" name="Line 614"/>
            <p:cNvSpPr>
              <a:spLocks noChangeShapeType="1"/>
            </p:cNvSpPr>
            <p:nvPr/>
          </p:nvSpPr>
          <p:spPr bwMode="auto">
            <a:xfrm flipV="1">
              <a:off x="4255" y="3356"/>
              <a:ext cx="1" cy="13"/>
            </a:xfrm>
            <a:prstGeom prst="line">
              <a:avLst/>
            </a:prstGeom>
            <a:noFill/>
            <a:ln w="6350">
              <a:solidFill>
                <a:srgbClr val="800000"/>
              </a:solidFill>
              <a:round/>
              <a:headEnd/>
              <a:tailEnd/>
            </a:ln>
          </p:spPr>
          <p:txBody>
            <a:bodyPr/>
            <a:lstStyle/>
            <a:p>
              <a:endParaRPr lang="en-US"/>
            </a:p>
          </p:txBody>
        </p:sp>
        <p:sp>
          <p:nvSpPr>
            <p:cNvPr id="17422" name="Line 615"/>
            <p:cNvSpPr>
              <a:spLocks noChangeShapeType="1"/>
            </p:cNvSpPr>
            <p:nvPr/>
          </p:nvSpPr>
          <p:spPr bwMode="auto">
            <a:xfrm>
              <a:off x="4255" y="3369"/>
              <a:ext cx="1" cy="12"/>
            </a:xfrm>
            <a:prstGeom prst="line">
              <a:avLst/>
            </a:prstGeom>
            <a:noFill/>
            <a:ln w="6350">
              <a:solidFill>
                <a:srgbClr val="800000"/>
              </a:solidFill>
              <a:round/>
              <a:headEnd/>
              <a:tailEnd/>
            </a:ln>
          </p:spPr>
          <p:txBody>
            <a:bodyPr/>
            <a:lstStyle/>
            <a:p>
              <a:endParaRPr lang="en-US"/>
            </a:p>
          </p:txBody>
        </p:sp>
        <p:sp>
          <p:nvSpPr>
            <p:cNvPr id="17423" name="Oval 616"/>
            <p:cNvSpPr>
              <a:spLocks noChangeArrowheads="1"/>
            </p:cNvSpPr>
            <p:nvPr/>
          </p:nvSpPr>
          <p:spPr bwMode="auto">
            <a:xfrm>
              <a:off x="1934" y="3230"/>
              <a:ext cx="21" cy="20"/>
            </a:xfrm>
            <a:prstGeom prst="ellipse">
              <a:avLst/>
            </a:prstGeom>
            <a:solidFill>
              <a:srgbClr val="008000"/>
            </a:solidFill>
            <a:ln w="6350">
              <a:solidFill>
                <a:srgbClr val="008000"/>
              </a:solidFill>
              <a:round/>
              <a:headEnd/>
              <a:tailEnd/>
            </a:ln>
          </p:spPr>
          <p:txBody>
            <a:bodyPr/>
            <a:lstStyle/>
            <a:p>
              <a:endParaRPr lang="en-US"/>
            </a:p>
          </p:txBody>
        </p:sp>
        <p:sp>
          <p:nvSpPr>
            <p:cNvPr id="17424" name="Oval 617"/>
            <p:cNvSpPr>
              <a:spLocks noChangeArrowheads="1"/>
            </p:cNvSpPr>
            <p:nvPr/>
          </p:nvSpPr>
          <p:spPr bwMode="auto">
            <a:xfrm>
              <a:off x="4243" y="3381"/>
              <a:ext cx="20" cy="20"/>
            </a:xfrm>
            <a:prstGeom prst="ellipse">
              <a:avLst/>
            </a:prstGeom>
            <a:solidFill>
              <a:srgbClr val="008000"/>
            </a:solidFill>
            <a:ln w="6350">
              <a:solidFill>
                <a:srgbClr val="008000"/>
              </a:solidFill>
              <a:round/>
              <a:headEnd/>
              <a:tailEnd/>
            </a:ln>
          </p:spPr>
          <p:txBody>
            <a:bodyPr/>
            <a:lstStyle/>
            <a:p>
              <a:endParaRPr lang="en-US"/>
            </a:p>
          </p:txBody>
        </p:sp>
        <p:sp>
          <p:nvSpPr>
            <p:cNvPr id="17425" name="Rectangle 618"/>
            <p:cNvSpPr>
              <a:spLocks noChangeArrowheads="1"/>
            </p:cNvSpPr>
            <p:nvPr/>
          </p:nvSpPr>
          <p:spPr bwMode="auto">
            <a:xfrm>
              <a:off x="1930" y="2827"/>
              <a:ext cx="37" cy="37"/>
            </a:xfrm>
            <a:prstGeom prst="rect">
              <a:avLst/>
            </a:prstGeom>
            <a:noFill/>
            <a:ln w="9525">
              <a:noFill/>
              <a:miter lim="800000"/>
              <a:headEnd/>
              <a:tailEnd/>
            </a:ln>
          </p:spPr>
          <p:txBody>
            <a:bodyPr/>
            <a:lstStyle/>
            <a:p>
              <a:endParaRPr lang="en-US"/>
            </a:p>
          </p:txBody>
        </p:sp>
        <p:sp>
          <p:nvSpPr>
            <p:cNvPr id="17426" name="Line 619"/>
            <p:cNvSpPr>
              <a:spLocks noChangeShapeType="1"/>
            </p:cNvSpPr>
            <p:nvPr/>
          </p:nvSpPr>
          <p:spPr bwMode="auto">
            <a:xfrm flipV="1">
              <a:off x="1946" y="2831"/>
              <a:ext cx="1" cy="12"/>
            </a:xfrm>
            <a:prstGeom prst="line">
              <a:avLst/>
            </a:prstGeom>
            <a:noFill/>
            <a:ln w="6350">
              <a:solidFill>
                <a:srgbClr val="000080"/>
              </a:solidFill>
              <a:round/>
              <a:headEnd/>
              <a:tailEnd/>
            </a:ln>
          </p:spPr>
          <p:txBody>
            <a:bodyPr/>
            <a:lstStyle/>
            <a:p>
              <a:endParaRPr lang="en-US"/>
            </a:p>
          </p:txBody>
        </p:sp>
        <p:sp>
          <p:nvSpPr>
            <p:cNvPr id="17427" name="Line 620"/>
            <p:cNvSpPr>
              <a:spLocks noChangeShapeType="1"/>
            </p:cNvSpPr>
            <p:nvPr/>
          </p:nvSpPr>
          <p:spPr bwMode="auto">
            <a:xfrm>
              <a:off x="1946" y="2843"/>
              <a:ext cx="1" cy="12"/>
            </a:xfrm>
            <a:prstGeom prst="line">
              <a:avLst/>
            </a:prstGeom>
            <a:noFill/>
            <a:ln w="6350">
              <a:solidFill>
                <a:srgbClr val="000080"/>
              </a:solidFill>
              <a:round/>
              <a:headEnd/>
              <a:tailEnd/>
            </a:ln>
          </p:spPr>
          <p:txBody>
            <a:bodyPr/>
            <a:lstStyle/>
            <a:p>
              <a:endParaRPr lang="en-US"/>
            </a:p>
          </p:txBody>
        </p:sp>
        <p:sp>
          <p:nvSpPr>
            <p:cNvPr id="17428" name="Line 621"/>
            <p:cNvSpPr>
              <a:spLocks noChangeShapeType="1"/>
            </p:cNvSpPr>
            <p:nvPr/>
          </p:nvSpPr>
          <p:spPr bwMode="auto">
            <a:xfrm flipH="1">
              <a:off x="1934" y="2843"/>
              <a:ext cx="12" cy="1"/>
            </a:xfrm>
            <a:prstGeom prst="line">
              <a:avLst/>
            </a:prstGeom>
            <a:noFill/>
            <a:ln w="6350">
              <a:solidFill>
                <a:srgbClr val="000080"/>
              </a:solidFill>
              <a:round/>
              <a:headEnd/>
              <a:tailEnd/>
            </a:ln>
          </p:spPr>
          <p:txBody>
            <a:bodyPr/>
            <a:lstStyle/>
            <a:p>
              <a:endParaRPr lang="en-US"/>
            </a:p>
          </p:txBody>
        </p:sp>
        <p:sp>
          <p:nvSpPr>
            <p:cNvPr id="17429" name="Line 622"/>
            <p:cNvSpPr>
              <a:spLocks noChangeShapeType="1"/>
            </p:cNvSpPr>
            <p:nvPr/>
          </p:nvSpPr>
          <p:spPr bwMode="auto">
            <a:xfrm>
              <a:off x="1946" y="2843"/>
              <a:ext cx="13" cy="1"/>
            </a:xfrm>
            <a:prstGeom prst="line">
              <a:avLst/>
            </a:prstGeom>
            <a:noFill/>
            <a:ln w="6350">
              <a:solidFill>
                <a:srgbClr val="000080"/>
              </a:solidFill>
              <a:round/>
              <a:headEnd/>
              <a:tailEnd/>
            </a:ln>
          </p:spPr>
          <p:txBody>
            <a:bodyPr/>
            <a:lstStyle/>
            <a:p>
              <a:endParaRPr lang="en-US"/>
            </a:p>
          </p:txBody>
        </p:sp>
        <p:sp>
          <p:nvSpPr>
            <p:cNvPr id="17430" name="Rectangle 623"/>
            <p:cNvSpPr>
              <a:spLocks noChangeArrowheads="1"/>
            </p:cNvSpPr>
            <p:nvPr/>
          </p:nvSpPr>
          <p:spPr bwMode="auto">
            <a:xfrm>
              <a:off x="4238" y="3401"/>
              <a:ext cx="37" cy="37"/>
            </a:xfrm>
            <a:prstGeom prst="rect">
              <a:avLst/>
            </a:prstGeom>
            <a:noFill/>
            <a:ln w="9525">
              <a:noFill/>
              <a:miter lim="800000"/>
              <a:headEnd/>
              <a:tailEnd/>
            </a:ln>
          </p:spPr>
          <p:txBody>
            <a:bodyPr/>
            <a:lstStyle/>
            <a:p>
              <a:endParaRPr lang="en-US"/>
            </a:p>
          </p:txBody>
        </p:sp>
        <p:sp>
          <p:nvSpPr>
            <p:cNvPr id="17431" name="Line 624"/>
            <p:cNvSpPr>
              <a:spLocks noChangeShapeType="1"/>
            </p:cNvSpPr>
            <p:nvPr/>
          </p:nvSpPr>
          <p:spPr bwMode="auto">
            <a:xfrm flipV="1">
              <a:off x="4255" y="3405"/>
              <a:ext cx="1" cy="12"/>
            </a:xfrm>
            <a:prstGeom prst="line">
              <a:avLst/>
            </a:prstGeom>
            <a:noFill/>
            <a:ln w="6350">
              <a:solidFill>
                <a:srgbClr val="000080"/>
              </a:solidFill>
              <a:round/>
              <a:headEnd/>
              <a:tailEnd/>
            </a:ln>
          </p:spPr>
          <p:txBody>
            <a:bodyPr/>
            <a:lstStyle/>
            <a:p>
              <a:endParaRPr lang="en-US"/>
            </a:p>
          </p:txBody>
        </p:sp>
        <p:sp>
          <p:nvSpPr>
            <p:cNvPr id="17432" name="Line 625"/>
            <p:cNvSpPr>
              <a:spLocks noChangeShapeType="1"/>
            </p:cNvSpPr>
            <p:nvPr/>
          </p:nvSpPr>
          <p:spPr bwMode="auto">
            <a:xfrm>
              <a:off x="4255" y="3417"/>
              <a:ext cx="1" cy="13"/>
            </a:xfrm>
            <a:prstGeom prst="line">
              <a:avLst/>
            </a:prstGeom>
            <a:noFill/>
            <a:ln w="6350">
              <a:solidFill>
                <a:srgbClr val="000080"/>
              </a:solidFill>
              <a:round/>
              <a:headEnd/>
              <a:tailEnd/>
            </a:ln>
          </p:spPr>
          <p:txBody>
            <a:bodyPr/>
            <a:lstStyle/>
            <a:p>
              <a:endParaRPr lang="en-US"/>
            </a:p>
          </p:txBody>
        </p:sp>
        <p:sp>
          <p:nvSpPr>
            <p:cNvPr id="17433" name="Line 626"/>
            <p:cNvSpPr>
              <a:spLocks noChangeShapeType="1"/>
            </p:cNvSpPr>
            <p:nvPr/>
          </p:nvSpPr>
          <p:spPr bwMode="auto">
            <a:xfrm flipH="1">
              <a:off x="4243" y="3417"/>
              <a:ext cx="12" cy="1"/>
            </a:xfrm>
            <a:prstGeom prst="line">
              <a:avLst/>
            </a:prstGeom>
            <a:noFill/>
            <a:ln w="6350">
              <a:solidFill>
                <a:srgbClr val="000080"/>
              </a:solidFill>
              <a:round/>
              <a:headEnd/>
              <a:tailEnd/>
            </a:ln>
          </p:spPr>
          <p:txBody>
            <a:bodyPr/>
            <a:lstStyle/>
            <a:p>
              <a:endParaRPr lang="en-US"/>
            </a:p>
          </p:txBody>
        </p:sp>
        <p:sp>
          <p:nvSpPr>
            <p:cNvPr id="17434" name="Line 627"/>
            <p:cNvSpPr>
              <a:spLocks noChangeShapeType="1"/>
            </p:cNvSpPr>
            <p:nvPr/>
          </p:nvSpPr>
          <p:spPr bwMode="auto">
            <a:xfrm>
              <a:off x="4255" y="3417"/>
              <a:ext cx="12" cy="1"/>
            </a:xfrm>
            <a:prstGeom prst="line">
              <a:avLst/>
            </a:prstGeom>
            <a:noFill/>
            <a:ln w="6350">
              <a:solidFill>
                <a:srgbClr val="000080"/>
              </a:solidFill>
              <a:round/>
              <a:headEnd/>
              <a:tailEnd/>
            </a:ln>
          </p:spPr>
          <p:txBody>
            <a:bodyPr/>
            <a:lstStyle/>
            <a:p>
              <a:endParaRPr lang="en-US"/>
            </a:p>
          </p:txBody>
        </p:sp>
        <p:sp>
          <p:nvSpPr>
            <p:cNvPr id="17435" name="Rectangle 628"/>
            <p:cNvSpPr>
              <a:spLocks noChangeArrowheads="1"/>
            </p:cNvSpPr>
            <p:nvPr/>
          </p:nvSpPr>
          <p:spPr bwMode="auto">
            <a:xfrm>
              <a:off x="1946" y="2713"/>
              <a:ext cx="13" cy="4"/>
            </a:xfrm>
            <a:prstGeom prst="rect">
              <a:avLst/>
            </a:prstGeom>
            <a:solidFill>
              <a:srgbClr val="808000"/>
            </a:solidFill>
            <a:ln w="6350">
              <a:solidFill>
                <a:srgbClr val="808000"/>
              </a:solidFill>
              <a:miter lim="800000"/>
              <a:headEnd/>
              <a:tailEnd/>
            </a:ln>
          </p:spPr>
          <p:txBody>
            <a:bodyPr/>
            <a:lstStyle/>
            <a:p>
              <a:endParaRPr lang="en-US"/>
            </a:p>
          </p:txBody>
        </p:sp>
        <p:sp>
          <p:nvSpPr>
            <p:cNvPr id="17436" name="Rectangle 629"/>
            <p:cNvSpPr>
              <a:spLocks noChangeArrowheads="1"/>
            </p:cNvSpPr>
            <p:nvPr/>
          </p:nvSpPr>
          <p:spPr bwMode="auto">
            <a:xfrm>
              <a:off x="4255" y="3442"/>
              <a:ext cx="12" cy="4"/>
            </a:xfrm>
            <a:prstGeom prst="rect">
              <a:avLst/>
            </a:prstGeom>
            <a:solidFill>
              <a:srgbClr val="808000"/>
            </a:solidFill>
            <a:ln w="6350">
              <a:solidFill>
                <a:srgbClr val="808000"/>
              </a:solidFill>
              <a:miter lim="800000"/>
              <a:headEnd/>
              <a:tailEnd/>
            </a:ln>
          </p:spPr>
          <p:txBody>
            <a:bodyPr/>
            <a:lstStyle/>
            <a:p>
              <a:endParaRPr lang="en-US"/>
            </a:p>
          </p:txBody>
        </p:sp>
        <p:sp>
          <p:nvSpPr>
            <p:cNvPr id="17437" name="Rectangle 630"/>
            <p:cNvSpPr>
              <a:spLocks noChangeArrowheads="1"/>
            </p:cNvSpPr>
            <p:nvPr/>
          </p:nvSpPr>
          <p:spPr bwMode="auto">
            <a:xfrm>
              <a:off x="1934" y="1785"/>
              <a:ext cx="25" cy="4"/>
            </a:xfrm>
            <a:prstGeom prst="rect">
              <a:avLst/>
            </a:prstGeom>
            <a:solidFill>
              <a:srgbClr val="800080"/>
            </a:solidFill>
            <a:ln w="6350">
              <a:solidFill>
                <a:srgbClr val="800080"/>
              </a:solidFill>
              <a:miter lim="800000"/>
              <a:headEnd/>
              <a:tailEnd/>
            </a:ln>
          </p:spPr>
          <p:txBody>
            <a:bodyPr/>
            <a:lstStyle/>
            <a:p>
              <a:endParaRPr lang="en-US"/>
            </a:p>
          </p:txBody>
        </p:sp>
        <p:sp>
          <p:nvSpPr>
            <p:cNvPr id="17438" name="Rectangle 631"/>
            <p:cNvSpPr>
              <a:spLocks noChangeArrowheads="1"/>
            </p:cNvSpPr>
            <p:nvPr/>
          </p:nvSpPr>
          <p:spPr bwMode="auto">
            <a:xfrm>
              <a:off x="4243" y="3466"/>
              <a:ext cx="24" cy="4"/>
            </a:xfrm>
            <a:prstGeom prst="rect">
              <a:avLst/>
            </a:prstGeom>
            <a:solidFill>
              <a:srgbClr val="800080"/>
            </a:solidFill>
            <a:ln w="6350">
              <a:solidFill>
                <a:srgbClr val="800080"/>
              </a:solidFill>
              <a:miter lim="800000"/>
              <a:headEnd/>
              <a:tailEnd/>
            </a:ln>
          </p:spPr>
          <p:txBody>
            <a:bodyPr/>
            <a:lstStyle/>
            <a:p>
              <a:endParaRPr lang="en-US"/>
            </a:p>
          </p:txBody>
        </p:sp>
        <p:sp>
          <p:nvSpPr>
            <p:cNvPr id="17439" name="Freeform 632"/>
            <p:cNvSpPr>
              <a:spLocks/>
            </p:cNvSpPr>
            <p:nvPr/>
          </p:nvSpPr>
          <p:spPr bwMode="auto">
            <a:xfrm>
              <a:off x="1934" y="1047"/>
              <a:ext cx="25" cy="25"/>
            </a:xfrm>
            <a:custGeom>
              <a:avLst/>
              <a:gdLst>
                <a:gd name="T0" fmla="*/ 12 w 25"/>
                <a:gd name="T1" fmla="*/ 0 h 25"/>
                <a:gd name="T2" fmla="*/ 25 w 25"/>
                <a:gd name="T3" fmla="*/ 13 h 25"/>
                <a:gd name="T4" fmla="*/ 12 w 25"/>
                <a:gd name="T5" fmla="*/ 25 h 25"/>
                <a:gd name="T6" fmla="*/ 0 w 25"/>
                <a:gd name="T7" fmla="*/ 13 h 25"/>
                <a:gd name="T8" fmla="*/ 12 w 25"/>
                <a:gd name="T9" fmla="*/ 0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12" y="0"/>
                  </a:moveTo>
                  <a:lnTo>
                    <a:pt x="25" y="13"/>
                  </a:lnTo>
                  <a:lnTo>
                    <a:pt x="12" y="25"/>
                  </a:lnTo>
                  <a:lnTo>
                    <a:pt x="0" y="13"/>
                  </a:lnTo>
                  <a:lnTo>
                    <a:pt x="12" y="0"/>
                  </a:lnTo>
                  <a:close/>
                </a:path>
              </a:pathLst>
            </a:custGeom>
            <a:solidFill>
              <a:srgbClr val="008080"/>
            </a:solidFill>
            <a:ln w="6350">
              <a:solidFill>
                <a:srgbClr val="008080"/>
              </a:solidFill>
              <a:prstDash val="solid"/>
              <a:round/>
              <a:headEnd/>
              <a:tailEnd/>
            </a:ln>
          </p:spPr>
          <p:txBody>
            <a:bodyPr/>
            <a:lstStyle/>
            <a:p>
              <a:endParaRPr lang="en-US"/>
            </a:p>
          </p:txBody>
        </p:sp>
        <p:sp>
          <p:nvSpPr>
            <p:cNvPr id="17440" name="Freeform 633"/>
            <p:cNvSpPr>
              <a:spLocks/>
            </p:cNvSpPr>
            <p:nvPr/>
          </p:nvSpPr>
          <p:spPr bwMode="auto">
            <a:xfrm>
              <a:off x="4243" y="3483"/>
              <a:ext cx="24" cy="24"/>
            </a:xfrm>
            <a:custGeom>
              <a:avLst/>
              <a:gdLst>
                <a:gd name="T0" fmla="*/ 12 w 24"/>
                <a:gd name="T1" fmla="*/ 0 h 24"/>
                <a:gd name="T2" fmla="*/ 24 w 24"/>
                <a:gd name="T3" fmla="*/ 12 h 24"/>
                <a:gd name="T4" fmla="*/ 12 w 24"/>
                <a:gd name="T5" fmla="*/ 24 h 24"/>
                <a:gd name="T6" fmla="*/ 0 w 24"/>
                <a:gd name="T7" fmla="*/ 12 h 24"/>
                <a:gd name="T8" fmla="*/ 12 w 24"/>
                <a:gd name="T9" fmla="*/ 0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12" y="0"/>
                  </a:moveTo>
                  <a:lnTo>
                    <a:pt x="24" y="12"/>
                  </a:lnTo>
                  <a:lnTo>
                    <a:pt x="12" y="24"/>
                  </a:lnTo>
                  <a:lnTo>
                    <a:pt x="0" y="12"/>
                  </a:lnTo>
                  <a:lnTo>
                    <a:pt x="12" y="0"/>
                  </a:lnTo>
                  <a:close/>
                </a:path>
              </a:pathLst>
            </a:custGeom>
            <a:solidFill>
              <a:srgbClr val="008080"/>
            </a:solidFill>
            <a:ln w="6350">
              <a:solidFill>
                <a:srgbClr val="008080"/>
              </a:solidFill>
              <a:prstDash val="solid"/>
              <a:round/>
              <a:headEnd/>
              <a:tailEnd/>
            </a:ln>
          </p:spPr>
          <p:txBody>
            <a:bodyPr/>
            <a:lstStyle/>
            <a:p>
              <a:endParaRPr lang="en-US"/>
            </a:p>
          </p:txBody>
        </p:sp>
        <p:sp>
          <p:nvSpPr>
            <p:cNvPr id="17441" name="Rectangle 635"/>
            <p:cNvSpPr>
              <a:spLocks noChangeArrowheads="1"/>
            </p:cNvSpPr>
            <p:nvPr/>
          </p:nvSpPr>
          <p:spPr bwMode="auto">
            <a:xfrm>
              <a:off x="701" y="3483"/>
              <a:ext cx="36" cy="77"/>
            </a:xfrm>
            <a:prstGeom prst="rect">
              <a:avLst/>
            </a:prstGeom>
            <a:noFill/>
            <a:ln w="9525">
              <a:noFill/>
              <a:miter lim="800000"/>
              <a:headEnd/>
              <a:tailEnd/>
            </a:ln>
          </p:spPr>
          <p:txBody>
            <a:bodyPr wrap="none" lIns="0" tIns="0" rIns="0" bIns="0">
              <a:spAutoFit/>
            </a:bodyPr>
            <a:lstStyle/>
            <a:p>
              <a:r>
                <a:rPr lang="en-US" sz="800">
                  <a:solidFill>
                    <a:srgbClr val="000000"/>
                  </a:solidFill>
                </a:rPr>
                <a:t>0</a:t>
              </a:r>
              <a:endParaRPr lang="en-US" sz="2400"/>
            </a:p>
          </p:txBody>
        </p:sp>
        <p:sp>
          <p:nvSpPr>
            <p:cNvPr id="17442" name="Rectangle 636"/>
            <p:cNvSpPr>
              <a:spLocks noChangeArrowheads="1"/>
            </p:cNvSpPr>
            <p:nvPr/>
          </p:nvSpPr>
          <p:spPr bwMode="auto">
            <a:xfrm>
              <a:off x="664" y="3230"/>
              <a:ext cx="72" cy="77"/>
            </a:xfrm>
            <a:prstGeom prst="rect">
              <a:avLst/>
            </a:prstGeom>
            <a:noFill/>
            <a:ln w="9525">
              <a:noFill/>
              <a:miter lim="800000"/>
              <a:headEnd/>
              <a:tailEnd/>
            </a:ln>
          </p:spPr>
          <p:txBody>
            <a:bodyPr wrap="none" lIns="0" tIns="0" rIns="0" bIns="0">
              <a:spAutoFit/>
            </a:bodyPr>
            <a:lstStyle/>
            <a:p>
              <a:r>
                <a:rPr lang="en-US" sz="800">
                  <a:solidFill>
                    <a:srgbClr val="000000"/>
                  </a:solidFill>
                </a:rPr>
                <a:t>10</a:t>
              </a:r>
              <a:endParaRPr lang="en-US" sz="2400"/>
            </a:p>
          </p:txBody>
        </p:sp>
        <p:sp>
          <p:nvSpPr>
            <p:cNvPr id="17443" name="Rectangle 637"/>
            <p:cNvSpPr>
              <a:spLocks noChangeArrowheads="1"/>
            </p:cNvSpPr>
            <p:nvPr/>
          </p:nvSpPr>
          <p:spPr bwMode="auto">
            <a:xfrm>
              <a:off x="664" y="2982"/>
              <a:ext cx="72" cy="77"/>
            </a:xfrm>
            <a:prstGeom prst="rect">
              <a:avLst/>
            </a:prstGeom>
            <a:noFill/>
            <a:ln w="9525">
              <a:noFill/>
              <a:miter lim="800000"/>
              <a:headEnd/>
              <a:tailEnd/>
            </a:ln>
          </p:spPr>
          <p:txBody>
            <a:bodyPr wrap="none" lIns="0" tIns="0" rIns="0" bIns="0">
              <a:spAutoFit/>
            </a:bodyPr>
            <a:lstStyle/>
            <a:p>
              <a:r>
                <a:rPr lang="en-US" sz="800">
                  <a:solidFill>
                    <a:srgbClr val="000000"/>
                  </a:solidFill>
                </a:rPr>
                <a:t>20</a:t>
              </a:r>
              <a:endParaRPr lang="en-US" sz="2400"/>
            </a:p>
          </p:txBody>
        </p:sp>
        <p:sp>
          <p:nvSpPr>
            <p:cNvPr id="17444" name="Rectangle 638"/>
            <p:cNvSpPr>
              <a:spLocks noChangeArrowheads="1"/>
            </p:cNvSpPr>
            <p:nvPr/>
          </p:nvSpPr>
          <p:spPr bwMode="auto">
            <a:xfrm>
              <a:off x="664" y="2729"/>
              <a:ext cx="72" cy="77"/>
            </a:xfrm>
            <a:prstGeom prst="rect">
              <a:avLst/>
            </a:prstGeom>
            <a:noFill/>
            <a:ln w="9525">
              <a:noFill/>
              <a:miter lim="800000"/>
              <a:headEnd/>
              <a:tailEnd/>
            </a:ln>
          </p:spPr>
          <p:txBody>
            <a:bodyPr wrap="none" lIns="0" tIns="0" rIns="0" bIns="0">
              <a:spAutoFit/>
            </a:bodyPr>
            <a:lstStyle/>
            <a:p>
              <a:r>
                <a:rPr lang="en-US" sz="800">
                  <a:solidFill>
                    <a:srgbClr val="000000"/>
                  </a:solidFill>
                </a:rPr>
                <a:t>30</a:t>
              </a:r>
              <a:endParaRPr lang="en-US" sz="2400"/>
            </a:p>
          </p:txBody>
        </p:sp>
        <p:sp>
          <p:nvSpPr>
            <p:cNvPr id="17445" name="Rectangle 639"/>
            <p:cNvSpPr>
              <a:spLocks noChangeArrowheads="1"/>
            </p:cNvSpPr>
            <p:nvPr/>
          </p:nvSpPr>
          <p:spPr bwMode="auto">
            <a:xfrm>
              <a:off x="664" y="2481"/>
              <a:ext cx="72" cy="77"/>
            </a:xfrm>
            <a:prstGeom prst="rect">
              <a:avLst/>
            </a:prstGeom>
            <a:noFill/>
            <a:ln w="9525">
              <a:noFill/>
              <a:miter lim="800000"/>
              <a:headEnd/>
              <a:tailEnd/>
            </a:ln>
          </p:spPr>
          <p:txBody>
            <a:bodyPr wrap="none" lIns="0" tIns="0" rIns="0" bIns="0">
              <a:spAutoFit/>
            </a:bodyPr>
            <a:lstStyle/>
            <a:p>
              <a:r>
                <a:rPr lang="en-US" sz="800">
                  <a:solidFill>
                    <a:srgbClr val="000000"/>
                  </a:solidFill>
                </a:rPr>
                <a:t>40</a:t>
              </a:r>
              <a:endParaRPr lang="en-US" sz="2400"/>
            </a:p>
          </p:txBody>
        </p:sp>
        <p:sp>
          <p:nvSpPr>
            <p:cNvPr id="17446" name="Rectangle 640"/>
            <p:cNvSpPr>
              <a:spLocks noChangeArrowheads="1"/>
            </p:cNvSpPr>
            <p:nvPr/>
          </p:nvSpPr>
          <p:spPr bwMode="auto">
            <a:xfrm>
              <a:off x="664" y="2228"/>
              <a:ext cx="72" cy="77"/>
            </a:xfrm>
            <a:prstGeom prst="rect">
              <a:avLst/>
            </a:prstGeom>
            <a:noFill/>
            <a:ln w="9525">
              <a:noFill/>
              <a:miter lim="800000"/>
              <a:headEnd/>
              <a:tailEnd/>
            </a:ln>
          </p:spPr>
          <p:txBody>
            <a:bodyPr wrap="none" lIns="0" tIns="0" rIns="0" bIns="0">
              <a:spAutoFit/>
            </a:bodyPr>
            <a:lstStyle/>
            <a:p>
              <a:r>
                <a:rPr lang="en-US" sz="800">
                  <a:solidFill>
                    <a:srgbClr val="000000"/>
                  </a:solidFill>
                </a:rPr>
                <a:t>50</a:t>
              </a:r>
              <a:endParaRPr lang="en-US" sz="2400"/>
            </a:p>
          </p:txBody>
        </p:sp>
        <p:sp>
          <p:nvSpPr>
            <p:cNvPr id="17447" name="Rectangle 641"/>
            <p:cNvSpPr>
              <a:spLocks noChangeArrowheads="1"/>
            </p:cNvSpPr>
            <p:nvPr/>
          </p:nvSpPr>
          <p:spPr bwMode="auto">
            <a:xfrm>
              <a:off x="664" y="1976"/>
              <a:ext cx="72" cy="77"/>
            </a:xfrm>
            <a:prstGeom prst="rect">
              <a:avLst/>
            </a:prstGeom>
            <a:noFill/>
            <a:ln w="9525">
              <a:noFill/>
              <a:miter lim="800000"/>
              <a:headEnd/>
              <a:tailEnd/>
            </a:ln>
          </p:spPr>
          <p:txBody>
            <a:bodyPr wrap="none" lIns="0" tIns="0" rIns="0" bIns="0">
              <a:spAutoFit/>
            </a:bodyPr>
            <a:lstStyle/>
            <a:p>
              <a:r>
                <a:rPr lang="en-US" sz="800">
                  <a:solidFill>
                    <a:srgbClr val="000000"/>
                  </a:solidFill>
                </a:rPr>
                <a:t>60</a:t>
              </a:r>
              <a:endParaRPr lang="en-US" sz="2400"/>
            </a:p>
          </p:txBody>
        </p:sp>
        <p:sp>
          <p:nvSpPr>
            <p:cNvPr id="17448" name="Rectangle 642"/>
            <p:cNvSpPr>
              <a:spLocks noChangeArrowheads="1"/>
            </p:cNvSpPr>
            <p:nvPr/>
          </p:nvSpPr>
          <p:spPr bwMode="auto">
            <a:xfrm>
              <a:off x="664" y="1728"/>
              <a:ext cx="72" cy="77"/>
            </a:xfrm>
            <a:prstGeom prst="rect">
              <a:avLst/>
            </a:prstGeom>
            <a:noFill/>
            <a:ln w="9525">
              <a:noFill/>
              <a:miter lim="800000"/>
              <a:headEnd/>
              <a:tailEnd/>
            </a:ln>
          </p:spPr>
          <p:txBody>
            <a:bodyPr wrap="none" lIns="0" tIns="0" rIns="0" bIns="0">
              <a:spAutoFit/>
            </a:bodyPr>
            <a:lstStyle/>
            <a:p>
              <a:r>
                <a:rPr lang="en-US" sz="800">
                  <a:solidFill>
                    <a:srgbClr val="000000"/>
                  </a:solidFill>
                </a:rPr>
                <a:t>70</a:t>
              </a:r>
              <a:endParaRPr lang="en-US" sz="2400"/>
            </a:p>
          </p:txBody>
        </p:sp>
        <p:sp>
          <p:nvSpPr>
            <p:cNvPr id="17449" name="Rectangle 643"/>
            <p:cNvSpPr>
              <a:spLocks noChangeArrowheads="1"/>
            </p:cNvSpPr>
            <p:nvPr/>
          </p:nvSpPr>
          <p:spPr bwMode="auto">
            <a:xfrm>
              <a:off x="664" y="1475"/>
              <a:ext cx="72" cy="77"/>
            </a:xfrm>
            <a:prstGeom prst="rect">
              <a:avLst/>
            </a:prstGeom>
            <a:noFill/>
            <a:ln w="9525">
              <a:noFill/>
              <a:miter lim="800000"/>
              <a:headEnd/>
              <a:tailEnd/>
            </a:ln>
          </p:spPr>
          <p:txBody>
            <a:bodyPr wrap="none" lIns="0" tIns="0" rIns="0" bIns="0">
              <a:spAutoFit/>
            </a:bodyPr>
            <a:lstStyle/>
            <a:p>
              <a:r>
                <a:rPr lang="en-US" sz="800">
                  <a:solidFill>
                    <a:srgbClr val="000000"/>
                  </a:solidFill>
                </a:rPr>
                <a:t>80</a:t>
              </a:r>
              <a:endParaRPr lang="en-US" sz="2400"/>
            </a:p>
          </p:txBody>
        </p:sp>
        <p:sp>
          <p:nvSpPr>
            <p:cNvPr id="17450" name="Rectangle 644"/>
            <p:cNvSpPr>
              <a:spLocks noChangeArrowheads="1"/>
            </p:cNvSpPr>
            <p:nvPr/>
          </p:nvSpPr>
          <p:spPr bwMode="auto">
            <a:xfrm>
              <a:off x="664" y="1227"/>
              <a:ext cx="72" cy="77"/>
            </a:xfrm>
            <a:prstGeom prst="rect">
              <a:avLst/>
            </a:prstGeom>
            <a:noFill/>
            <a:ln w="9525">
              <a:noFill/>
              <a:miter lim="800000"/>
              <a:headEnd/>
              <a:tailEnd/>
            </a:ln>
          </p:spPr>
          <p:txBody>
            <a:bodyPr wrap="none" lIns="0" tIns="0" rIns="0" bIns="0">
              <a:spAutoFit/>
            </a:bodyPr>
            <a:lstStyle/>
            <a:p>
              <a:r>
                <a:rPr lang="en-US" sz="800">
                  <a:solidFill>
                    <a:srgbClr val="000000"/>
                  </a:solidFill>
                </a:rPr>
                <a:t>90</a:t>
              </a:r>
              <a:endParaRPr lang="en-US" sz="2400"/>
            </a:p>
          </p:txBody>
        </p:sp>
        <p:sp>
          <p:nvSpPr>
            <p:cNvPr id="17451" name="Rectangle 645"/>
            <p:cNvSpPr>
              <a:spLocks noChangeArrowheads="1"/>
            </p:cNvSpPr>
            <p:nvPr/>
          </p:nvSpPr>
          <p:spPr bwMode="auto">
            <a:xfrm>
              <a:off x="627" y="974"/>
              <a:ext cx="108" cy="77"/>
            </a:xfrm>
            <a:prstGeom prst="rect">
              <a:avLst/>
            </a:prstGeom>
            <a:noFill/>
            <a:ln w="9525">
              <a:noFill/>
              <a:miter lim="800000"/>
              <a:headEnd/>
              <a:tailEnd/>
            </a:ln>
          </p:spPr>
          <p:txBody>
            <a:bodyPr wrap="none" lIns="0" tIns="0" rIns="0" bIns="0">
              <a:spAutoFit/>
            </a:bodyPr>
            <a:lstStyle/>
            <a:p>
              <a:r>
                <a:rPr lang="en-US" sz="800">
                  <a:solidFill>
                    <a:srgbClr val="000000"/>
                  </a:solidFill>
                </a:rPr>
                <a:t>100</a:t>
              </a:r>
              <a:endParaRPr lang="en-US" sz="2400"/>
            </a:p>
          </p:txBody>
        </p:sp>
        <p:grpSp>
          <p:nvGrpSpPr>
            <p:cNvPr id="17452" name="Group 651"/>
            <p:cNvGrpSpPr>
              <a:grpSpLocks/>
            </p:cNvGrpSpPr>
            <p:nvPr/>
          </p:nvGrpSpPr>
          <p:grpSpPr bwMode="auto">
            <a:xfrm>
              <a:off x="336" y="624"/>
              <a:ext cx="5136" cy="3552"/>
              <a:chOff x="336" y="624"/>
              <a:chExt cx="5136" cy="3552"/>
            </a:xfrm>
          </p:grpSpPr>
          <p:sp>
            <p:nvSpPr>
              <p:cNvPr id="17453" name="AutoShape 5"/>
              <p:cNvSpPr>
                <a:spLocks noChangeAspect="1" noChangeArrowheads="1" noTextEdit="1"/>
              </p:cNvSpPr>
              <p:nvPr/>
            </p:nvSpPr>
            <p:spPr bwMode="auto">
              <a:xfrm>
                <a:off x="432" y="624"/>
                <a:ext cx="5040" cy="3225"/>
              </a:xfrm>
              <a:prstGeom prst="rect">
                <a:avLst/>
              </a:prstGeom>
              <a:noFill/>
              <a:ln w="9525">
                <a:noFill/>
                <a:miter lim="800000"/>
                <a:headEnd/>
                <a:tailEnd/>
              </a:ln>
            </p:spPr>
            <p:txBody>
              <a:bodyPr/>
              <a:lstStyle/>
              <a:p>
                <a:endParaRPr lang="en-US"/>
              </a:p>
            </p:txBody>
          </p:sp>
          <p:grpSp>
            <p:nvGrpSpPr>
              <p:cNvPr id="17454" name="Group 207"/>
              <p:cNvGrpSpPr>
                <a:grpSpLocks/>
              </p:cNvGrpSpPr>
              <p:nvPr/>
            </p:nvGrpSpPr>
            <p:grpSpPr bwMode="auto">
              <a:xfrm>
                <a:off x="770" y="995"/>
                <a:ext cx="4642" cy="2545"/>
                <a:chOff x="770" y="995"/>
                <a:chExt cx="4642" cy="2545"/>
              </a:xfrm>
            </p:grpSpPr>
            <p:sp>
              <p:nvSpPr>
                <p:cNvPr id="17459" name="Line 7"/>
                <p:cNvSpPr>
                  <a:spLocks noChangeShapeType="1"/>
                </p:cNvSpPr>
                <p:nvPr/>
              </p:nvSpPr>
              <p:spPr bwMode="auto">
                <a:xfrm>
                  <a:off x="790" y="1011"/>
                  <a:ext cx="1" cy="2508"/>
                </a:xfrm>
                <a:prstGeom prst="line">
                  <a:avLst/>
                </a:prstGeom>
                <a:noFill/>
                <a:ln w="0">
                  <a:solidFill>
                    <a:srgbClr val="000000"/>
                  </a:solidFill>
                  <a:round/>
                  <a:headEnd/>
                  <a:tailEnd/>
                </a:ln>
              </p:spPr>
              <p:txBody>
                <a:bodyPr/>
                <a:lstStyle/>
                <a:p>
                  <a:endParaRPr lang="en-US"/>
                </a:p>
              </p:txBody>
            </p:sp>
            <p:sp>
              <p:nvSpPr>
                <p:cNvPr id="17460" name="Line 8"/>
                <p:cNvSpPr>
                  <a:spLocks noChangeShapeType="1"/>
                </p:cNvSpPr>
                <p:nvPr/>
              </p:nvSpPr>
              <p:spPr bwMode="auto">
                <a:xfrm>
                  <a:off x="770" y="3519"/>
                  <a:ext cx="20" cy="1"/>
                </a:xfrm>
                <a:prstGeom prst="line">
                  <a:avLst/>
                </a:prstGeom>
                <a:noFill/>
                <a:ln w="0">
                  <a:solidFill>
                    <a:srgbClr val="000000"/>
                  </a:solidFill>
                  <a:round/>
                  <a:headEnd/>
                  <a:tailEnd/>
                </a:ln>
              </p:spPr>
              <p:txBody>
                <a:bodyPr/>
                <a:lstStyle/>
                <a:p>
                  <a:endParaRPr lang="en-US"/>
                </a:p>
              </p:txBody>
            </p:sp>
            <p:sp>
              <p:nvSpPr>
                <p:cNvPr id="17461" name="Line 9"/>
                <p:cNvSpPr>
                  <a:spLocks noChangeShapeType="1"/>
                </p:cNvSpPr>
                <p:nvPr/>
              </p:nvSpPr>
              <p:spPr bwMode="auto">
                <a:xfrm>
                  <a:off x="770" y="3267"/>
                  <a:ext cx="20" cy="1"/>
                </a:xfrm>
                <a:prstGeom prst="line">
                  <a:avLst/>
                </a:prstGeom>
                <a:noFill/>
                <a:ln w="0">
                  <a:solidFill>
                    <a:srgbClr val="000000"/>
                  </a:solidFill>
                  <a:round/>
                  <a:headEnd/>
                  <a:tailEnd/>
                </a:ln>
              </p:spPr>
              <p:txBody>
                <a:bodyPr/>
                <a:lstStyle/>
                <a:p>
                  <a:endParaRPr lang="en-US"/>
                </a:p>
              </p:txBody>
            </p:sp>
            <p:sp>
              <p:nvSpPr>
                <p:cNvPr id="17462" name="Line 10"/>
                <p:cNvSpPr>
                  <a:spLocks noChangeShapeType="1"/>
                </p:cNvSpPr>
                <p:nvPr/>
              </p:nvSpPr>
              <p:spPr bwMode="auto">
                <a:xfrm>
                  <a:off x="770" y="3018"/>
                  <a:ext cx="20" cy="1"/>
                </a:xfrm>
                <a:prstGeom prst="line">
                  <a:avLst/>
                </a:prstGeom>
                <a:noFill/>
                <a:ln w="0">
                  <a:solidFill>
                    <a:srgbClr val="000000"/>
                  </a:solidFill>
                  <a:round/>
                  <a:headEnd/>
                  <a:tailEnd/>
                </a:ln>
              </p:spPr>
              <p:txBody>
                <a:bodyPr/>
                <a:lstStyle/>
                <a:p>
                  <a:endParaRPr lang="en-US"/>
                </a:p>
              </p:txBody>
            </p:sp>
            <p:sp>
              <p:nvSpPr>
                <p:cNvPr id="17463" name="Line 11"/>
                <p:cNvSpPr>
                  <a:spLocks noChangeShapeType="1"/>
                </p:cNvSpPr>
                <p:nvPr/>
              </p:nvSpPr>
              <p:spPr bwMode="auto">
                <a:xfrm>
                  <a:off x="770" y="2766"/>
                  <a:ext cx="20" cy="1"/>
                </a:xfrm>
                <a:prstGeom prst="line">
                  <a:avLst/>
                </a:prstGeom>
                <a:noFill/>
                <a:ln w="0">
                  <a:solidFill>
                    <a:srgbClr val="000000"/>
                  </a:solidFill>
                  <a:round/>
                  <a:headEnd/>
                  <a:tailEnd/>
                </a:ln>
              </p:spPr>
              <p:txBody>
                <a:bodyPr/>
                <a:lstStyle/>
                <a:p>
                  <a:endParaRPr lang="en-US"/>
                </a:p>
              </p:txBody>
            </p:sp>
            <p:sp>
              <p:nvSpPr>
                <p:cNvPr id="17464" name="Line 12"/>
                <p:cNvSpPr>
                  <a:spLocks noChangeShapeType="1"/>
                </p:cNvSpPr>
                <p:nvPr/>
              </p:nvSpPr>
              <p:spPr bwMode="auto">
                <a:xfrm>
                  <a:off x="770" y="2517"/>
                  <a:ext cx="20" cy="1"/>
                </a:xfrm>
                <a:prstGeom prst="line">
                  <a:avLst/>
                </a:prstGeom>
                <a:noFill/>
                <a:ln w="0">
                  <a:solidFill>
                    <a:srgbClr val="000000"/>
                  </a:solidFill>
                  <a:round/>
                  <a:headEnd/>
                  <a:tailEnd/>
                </a:ln>
              </p:spPr>
              <p:txBody>
                <a:bodyPr/>
                <a:lstStyle/>
                <a:p>
                  <a:endParaRPr lang="en-US"/>
                </a:p>
              </p:txBody>
            </p:sp>
            <p:sp>
              <p:nvSpPr>
                <p:cNvPr id="17465" name="Line 13"/>
                <p:cNvSpPr>
                  <a:spLocks noChangeShapeType="1"/>
                </p:cNvSpPr>
                <p:nvPr/>
              </p:nvSpPr>
              <p:spPr bwMode="auto">
                <a:xfrm>
                  <a:off x="770" y="2265"/>
                  <a:ext cx="20" cy="1"/>
                </a:xfrm>
                <a:prstGeom prst="line">
                  <a:avLst/>
                </a:prstGeom>
                <a:noFill/>
                <a:ln w="0">
                  <a:solidFill>
                    <a:srgbClr val="000000"/>
                  </a:solidFill>
                  <a:round/>
                  <a:headEnd/>
                  <a:tailEnd/>
                </a:ln>
              </p:spPr>
              <p:txBody>
                <a:bodyPr/>
                <a:lstStyle/>
                <a:p>
                  <a:endParaRPr lang="en-US"/>
                </a:p>
              </p:txBody>
            </p:sp>
            <p:sp>
              <p:nvSpPr>
                <p:cNvPr id="17466" name="Line 14"/>
                <p:cNvSpPr>
                  <a:spLocks noChangeShapeType="1"/>
                </p:cNvSpPr>
                <p:nvPr/>
              </p:nvSpPr>
              <p:spPr bwMode="auto">
                <a:xfrm>
                  <a:off x="770" y="2013"/>
                  <a:ext cx="20" cy="1"/>
                </a:xfrm>
                <a:prstGeom prst="line">
                  <a:avLst/>
                </a:prstGeom>
                <a:noFill/>
                <a:ln w="0">
                  <a:solidFill>
                    <a:srgbClr val="000000"/>
                  </a:solidFill>
                  <a:round/>
                  <a:headEnd/>
                  <a:tailEnd/>
                </a:ln>
              </p:spPr>
              <p:txBody>
                <a:bodyPr/>
                <a:lstStyle/>
                <a:p>
                  <a:endParaRPr lang="en-US"/>
                </a:p>
              </p:txBody>
            </p:sp>
            <p:sp>
              <p:nvSpPr>
                <p:cNvPr id="17467" name="Line 15"/>
                <p:cNvSpPr>
                  <a:spLocks noChangeShapeType="1"/>
                </p:cNvSpPr>
                <p:nvPr/>
              </p:nvSpPr>
              <p:spPr bwMode="auto">
                <a:xfrm>
                  <a:off x="770" y="1764"/>
                  <a:ext cx="20" cy="1"/>
                </a:xfrm>
                <a:prstGeom prst="line">
                  <a:avLst/>
                </a:prstGeom>
                <a:noFill/>
                <a:ln w="0">
                  <a:solidFill>
                    <a:srgbClr val="000000"/>
                  </a:solidFill>
                  <a:round/>
                  <a:headEnd/>
                  <a:tailEnd/>
                </a:ln>
              </p:spPr>
              <p:txBody>
                <a:bodyPr/>
                <a:lstStyle/>
                <a:p>
                  <a:endParaRPr lang="en-US"/>
                </a:p>
              </p:txBody>
            </p:sp>
            <p:sp>
              <p:nvSpPr>
                <p:cNvPr id="17468" name="Line 16"/>
                <p:cNvSpPr>
                  <a:spLocks noChangeShapeType="1"/>
                </p:cNvSpPr>
                <p:nvPr/>
              </p:nvSpPr>
              <p:spPr bwMode="auto">
                <a:xfrm>
                  <a:off x="770" y="1512"/>
                  <a:ext cx="20" cy="1"/>
                </a:xfrm>
                <a:prstGeom prst="line">
                  <a:avLst/>
                </a:prstGeom>
                <a:noFill/>
                <a:ln w="0">
                  <a:solidFill>
                    <a:srgbClr val="000000"/>
                  </a:solidFill>
                  <a:round/>
                  <a:headEnd/>
                  <a:tailEnd/>
                </a:ln>
              </p:spPr>
              <p:txBody>
                <a:bodyPr/>
                <a:lstStyle/>
                <a:p>
                  <a:endParaRPr lang="en-US"/>
                </a:p>
              </p:txBody>
            </p:sp>
            <p:sp>
              <p:nvSpPr>
                <p:cNvPr id="17469" name="Line 17"/>
                <p:cNvSpPr>
                  <a:spLocks noChangeShapeType="1"/>
                </p:cNvSpPr>
                <p:nvPr/>
              </p:nvSpPr>
              <p:spPr bwMode="auto">
                <a:xfrm>
                  <a:off x="770" y="1263"/>
                  <a:ext cx="20" cy="1"/>
                </a:xfrm>
                <a:prstGeom prst="line">
                  <a:avLst/>
                </a:prstGeom>
                <a:noFill/>
                <a:ln w="0">
                  <a:solidFill>
                    <a:srgbClr val="000000"/>
                  </a:solidFill>
                  <a:round/>
                  <a:headEnd/>
                  <a:tailEnd/>
                </a:ln>
              </p:spPr>
              <p:txBody>
                <a:bodyPr/>
                <a:lstStyle/>
                <a:p>
                  <a:endParaRPr lang="en-US"/>
                </a:p>
              </p:txBody>
            </p:sp>
            <p:sp>
              <p:nvSpPr>
                <p:cNvPr id="17470" name="Line 18"/>
                <p:cNvSpPr>
                  <a:spLocks noChangeShapeType="1"/>
                </p:cNvSpPr>
                <p:nvPr/>
              </p:nvSpPr>
              <p:spPr bwMode="auto">
                <a:xfrm>
                  <a:off x="770" y="1011"/>
                  <a:ext cx="20" cy="1"/>
                </a:xfrm>
                <a:prstGeom prst="line">
                  <a:avLst/>
                </a:prstGeom>
                <a:noFill/>
                <a:ln w="0">
                  <a:solidFill>
                    <a:srgbClr val="000000"/>
                  </a:solidFill>
                  <a:round/>
                  <a:headEnd/>
                  <a:tailEnd/>
                </a:ln>
              </p:spPr>
              <p:txBody>
                <a:bodyPr/>
                <a:lstStyle/>
                <a:p>
                  <a:endParaRPr lang="en-US"/>
                </a:p>
              </p:txBody>
            </p:sp>
            <p:sp>
              <p:nvSpPr>
                <p:cNvPr id="17471" name="Line 19"/>
                <p:cNvSpPr>
                  <a:spLocks noChangeShapeType="1"/>
                </p:cNvSpPr>
                <p:nvPr/>
              </p:nvSpPr>
              <p:spPr bwMode="auto">
                <a:xfrm>
                  <a:off x="790" y="3519"/>
                  <a:ext cx="4621" cy="1"/>
                </a:xfrm>
                <a:prstGeom prst="line">
                  <a:avLst/>
                </a:prstGeom>
                <a:noFill/>
                <a:ln w="0">
                  <a:solidFill>
                    <a:srgbClr val="000000"/>
                  </a:solidFill>
                  <a:round/>
                  <a:headEnd/>
                  <a:tailEnd/>
                </a:ln>
              </p:spPr>
              <p:txBody>
                <a:bodyPr/>
                <a:lstStyle/>
                <a:p>
                  <a:endParaRPr lang="en-US"/>
                </a:p>
              </p:txBody>
            </p:sp>
            <p:sp>
              <p:nvSpPr>
                <p:cNvPr id="17472" name="Line 20"/>
                <p:cNvSpPr>
                  <a:spLocks noChangeShapeType="1"/>
                </p:cNvSpPr>
                <p:nvPr/>
              </p:nvSpPr>
              <p:spPr bwMode="auto">
                <a:xfrm flipV="1">
                  <a:off x="790" y="3519"/>
                  <a:ext cx="1" cy="21"/>
                </a:xfrm>
                <a:prstGeom prst="line">
                  <a:avLst/>
                </a:prstGeom>
                <a:noFill/>
                <a:ln w="0">
                  <a:solidFill>
                    <a:srgbClr val="000000"/>
                  </a:solidFill>
                  <a:round/>
                  <a:headEnd/>
                  <a:tailEnd/>
                </a:ln>
              </p:spPr>
              <p:txBody>
                <a:bodyPr/>
                <a:lstStyle/>
                <a:p>
                  <a:endParaRPr lang="en-US"/>
                </a:p>
              </p:txBody>
            </p:sp>
            <p:sp>
              <p:nvSpPr>
                <p:cNvPr id="17473" name="Line 21"/>
                <p:cNvSpPr>
                  <a:spLocks noChangeShapeType="1"/>
                </p:cNvSpPr>
                <p:nvPr/>
              </p:nvSpPr>
              <p:spPr bwMode="auto">
                <a:xfrm flipV="1">
                  <a:off x="3103" y="3519"/>
                  <a:ext cx="1" cy="21"/>
                </a:xfrm>
                <a:prstGeom prst="line">
                  <a:avLst/>
                </a:prstGeom>
                <a:noFill/>
                <a:ln w="0">
                  <a:solidFill>
                    <a:srgbClr val="000000"/>
                  </a:solidFill>
                  <a:round/>
                  <a:headEnd/>
                  <a:tailEnd/>
                </a:ln>
              </p:spPr>
              <p:txBody>
                <a:bodyPr/>
                <a:lstStyle/>
                <a:p>
                  <a:endParaRPr lang="en-US"/>
                </a:p>
              </p:txBody>
            </p:sp>
            <p:sp>
              <p:nvSpPr>
                <p:cNvPr id="17474" name="Line 22"/>
                <p:cNvSpPr>
                  <a:spLocks noChangeShapeType="1"/>
                </p:cNvSpPr>
                <p:nvPr/>
              </p:nvSpPr>
              <p:spPr bwMode="auto">
                <a:xfrm flipV="1">
                  <a:off x="5411" y="3519"/>
                  <a:ext cx="1" cy="21"/>
                </a:xfrm>
                <a:prstGeom prst="line">
                  <a:avLst/>
                </a:prstGeom>
                <a:noFill/>
                <a:ln w="0">
                  <a:solidFill>
                    <a:srgbClr val="000000"/>
                  </a:solidFill>
                  <a:round/>
                  <a:headEnd/>
                  <a:tailEnd/>
                </a:ln>
              </p:spPr>
              <p:txBody>
                <a:bodyPr/>
                <a:lstStyle/>
                <a:p>
                  <a:endParaRPr lang="en-US"/>
                </a:p>
              </p:txBody>
            </p:sp>
            <p:sp>
              <p:nvSpPr>
                <p:cNvPr id="17475" name="Line 23"/>
                <p:cNvSpPr>
                  <a:spLocks noChangeShapeType="1"/>
                </p:cNvSpPr>
                <p:nvPr/>
              </p:nvSpPr>
              <p:spPr bwMode="auto">
                <a:xfrm flipV="1">
                  <a:off x="1946" y="1011"/>
                  <a:ext cx="2309" cy="476"/>
                </a:xfrm>
                <a:prstGeom prst="line">
                  <a:avLst/>
                </a:prstGeom>
                <a:noFill/>
                <a:ln w="6350">
                  <a:solidFill>
                    <a:srgbClr val="000080"/>
                  </a:solidFill>
                  <a:round/>
                  <a:headEnd/>
                  <a:tailEnd/>
                </a:ln>
              </p:spPr>
              <p:txBody>
                <a:bodyPr/>
                <a:lstStyle/>
                <a:p>
                  <a:endParaRPr lang="en-US"/>
                </a:p>
              </p:txBody>
            </p:sp>
            <p:sp>
              <p:nvSpPr>
                <p:cNvPr id="17476" name="Line 24"/>
                <p:cNvSpPr>
                  <a:spLocks noChangeShapeType="1"/>
                </p:cNvSpPr>
                <p:nvPr/>
              </p:nvSpPr>
              <p:spPr bwMode="auto">
                <a:xfrm flipV="1">
                  <a:off x="1946" y="1035"/>
                  <a:ext cx="2309" cy="49"/>
                </a:xfrm>
                <a:prstGeom prst="line">
                  <a:avLst/>
                </a:prstGeom>
                <a:noFill/>
                <a:ln w="6350">
                  <a:solidFill>
                    <a:srgbClr val="FF00FF"/>
                  </a:solidFill>
                  <a:round/>
                  <a:headEnd/>
                  <a:tailEnd/>
                </a:ln>
              </p:spPr>
              <p:txBody>
                <a:bodyPr/>
                <a:lstStyle/>
                <a:p>
                  <a:endParaRPr lang="en-US"/>
                </a:p>
              </p:txBody>
            </p:sp>
            <p:sp>
              <p:nvSpPr>
                <p:cNvPr id="17477" name="Line 25"/>
                <p:cNvSpPr>
                  <a:spLocks noChangeShapeType="1"/>
                </p:cNvSpPr>
                <p:nvPr/>
              </p:nvSpPr>
              <p:spPr bwMode="auto">
                <a:xfrm flipV="1">
                  <a:off x="1946" y="1060"/>
                  <a:ext cx="2309" cy="53"/>
                </a:xfrm>
                <a:prstGeom prst="line">
                  <a:avLst/>
                </a:prstGeom>
                <a:noFill/>
                <a:ln w="6350">
                  <a:solidFill>
                    <a:srgbClr val="FFFF00"/>
                  </a:solidFill>
                  <a:round/>
                  <a:headEnd/>
                  <a:tailEnd/>
                </a:ln>
              </p:spPr>
              <p:txBody>
                <a:bodyPr/>
                <a:lstStyle/>
                <a:p>
                  <a:endParaRPr lang="en-US"/>
                </a:p>
              </p:txBody>
            </p:sp>
            <p:sp>
              <p:nvSpPr>
                <p:cNvPr id="17478" name="Line 26"/>
                <p:cNvSpPr>
                  <a:spLocks noChangeShapeType="1"/>
                </p:cNvSpPr>
                <p:nvPr/>
              </p:nvSpPr>
              <p:spPr bwMode="auto">
                <a:xfrm>
                  <a:off x="1946" y="1011"/>
                  <a:ext cx="2309" cy="73"/>
                </a:xfrm>
                <a:prstGeom prst="line">
                  <a:avLst/>
                </a:prstGeom>
                <a:noFill/>
                <a:ln w="6350">
                  <a:solidFill>
                    <a:srgbClr val="00FFFF"/>
                  </a:solidFill>
                  <a:round/>
                  <a:headEnd/>
                  <a:tailEnd/>
                </a:ln>
              </p:spPr>
              <p:txBody>
                <a:bodyPr/>
                <a:lstStyle/>
                <a:p>
                  <a:endParaRPr lang="en-US"/>
                </a:p>
              </p:txBody>
            </p:sp>
            <p:sp>
              <p:nvSpPr>
                <p:cNvPr id="17479" name="Line 27"/>
                <p:cNvSpPr>
                  <a:spLocks noChangeShapeType="1"/>
                </p:cNvSpPr>
                <p:nvPr/>
              </p:nvSpPr>
              <p:spPr bwMode="auto">
                <a:xfrm flipV="1">
                  <a:off x="1946" y="1113"/>
                  <a:ext cx="2309" cy="248"/>
                </a:xfrm>
                <a:prstGeom prst="line">
                  <a:avLst/>
                </a:prstGeom>
                <a:noFill/>
                <a:ln w="6350">
                  <a:solidFill>
                    <a:srgbClr val="800080"/>
                  </a:solidFill>
                  <a:round/>
                  <a:headEnd/>
                  <a:tailEnd/>
                </a:ln>
              </p:spPr>
              <p:txBody>
                <a:bodyPr/>
                <a:lstStyle/>
                <a:p>
                  <a:endParaRPr lang="en-US"/>
                </a:p>
              </p:txBody>
            </p:sp>
            <p:sp>
              <p:nvSpPr>
                <p:cNvPr id="17480" name="Line 28"/>
                <p:cNvSpPr>
                  <a:spLocks noChangeShapeType="1"/>
                </p:cNvSpPr>
                <p:nvPr/>
              </p:nvSpPr>
              <p:spPr bwMode="auto">
                <a:xfrm flipV="1">
                  <a:off x="1946" y="1137"/>
                  <a:ext cx="2309" cy="326"/>
                </a:xfrm>
                <a:prstGeom prst="line">
                  <a:avLst/>
                </a:prstGeom>
                <a:noFill/>
                <a:ln w="6350">
                  <a:solidFill>
                    <a:srgbClr val="800000"/>
                  </a:solidFill>
                  <a:round/>
                  <a:headEnd/>
                  <a:tailEnd/>
                </a:ln>
              </p:spPr>
              <p:txBody>
                <a:bodyPr/>
                <a:lstStyle/>
                <a:p>
                  <a:endParaRPr lang="en-US"/>
                </a:p>
              </p:txBody>
            </p:sp>
            <p:sp>
              <p:nvSpPr>
                <p:cNvPr id="17481" name="Line 29"/>
                <p:cNvSpPr>
                  <a:spLocks noChangeShapeType="1"/>
                </p:cNvSpPr>
                <p:nvPr/>
              </p:nvSpPr>
              <p:spPr bwMode="auto">
                <a:xfrm flipV="1">
                  <a:off x="1946" y="1161"/>
                  <a:ext cx="2309" cy="2256"/>
                </a:xfrm>
                <a:prstGeom prst="line">
                  <a:avLst/>
                </a:prstGeom>
                <a:noFill/>
                <a:ln w="6350">
                  <a:solidFill>
                    <a:srgbClr val="008080"/>
                  </a:solidFill>
                  <a:round/>
                  <a:headEnd/>
                  <a:tailEnd/>
                </a:ln>
              </p:spPr>
              <p:txBody>
                <a:bodyPr/>
                <a:lstStyle/>
                <a:p>
                  <a:endParaRPr lang="en-US"/>
                </a:p>
              </p:txBody>
            </p:sp>
            <p:sp>
              <p:nvSpPr>
                <p:cNvPr id="17482" name="Line 30"/>
                <p:cNvSpPr>
                  <a:spLocks noChangeShapeType="1"/>
                </p:cNvSpPr>
                <p:nvPr/>
              </p:nvSpPr>
              <p:spPr bwMode="auto">
                <a:xfrm flipV="1">
                  <a:off x="1946" y="1186"/>
                  <a:ext cx="2309" cy="879"/>
                </a:xfrm>
                <a:prstGeom prst="line">
                  <a:avLst/>
                </a:prstGeom>
                <a:noFill/>
                <a:ln w="6350">
                  <a:solidFill>
                    <a:srgbClr val="0000FF"/>
                  </a:solidFill>
                  <a:round/>
                  <a:headEnd/>
                  <a:tailEnd/>
                </a:ln>
              </p:spPr>
              <p:txBody>
                <a:bodyPr/>
                <a:lstStyle/>
                <a:p>
                  <a:endParaRPr lang="en-US"/>
                </a:p>
              </p:txBody>
            </p:sp>
            <p:sp>
              <p:nvSpPr>
                <p:cNvPr id="17483" name="Line 31"/>
                <p:cNvSpPr>
                  <a:spLocks noChangeShapeType="1"/>
                </p:cNvSpPr>
                <p:nvPr/>
              </p:nvSpPr>
              <p:spPr bwMode="auto">
                <a:xfrm flipV="1">
                  <a:off x="1946" y="1210"/>
                  <a:ext cx="2309" cy="1458"/>
                </a:xfrm>
                <a:prstGeom prst="line">
                  <a:avLst/>
                </a:prstGeom>
                <a:noFill/>
                <a:ln w="6350">
                  <a:solidFill>
                    <a:srgbClr val="00CCFF"/>
                  </a:solidFill>
                  <a:round/>
                  <a:headEnd/>
                  <a:tailEnd/>
                </a:ln>
              </p:spPr>
              <p:txBody>
                <a:bodyPr/>
                <a:lstStyle/>
                <a:p>
                  <a:endParaRPr lang="en-US"/>
                </a:p>
              </p:txBody>
            </p:sp>
            <p:sp>
              <p:nvSpPr>
                <p:cNvPr id="17484" name="Line 32"/>
                <p:cNvSpPr>
                  <a:spLocks noChangeShapeType="1"/>
                </p:cNvSpPr>
                <p:nvPr/>
              </p:nvSpPr>
              <p:spPr bwMode="auto">
                <a:xfrm flipV="1">
                  <a:off x="1946" y="1235"/>
                  <a:ext cx="2309" cy="879"/>
                </a:xfrm>
                <a:prstGeom prst="line">
                  <a:avLst/>
                </a:prstGeom>
                <a:noFill/>
                <a:ln w="6350">
                  <a:solidFill>
                    <a:srgbClr val="CCFFFF"/>
                  </a:solidFill>
                  <a:round/>
                  <a:headEnd/>
                  <a:tailEnd/>
                </a:ln>
              </p:spPr>
              <p:txBody>
                <a:bodyPr/>
                <a:lstStyle/>
                <a:p>
                  <a:endParaRPr lang="en-US"/>
                </a:p>
              </p:txBody>
            </p:sp>
            <p:sp>
              <p:nvSpPr>
                <p:cNvPr id="17485" name="Line 33"/>
                <p:cNvSpPr>
                  <a:spLocks noChangeShapeType="1"/>
                </p:cNvSpPr>
                <p:nvPr/>
              </p:nvSpPr>
              <p:spPr bwMode="auto">
                <a:xfrm flipV="1">
                  <a:off x="1946" y="1263"/>
                  <a:ext cx="2309" cy="477"/>
                </a:xfrm>
                <a:prstGeom prst="line">
                  <a:avLst/>
                </a:prstGeom>
                <a:noFill/>
                <a:ln w="6350">
                  <a:solidFill>
                    <a:srgbClr val="CCFFCC"/>
                  </a:solidFill>
                  <a:round/>
                  <a:headEnd/>
                  <a:tailEnd/>
                </a:ln>
              </p:spPr>
              <p:txBody>
                <a:bodyPr/>
                <a:lstStyle/>
                <a:p>
                  <a:endParaRPr lang="en-US"/>
                </a:p>
              </p:txBody>
            </p:sp>
            <p:sp>
              <p:nvSpPr>
                <p:cNvPr id="17486" name="Line 34"/>
                <p:cNvSpPr>
                  <a:spLocks noChangeShapeType="1"/>
                </p:cNvSpPr>
                <p:nvPr/>
              </p:nvSpPr>
              <p:spPr bwMode="auto">
                <a:xfrm flipV="1">
                  <a:off x="1946" y="1288"/>
                  <a:ext cx="2309" cy="2007"/>
                </a:xfrm>
                <a:prstGeom prst="line">
                  <a:avLst/>
                </a:prstGeom>
                <a:noFill/>
                <a:ln w="6350">
                  <a:solidFill>
                    <a:srgbClr val="FFFF99"/>
                  </a:solidFill>
                  <a:round/>
                  <a:headEnd/>
                  <a:tailEnd/>
                </a:ln>
              </p:spPr>
              <p:txBody>
                <a:bodyPr/>
                <a:lstStyle/>
                <a:p>
                  <a:endParaRPr lang="en-US"/>
                </a:p>
              </p:txBody>
            </p:sp>
            <p:sp>
              <p:nvSpPr>
                <p:cNvPr id="17487" name="Line 35"/>
                <p:cNvSpPr>
                  <a:spLocks noChangeShapeType="1"/>
                </p:cNvSpPr>
                <p:nvPr/>
              </p:nvSpPr>
              <p:spPr bwMode="auto">
                <a:xfrm flipV="1">
                  <a:off x="1946" y="1312"/>
                  <a:ext cx="2309" cy="1857"/>
                </a:xfrm>
                <a:prstGeom prst="line">
                  <a:avLst/>
                </a:prstGeom>
                <a:noFill/>
                <a:ln w="6350">
                  <a:solidFill>
                    <a:srgbClr val="99CCFF"/>
                  </a:solidFill>
                  <a:round/>
                  <a:headEnd/>
                  <a:tailEnd/>
                </a:ln>
              </p:spPr>
              <p:txBody>
                <a:bodyPr/>
                <a:lstStyle/>
                <a:p>
                  <a:endParaRPr lang="en-US"/>
                </a:p>
              </p:txBody>
            </p:sp>
            <p:sp>
              <p:nvSpPr>
                <p:cNvPr id="17488" name="Line 36"/>
                <p:cNvSpPr>
                  <a:spLocks noChangeShapeType="1"/>
                </p:cNvSpPr>
                <p:nvPr/>
              </p:nvSpPr>
              <p:spPr bwMode="auto">
                <a:xfrm flipV="1">
                  <a:off x="1946" y="1337"/>
                  <a:ext cx="2309" cy="101"/>
                </a:xfrm>
                <a:prstGeom prst="line">
                  <a:avLst/>
                </a:prstGeom>
                <a:noFill/>
                <a:ln w="6350">
                  <a:solidFill>
                    <a:srgbClr val="FF99CC"/>
                  </a:solidFill>
                  <a:round/>
                  <a:headEnd/>
                  <a:tailEnd/>
                </a:ln>
              </p:spPr>
              <p:txBody>
                <a:bodyPr/>
                <a:lstStyle/>
                <a:p>
                  <a:endParaRPr lang="en-US"/>
                </a:p>
              </p:txBody>
            </p:sp>
            <p:sp>
              <p:nvSpPr>
                <p:cNvPr id="17489" name="Line 37"/>
                <p:cNvSpPr>
                  <a:spLocks noChangeShapeType="1"/>
                </p:cNvSpPr>
                <p:nvPr/>
              </p:nvSpPr>
              <p:spPr bwMode="auto">
                <a:xfrm flipV="1">
                  <a:off x="1946" y="1361"/>
                  <a:ext cx="2309" cy="403"/>
                </a:xfrm>
                <a:prstGeom prst="line">
                  <a:avLst/>
                </a:prstGeom>
                <a:noFill/>
                <a:ln w="6350">
                  <a:solidFill>
                    <a:srgbClr val="CC99FF"/>
                  </a:solidFill>
                  <a:round/>
                  <a:headEnd/>
                  <a:tailEnd/>
                </a:ln>
              </p:spPr>
              <p:txBody>
                <a:bodyPr/>
                <a:lstStyle/>
                <a:p>
                  <a:endParaRPr lang="en-US"/>
                </a:p>
              </p:txBody>
            </p:sp>
            <p:sp>
              <p:nvSpPr>
                <p:cNvPr id="17490" name="Line 38"/>
                <p:cNvSpPr>
                  <a:spLocks noChangeShapeType="1"/>
                </p:cNvSpPr>
                <p:nvPr/>
              </p:nvSpPr>
              <p:spPr bwMode="auto">
                <a:xfrm flipV="1">
                  <a:off x="1946" y="1385"/>
                  <a:ext cx="2309" cy="228"/>
                </a:xfrm>
                <a:prstGeom prst="line">
                  <a:avLst/>
                </a:prstGeom>
                <a:noFill/>
                <a:ln w="6350">
                  <a:solidFill>
                    <a:srgbClr val="FFCC99"/>
                  </a:solidFill>
                  <a:round/>
                  <a:headEnd/>
                  <a:tailEnd/>
                </a:ln>
              </p:spPr>
              <p:txBody>
                <a:bodyPr/>
                <a:lstStyle/>
                <a:p>
                  <a:endParaRPr lang="en-US"/>
                </a:p>
              </p:txBody>
            </p:sp>
            <p:sp>
              <p:nvSpPr>
                <p:cNvPr id="17491" name="Line 39"/>
                <p:cNvSpPr>
                  <a:spLocks noChangeShapeType="1"/>
                </p:cNvSpPr>
                <p:nvPr/>
              </p:nvSpPr>
              <p:spPr bwMode="auto">
                <a:xfrm flipV="1">
                  <a:off x="1946" y="1414"/>
                  <a:ext cx="2309" cy="1580"/>
                </a:xfrm>
                <a:prstGeom prst="line">
                  <a:avLst/>
                </a:prstGeom>
                <a:noFill/>
                <a:ln w="6350">
                  <a:solidFill>
                    <a:srgbClr val="3366FF"/>
                  </a:solidFill>
                  <a:round/>
                  <a:headEnd/>
                  <a:tailEnd/>
                </a:ln>
              </p:spPr>
              <p:txBody>
                <a:bodyPr/>
                <a:lstStyle/>
                <a:p>
                  <a:endParaRPr lang="en-US"/>
                </a:p>
              </p:txBody>
            </p:sp>
            <p:sp>
              <p:nvSpPr>
                <p:cNvPr id="17492" name="Line 40"/>
                <p:cNvSpPr>
                  <a:spLocks noChangeShapeType="1"/>
                </p:cNvSpPr>
                <p:nvPr/>
              </p:nvSpPr>
              <p:spPr bwMode="auto">
                <a:xfrm flipV="1">
                  <a:off x="1946" y="1438"/>
                  <a:ext cx="2309" cy="477"/>
                </a:xfrm>
                <a:prstGeom prst="line">
                  <a:avLst/>
                </a:prstGeom>
                <a:noFill/>
                <a:ln w="6350">
                  <a:solidFill>
                    <a:srgbClr val="33CCCC"/>
                  </a:solidFill>
                  <a:round/>
                  <a:headEnd/>
                  <a:tailEnd/>
                </a:ln>
              </p:spPr>
              <p:txBody>
                <a:bodyPr/>
                <a:lstStyle/>
                <a:p>
                  <a:endParaRPr lang="en-US"/>
                </a:p>
              </p:txBody>
            </p:sp>
            <p:sp>
              <p:nvSpPr>
                <p:cNvPr id="17493" name="Line 41"/>
                <p:cNvSpPr>
                  <a:spLocks noChangeShapeType="1"/>
                </p:cNvSpPr>
                <p:nvPr/>
              </p:nvSpPr>
              <p:spPr bwMode="auto">
                <a:xfrm flipV="1">
                  <a:off x="1946" y="1463"/>
                  <a:ext cx="2309" cy="826"/>
                </a:xfrm>
                <a:prstGeom prst="line">
                  <a:avLst/>
                </a:prstGeom>
                <a:noFill/>
                <a:ln w="6350">
                  <a:solidFill>
                    <a:srgbClr val="99CC00"/>
                  </a:solidFill>
                  <a:round/>
                  <a:headEnd/>
                  <a:tailEnd/>
                </a:ln>
              </p:spPr>
              <p:txBody>
                <a:bodyPr/>
                <a:lstStyle/>
                <a:p>
                  <a:endParaRPr lang="en-US"/>
                </a:p>
              </p:txBody>
            </p:sp>
            <p:sp>
              <p:nvSpPr>
                <p:cNvPr id="17494" name="Line 42"/>
                <p:cNvSpPr>
                  <a:spLocks noChangeShapeType="1"/>
                </p:cNvSpPr>
                <p:nvPr/>
              </p:nvSpPr>
              <p:spPr bwMode="auto">
                <a:xfrm flipV="1">
                  <a:off x="1946" y="1487"/>
                  <a:ext cx="2309" cy="603"/>
                </a:xfrm>
                <a:prstGeom prst="line">
                  <a:avLst/>
                </a:prstGeom>
                <a:noFill/>
                <a:ln w="6350">
                  <a:solidFill>
                    <a:srgbClr val="FFCC00"/>
                  </a:solidFill>
                  <a:round/>
                  <a:headEnd/>
                  <a:tailEnd/>
                </a:ln>
              </p:spPr>
              <p:txBody>
                <a:bodyPr/>
                <a:lstStyle/>
                <a:p>
                  <a:endParaRPr lang="en-US"/>
                </a:p>
              </p:txBody>
            </p:sp>
            <p:sp>
              <p:nvSpPr>
                <p:cNvPr id="17495" name="Line 43"/>
                <p:cNvSpPr>
                  <a:spLocks noChangeShapeType="1"/>
                </p:cNvSpPr>
                <p:nvPr/>
              </p:nvSpPr>
              <p:spPr bwMode="auto">
                <a:xfrm>
                  <a:off x="1946" y="1385"/>
                  <a:ext cx="2309" cy="127"/>
                </a:xfrm>
                <a:prstGeom prst="line">
                  <a:avLst/>
                </a:prstGeom>
                <a:noFill/>
                <a:ln w="6350">
                  <a:solidFill>
                    <a:srgbClr val="FF9900"/>
                  </a:solidFill>
                  <a:round/>
                  <a:headEnd/>
                  <a:tailEnd/>
                </a:ln>
              </p:spPr>
              <p:txBody>
                <a:bodyPr/>
                <a:lstStyle/>
                <a:p>
                  <a:endParaRPr lang="en-US"/>
                </a:p>
              </p:txBody>
            </p:sp>
            <p:sp>
              <p:nvSpPr>
                <p:cNvPr id="17496" name="Line 44"/>
                <p:cNvSpPr>
                  <a:spLocks noChangeShapeType="1"/>
                </p:cNvSpPr>
                <p:nvPr/>
              </p:nvSpPr>
              <p:spPr bwMode="auto">
                <a:xfrm flipV="1">
                  <a:off x="1946" y="1536"/>
                  <a:ext cx="2309" cy="1104"/>
                </a:xfrm>
                <a:prstGeom prst="line">
                  <a:avLst/>
                </a:prstGeom>
                <a:noFill/>
                <a:ln w="6350">
                  <a:solidFill>
                    <a:srgbClr val="FF6600"/>
                  </a:solidFill>
                  <a:round/>
                  <a:headEnd/>
                  <a:tailEnd/>
                </a:ln>
              </p:spPr>
              <p:txBody>
                <a:bodyPr/>
                <a:lstStyle/>
                <a:p>
                  <a:endParaRPr lang="en-US"/>
                </a:p>
              </p:txBody>
            </p:sp>
            <p:sp>
              <p:nvSpPr>
                <p:cNvPr id="17497" name="Line 45"/>
                <p:cNvSpPr>
                  <a:spLocks noChangeShapeType="1"/>
                </p:cNvSpPr>
                <p:nvPr/>
              </p:nvSpPr>
              <p:spPr bwMode="auto">
                <a:xfrm flipV="1">
                  <a:off x="1946" y="1565"/>
                  <a:ext cx="2309" cy="627"/>
                </a:xfrm>
                <a:prstGeom prst="line">
                  <a:avLst/>
                </a:prstGeom>
                <a:noFill/>
                <a:ln w="6350">
                  <a:solidFill>
                    <a:srgbClr val="666699"/>
                  </a:solidFill>
                  <a:round/>
                  <a:headEnd/>
                  <a:tailEnd/>
                </a:ln>
              </p:spPr>
              <p:txBody>
                <a:bodyPr/>
                <a:lstStyle/>
                <a:p>
                  <a:endParaRPr lang="en-US"/>
                </a:p>
              </p:txBody>
            </p:sp>
            <p:sp>
              <p:nvSpPr>
                <p:cNvPr id="17498" name="Line 46"/>
                <p:cNvSpPr>
                  <a:spLocks noChangeShapeType="1"/>
                </p:cNvSpPr>
                <p:nvPr/>
              </p:nvSpPr>
              <p:spPr bwMode="auto">
                <a:xfrm flipV="1">
                  <a:off x="1946" y="1589"/>
                  <a:ext cx="2309" cy="1527"/>
                </a:xfrm>
                <a:prstGeom prst="line">
                  <a:avLst/>
                </a:prstGeom>
                <a:noFill/>
                <a:ln w="6350">
                  <a:solidFill>
                    <a:srgbClr val="969696"/>
                  </a:solidFill>
                  <a:round/>
                  <a:headEnd/>
                  <a:tailEnd/>
                </a:ln>
              </p:spPr>
              <p:txBody>
                <a:bodyPr/>
                <a:lstStyle/>
                <a:p>
                  <a:endParaRPr lang="en-US"/>
                </a:p>
              </p:txBody>
            </p:sp>
            <p:sp>
              <p:nvSpPr>
                <p:cNvPr id="17499" name="Line 47"/>
                <p:cNvSpPr>
                  <a:spLocks noChangeShapeType="1"/>
                </p:cNvSpPr>
                <p:nvPr/>
              </p:nvSpPr>
              <p:spPr bwMode="auto">
                <a:xfrm flipV="1">
                  <a:off x="1946" y="1613"/>
                  <a:ext cx="2309" cy="1279"/>
                </a:xfrm>
                <a:prstGeom prst="line">
                  <a:avLst/>
                </a:prstGeom>
                <a:noFill/>
                <a:ln w="6350">
                  <a:solidFill>
                    <a:srgbClr val="003366"/>
                  </a:solidFill>
                  <a:round/>
                  <a:headEnd/>
                  <a:tailEnd/>
                </a:ln>
              </p:spPr>
              <p:txBody>
                <a:bodyPr/>
                <a:lstStyle/>
                <a:p>
                  <a:endParaRPr lang="en-US"/>
                </a:p>
              </p:txBody>
            </p:sp>
            <p:sp>
              <p:nvSpPr>
                <p:cNvPr id="17500" name="Line 48"/>
                <p:cNvSpPr>
                  <a:spLocks noChangeShapeType="1"/>
                </p:cNvSpPr>
                <p:nvPr/>
              </p:nvSpPr>
              <p:spPr bwMode="auto">
                <a:xfrm flipV="1">
                  <a:off x="1946" y="1638"/>
                  <a:ext cx="2309" cy="73"/>
                </a:xfrm>
                <a:prstGeom prst="line">
                  <a:avLst/>
                </a:prstGeom>
                <a:noFill/>
                <a:ln w="6350">
                  <a:solidFill>
                    <a:srgbClr val="339966"/>
                  </a:solidFill>
                  <a:round/>
                  <a:headEnd/>
                  <a:tailEnd/>
                </a:ln>
              </p:spPr>
              <p:txBody>
                <a:bodyPr/>
                <a:lstStyle/>
                <a:p>
                  <a:endParaRPr lang="en-US"/>
                </a:p>
              </p:txBody>
            </p:sp>
            <p:sp>
              <p:nvSpPr>
                <p:cNvPr id="17501" name="Line 49"/>
                <p:cNvSpPr>
                  <a:spLocks noChangeShapeType="1"/>
                </p:cNvSpPr>
                <p:nvPr/>
              </p:nvSpPr>
              <p:spPr bwMode="auto">
                <a:xfrm>
                  <a:off x="1946" y="1414"/>
                  <a:ext cx="2309" cy="248"/>
                </a:xfrm>
                <a:prstGeom prst="line">
                  <a:avLst/>
                </a:prstGeom>
                <a:noFill/>
                <a:ln w="6350">
                  <a:solidFill>
                    <a:srgbClr val="003300"/>
                  </a:solidFill>
                  <a:round/>
                  <a:headEnd/>
                  <a:tailEnd/>
                </a:ln>
              </p:spPr>
              <p:txBody>
                <a:bodyPr/>
                <a:lstStyle/>
                <a:p>
                  <a:endParaRPr lang="en-US"/>
                </a:p>
              </p:txBody>
            </p:sp>
            <p:sp>
              <p:nvSpPr>
                <p:cNvPr id="17502" name="Line 50"/>
                <p:cNvSpPr>
                  <a:spLocks noChangeShapeType="1"/>
                </p:cNvSpPr>
                <p:nvPr/>
              </p:nvSpPr>
              <p:spPr bwMode="auto">
                <a:xfrm flipV="1">
                  <a:off x="1946" y="1687"/>
                  <a:ext cx="2309" cy="578"/>
                </a:xfrm>
                <a:prstGeom prst="line">
                  <a:avLst/>
                </a:prstGeom>
                <a:noFill/>
                <a:ln w="6350">
                  <a:solidFill>
                    <a:srgbClr val="333300"/>
                  </a:solidFill>
                  <a:round/>
                  <a:headEnd/>
                  <a:tailEnd/>
                </a:ln>
              </p:spPr>
              <p:txBody>
                <a:bodyPr/>
                <a:lstStyle/>
                <a:p>
                  <a:endParaRPr lang="en-US"/>
                </a:p>
              </p:txBody>
            </p:sp>
            <p:sp>
              <p:nvSpPr>
                <p:cNvPr id="17503" name="Line 51"/>
                <p:cNvSpPr>
                  <a:spLocks noChangeShapeType="1"/>
                </p:cNvSpPr>
                <p:nvPr/>
              </p:nvSpPr>
              <p:spPr bwMode="auto">
                <a:xfrm flipV="1">
                  <a:off x="1946" y="1711"/>
                  <a:ext cx="2309" cy="1633"/>
                </a:xfrm>
                <a:prstGeom prst="line">
                  <a:avLst/>
                </a:prstGeom>
                <a:noFill/>
                <a:ln w="6350">
                  <a:solidFill>
                    <a:srgbClr val="993300"/>
                  </a:solidFill>
                  <a:round/>
                  <a:headEnd/>
                  <a:tailEnd/>
                </a:ln>
              </p:spPr>
              <p:txBody>
                <a:bodyPr/>
                <a:lstStyle/>
                <a:p>
                  <a:endParaRPr lang="en-US"/>
                </a:p>
              </p:txBody>
            </p:sp>
            <p:sp>
              <p:nvSpPr>
                <p:cNvPr id="17504" name="Line 52"/>
                <p:cNvSpPr>
                  <a:spLocks noChangeShapeType="1"/>
                </p:cNvSpPr>
                <p:nvPr/>
              </p:nvSpPr>
              <p:spPr bwMode="auto">
                <a:xfrm flipV="1">
                  <a:off x="1946" y="1740"/>
                  <a:ext cx="2309" cy="423"/>
                </a:xfrm>
                <a:prstGeom prst="line">
                  <a:avLst/>
                </a:prstGeom>
                <a:noFill/>
                <a:ln w="6350">
                  <a:solidFill>
                    <a:srgbClr val="993366"/>
                  </a:solidFill>
                  <a:round/>
                  <a:headEnd/>
                  <a:tailEnd/>
                </a:ln>
              </p:spPr>
              <p:txBody>
                <a:bodyPr/>
                <a:lstStyle/>
                <a:p>
                  <a:endParaRPr lang="en-US"/>
                </a:p>
              </p:txBody>
            </p:sp>
            <p:sp>
              <p:nvSpPr>
                <p:cNvPr id="17505" name="Line 53"/>
                <p:cNvSpPr>
                  <a:spLocks noChangeShapeType="1"/>
                </p:cNvSpPr>
                <p:nvPr/>
              </p:nvSpPr>
              <p:spPr bwMode="auto">
                <a:xfrm flipV="1">
                  <a:off x="1946" y="1764"/>
                  <a:ext cx="2309" cy="603"/>
                </a:xfrm>
                <a:prstGeom prst="line">
                  <a:avLst/>
                </a:prstGeom>
                <a:noFill/>
                <a:ln w="6350">
                  <a:solidFill>
                    <a:srgbClr val="333399"/>
                  </a:solidFill>
                  <a:round/>
                  <a:headEnd/>
                  <a:tailEnd/>
                </a:ln>
              </p:spPr>
              <p:txBody>
                <a:bodyPr/>
                <a:lstStyle/>
                <a:p>
                  <a:endParaRPr lang="en-US"/>
                </a:p>
              </p:txBody>
            </p:sp>
            <p:sp>
              <p:nvSpPr>
                <p:cNvPr id="17506" name="Line 54"/>
                <p:cNvSpPr>
                  <a:spLocks noChangeShapeType="1"/>
                </p:cNvSpPr>
                <p:nvPr/>
              </p:nvSpPr>
              <p:spPr bwMode="auto">
                <a:xfrm>
                  <a:off x="1946" y="1337"/>
                  <a:ext cx="2309" cy="452"/>
                </a:xfrm>
                <a:prstGeom prst="line">
                  <a:avLst/>
                </a:prstGeom>
                <a:noFill/>
                <a:ln w="6350">
                  <a:solidFill>
                    <a:srgbClr val="000000"/>
                  </a:solidFill>
                  <a:round/>
                  <a:headEnd/>
                  <a:tailEnd/>
                </a:ln>
              </p:spPr>
              <p:txBody>
                <a:bodyPr/>
                <a:lstStyle/>
                <a:p>
                  <a:endParaRPr lang="en-US"/>
                </a:p>
              </p:txBody>
            </p:sp>
            <p:sp>
              <p:nvSpPr>
                <p:cNvPr id="17507" name="Line 55"/>
                <p:cNvSpPr>
                  <a:spLocks noChangeShapeType="1"/>
                </p:cNvSpPr>
                <p:nvPr/>
              </p:nvSpPr>
              <p:spPr bwMode="auto">
                <a:xfrm flipV="1">
                  <a:off x="1946" y="1813"/>
                  <a:ext cx="2309" cy="151"/>
                </a:xfrm>
                <a:prstGeom prst="line">
                  <a:avLst/>
                </a:prstGeom>
                <a:noFill/>
                <a:ln w="6350">
                  <a:solidFill>
                    <a:srgbClr val="FFFFFF"/>
                  </a:solidFill>
                  <a:round/>
                  <a:headEnd/>
                  <a:tailEnd/>
                </a:ln>
              </p:spPr>
              <p:txBody>
                <a:bodyPr/>
                <a:lstStyle/>
                <a:p>
                  <a:endParaRPr lang="en-US"/>
                </a:p>
              </p:txBody>
            </p:sp>
            <p:sp>
              <p:nvSpPr>
                <p:cNvPr id="17508" name="Line 56"/>
                <p:cNvSpPr>
                  <a:spLocks noChangeShapeType="1"/>
                </p:cNvSpPr>
                <p:nvPr/>
              </p:nvSpPr>
              <p:spPr bwMode="auto">
                <a:xfrm>
                  <a:off x="1946" y="1137"/>
                  <a:ext cx="2309" cy="700"/>
                </a:xfrm>
                <a:prstGeom prst="line">
                  <a:avLst/>
                </a:prstGeom>
                <a:noFill/>
                <a:ln w="6350">
                  <a:solidFill>
                    <a:srgbClr val="FF0000"/>
                  </a:solidFill>
                  <a:round/>
                  <a:headEnd/>
                  <a:tailEnd/>
                </a:ln>
              </p:spPr>
              <p:txBody>
                <a:bodyPr/>
                <a:lstStyle/>
                <a:p>
                  <a:endParaRPr lang="en-US"/>
                </a:p>
              </p:txBody>
            </p:sp>
            <p:sp>
              <p:nvSpPr>
                <p:cNvPr id="17509" name="Line 57"/>
                <p:cNvSpPr>
                  <a:spLocks noChangeShapeType="1"/>
                </p:cNvSpPr>
                <p:nvPr/>
              </p:nvSpPr>
              <p:spPr bwMode="auto">
                <a:xfrm flipV="1">
                  <a:off x="1946" y="1862"/>
                  <a:ext cx="2309" cy="476"/>
                </a:xfrm>
                <a:prstGeom prst="line">
                  <a:avLst/>
                </a:prstGeom>
                <a:noFill/>
                <a:ln w="6350">
                  <a:solidFill>
                    <a:srgbClr val="00FF00"/>
                  </a:solidFill>
                  <a:round/>
                  <a:headEnd/>
                  <a:tailEnd/>
                </a:ln>
              </p:spPr>
              <p:txBody>
                <a:bodyPr/>
                <a:lstStyle/>
                <a:p>
                  <a:endParaRPr lang="en-US"/>
                </a:p>
              </p:txBody>
            </p:sp>
            <p:sp>
              <p:nvSpPr>
                <p:cNvPr id="17510" name="Line 58"/>
                <p:cNvSpPr>
                  <a:spLocks noChangeShapeType="1"/>
                </p:cNvSpPr>
                <p:nvPr/>
              </p:nvSpPr>
              <p:spPr bwMode="auto">
                <a:xfrm flipV="1">
                  <a:off x="1946" y="1890"/>
                  <a:ext cx="2309" cy="1051"/>
                </a:xfrm>
                <a:prstGeom prst="line">
                  <a:avLst/>
                </a:prstGeom>
                <a:noFill/>
                <a:ln w="6350">
                  <a:solidFill>
                    <a:srgbClr val="0000FF"/>
                  </a:solidFill>
                  <a:round/>
                  <a:headEnd/>
                  <a:tailEnd/>
                </a:ln>
              </p:spPr>
              <p:txBody>
                <a:bodyPr/>
                <a:lstStyle/>
                <a:p>
                  <a:endParaRPr lang="en-US"/>
                </a:p>
              </p:txBody>
            </p:sp>
            <p:sp>
              <p:nvSpPr>
                <p:cNvPr id="17511" name="Line 59"/>
                <p:cNvSpPr>
                  <a:spLocks noChangeShapeType="1"/>
                </p:cNvSpPr>
                <p:nvPr/>
              </p:nvSpPr>
              <p:spPr bwMode="auto">
                <a:xfrm flipV="1">
                  <a:off x="1946" y="1915"/>
                  <a:ext cx="2309" cy="126"/>
                </a:xfrm>
                <a:prstGeom prst="line">
                  <a:avLst/>
                </a:prstGeom>
                <a:noFill/>
                <a:ln w="6350">
                  <a:solidFill>
                    <a:srgbClr val="FFFF00"/>
                  </a:solidFill>
                  <a:round/>
                  <a:headEnd/>
                  <a:tailEnd/>
                </a:ln>
              </p:spPr>
              <p:txBody>
                <a:bodyPr/>
                <a:lstStyle/>
                <a:p>
                  <a:endParaRPr lang="en-US"/>
                </a:p>
              </p:txBody>
            </p:sp>
            <p:sp>
              <p:nvSpPr>
                <p:cNvPr id="17512" name="Line 60"/>
                <p:cNvSpPr>
                  <a:spLocks noChangeShapeType="1"/>
                </p:cNvSpPr>
                <p:nvPr/>
              </p:nvSpPr>
              <p:spPr bwMode="auto">
                <a:xfrm>
                  <a:off x="1946" y="1862"/>
                  <a:ext cx="2309" cy="77"/>
                </a:xfrm>
                <a:prstGeom prst="line">
                  <a:avLst/>
                </a:prstGeom>
                <a:noFill/>
                <a:ln w="6350">
                  <a:solidFill>
                    <a:srgbClr val="FF00FF"/>
                  </a:solidFill>
                  <a:round/>
                  <a:headEnd/>
                  <a:tailEnd/>
                </a:ln>
              </p:spPr>
              <p:txBody>
                <a:bodyPr/>
                <a:lstStyle/>
                <a:p>
                  <a:endParaRPr lang="en-US"/>
                </a:p>
              </p:txBody>
            </p:sp>
            <p:sp>
              <p:nvSpPr>
                <p:cNvPr id="17513" name="Line 61"/>
                <p:cNvSpPr>
                  <a:spLocks noChangeShapeType="1"/>
                </p:cNvSpPr>
                <p:nvPr/>
              </p:nvSpPr>
              <p:spPr bwMode="auto">
                <a:xfrm flipV="1">
                  <a:off x="1946" y="1964"/>
                  <a:ext cx="2309" cy="1254"/>
                </a:xfrm>
                <a:prstGeom prst="line">
                  <a:avLst/>
                </a:prstGeom>
                <a:noFill/>
                <a:ln w="6350">
                  <a:solidFill>
                    <a:srgbClr val="00FFFF"/>
                  </a:solidFill>
                  <a:round/>
                  <a:headEnd/>
                  <a:tailEnd/>
                </a:ln>
              </p:spPr>
              <p:txBody>
                <a:bodyPr/>
                <a:lstStyle/>
                <a:p>
                  <a:endParaRPr lang="en-US"/>
                </a:p>
              </p:txBody>
            </p:sp>
            <p:sp>
              <p:nvSpPr>
                <p:cNvPr id="17514" name="Line 62"/>
                <p:cNvSpPr>
                  <a:spLocks noChangeShapeType="1"/>
                </p:cNvSpPr>
                <p:nvPr/>
              </p:nvSpPr>
              <p:spPr bwMode="auto">
                <a:xfrm flipV="1">
                  <a:off x="1946" y="1988"/>
                  <a:ext cx="2309" cy="880"/>
                </a:xfrm>
                <a:prstGeom prst="line">
                  <a:avLst/>
                </a:prstGeom>
                <a:noFill/>
                <a:ln w="6350">
                  <a:solidFill>
                    <a:srgbClr val="800000"/>
                  </a:solidFill>
                  <a:round/>
                  <a:headEnd/>
                  <a:tailEnd/>
                </a:ln>
              </p:spPr>
              <p:txBody>
                <a:bodyPr/>
                <a:lstStyle/>
                <a:p>
                  <a:endParaRPr lang="en-US"/>
                </a:p>
              </p:txBody>
            </p:sp>
            <p:sp>
              <p:nvSpPr>
                <p:cNvPr id="17515" name="Line 63"/>
                <p:cNvSpPr>
                  <a:spLocks noChangeShapeType="1"/>
                </p:cNvSpPr>
                <p:nvPr/>
              </p:nvSpPr>
              <p:spPr bwMode="auto">
                <a:xfrm flipV="1">
                  <a:off x="1946" y="2013"/>
                  <a:ext cx="2309" cy="1005"/>
                </a:xfrm>
                <a:prstGeom prst="line">
                  <a:avLst/>
                </a:prstGeom>
                <a:noFill/>
                <a:ln w="6350">
                  <a:solidFill>
                    <a:srgbClr val="008000"/>
                  </a:solidFill>
                  <a:round/>
                  <a:headEnd/>
                  <a:tailEnd/>
                </a:ln>
              </p:spPr>
              <p:txBody>
                <a:bodyPr/>
                <a:lstStyle/>
                <a:p>
                  <a:endParaRPr lang="en-US"/>
                </a:p>
              </p:txBody>
            </p:sp>
            <p:sp>
              <p:nvSpPr>
                <p:cNvPr id="17516" name="Line 64"/>
                <p:cNvSpPr>
                  <a:spLocks noChangeShapeType="1"/>
                </p:cNvSpPr>
                <p:nvPr/>
              </p:nvSpPr>
              <p:spPr bwMode="auto">
                <a:xfrm flipV="1">
                  <a:off x="1946" y="2041"/>
                  <a:ext cx="2309" cy="924"/>
                </a:xfrm>
                <a:prstGeom prst="line">
                  <a:avLst/>
                </a:prstGeom>
                <a:noFill/>
                <a:ln w="6350">
                  <a:solidFill>
                    <a:srgbClr val="000080"/>
                  </a:solidFill>
                  <a:round/>
                  <a:headEnd/>
                  <a:tailEnd/>
                </a:ln>
              </p:spPr>
              <p:txBody>
                <a:bodyPr/>
                <a:lstStyle/>
                <a:p>
                  <a:endParaRPr lang="en-US"/>
                </a:p>
              </p:txBody>
            </p:sp>
            <p:sp>
              <p:nvSpPr>
                <p:cNvPr id="17517" name="Line 65"/>
                <p:cNvSpPr>
                  <a:spLocks noChangeShapeType="1"/>
                </p:cNvSpPr>
                <p:nvPr/>
              </p:nvSpPr>
              <p:spPr bwMode="auto">
                <a:xfrm flipV="1">
                  <a:off x="1946" y="2065"/>
                  <a:ext cx="2309" cy="701"/>
                </a:xfrm>
                <a:prstGeom prst="line">
                  <a:avLst/>
                </a:prstGeom>
                <a:noFill/>
                <a:ln w="6350">
                  <a:solidFill>
                    <a:srgbClr val="808000"/>
                  </a:solidFill>
                  <a:round/>
                  <a:headEnd/>
                  <a:tailEnd/>
                </a:ln>
              </p:spPr>
              <p:txBody>
                <a:bodyPr/>
                <a:lstStyle/>
                <a:p>
                  <a:endParaRPr lang="en-US"/>
                </a:p>
              </p:txBody>
            </p:sp>
            <p:sp>
              <p:nvSpPr>
                <p:cNvPr id="17518" name="Line 66"/>
                <p:cNvSpPr>
                  <a:spLocks noChangeShapeType="1"/>
                </p:cNvSpPr>
                <p:nvPr/>
              </p:nvSpPr>
              <p:spPr bwMode="auto">
                <a:xfrm flipV="1">
                  <a:off x="1946" y="2090"/>
                  <a:ext cx="2309" cy="1177"/>
                </a:xfrm>
                <a:prstGeom prst="line">
                  <a:avLst/>
                </a:prstGeom>
                <a:noFill/>
                <a:ln w="6350">
                  <a:solidFill>
                    <a:srgbClr val="800080"/>
                  </a:solidFill>
                  <a:round/>
                  <a:headEnd/>
                  <a:tailEnd/>
                </a:ln>
              </p:spPr>
              <p:txBody>
                <a:bodyPr/>
                <a:lstStyle/>
                <a:p>
                  <a:endParaRPr lang="en-US"/>
                </a:p>
              </p:txBody>
            </p:sp>
            <p:sp>
              <p:nvSpPr>
                <p:cNvPr id="17519" name="Line 67"/>
                <p:cNvSpPr>
                  <a:spLocks noChangeShapeType="1"/>
                </p:cNvSpPr>
                <p:nvPr/>
              </p:nvSpPr>
              <p:spPr bwMode="auto">
                <a:xfrm flipV="1">
                  <a:off x="1946" y="2114"/>
                  <a:ext cx="2309" cy="428"/>
                </a:xfrm>
                <a:prstGeom prst="line">
                  <a:avLst/>
                </a:prstGeom>
                <a:noFill/>
                <a:ln w="6350">
                  <a:solidFill>
                    <a:srgbClr val="008080"/>
                  </a:solidFill>
                  <a:round/>
                  <a:headEnd/>
                  <a:tailEnd/>
                </a:ln>
              </p:spPr>
              <p:txBody>
                <a:bodyPr/>
                <a:lstStyle/>
                <a:p>
                  <a:endParaRPr lang="en-US"/>
                </a:p>
              </p:txBody>
            </p:sp>
            <p:sp>
              <p:nvSpPr>
                <p:cNvPr id="17520" name="Line 68"/>
                <p:cNvSpPr>
                  <a:spLocks noChangeShapeType="1"/>
                </p:cNvSpPr>
                <p:nvPr/>
              </p:nvSpPr>
              <p:spPr bwMode="auto">
                <a:xfrm>
                  <a:off x="1946" y="1312"/>
                  <a:ext cx="2309" cy="827"/>
                </a:xfrm>
                <a:prstGeom prst="line">
                  <a:avLst/>
                </a:prstGeom>
                <a:noFill/>
                <a:ln w="6350">
                  <a:solidFill>
                    <a:srgbClr val="C0C0C0"/>
                  </a:solidFill>
                  <a:round/>
                  <a:headEnd/>
                  <a:tailEnd/>
                </a:ln>
              </p:spPr>
              <p:txBody>
                <a:bodyPr/>
                <a:lstStyle/>
                <a:p>
                  <a:endParaRPr lang="en-US"/>
                </a:p>
              </p:txBody>
            </p:sp>
            <p:sp>
              <p:nvSpPr>
                <p:cNvPr id="17521" name="Line 69"/>
                <p:cNvSpPr>
                  <a:spLocks noChangeShapeType="1"/>
                </p:cNvSpPr>
                <p:nvPr/>
              </p:nvSpPr>
              <p:spPr bwMode="auto">
                <a:xfrm>
                  <a:off x="1946" y="2139"/>
                  <a:ext cx="2309" cy="24"/>
                </a:xfrm>
                <a:prstGeom prst="line">
                  <a:avLst/>
                </a:prstGeom>
                <a:noFill/>
                <a:ln w="6350">
                  <a:solidFill>
                    <a:srgbClr val="808080"/>
                  </a:solidFill>
                  <a:round/>
                  <a:headEnd/>
                  <a:tailEnd/>
                </a:ln>
              </p:spPr>
              <p:txBody>
                <a:bodyPr/>
                <a:lstStyle/>
                <a:p>
                  <a:endParaRPr lang="en-US"/>
                </a:p>
              </p:txBody>
            </p:sp>
            <p:sp>
              <p:nvSpPr>
                <p:cNvPr id="17522" name="Line 70"/>
                <p:cNvSpPr>
                  <a:spLocks noChangeShapeType="1"/>
                </p:cNvSpPr>
                <p:nvPr/>
              </p:nvSpPr>
              <p:spPr bwMode="auto">
                <a:xfrm>
                  <a:off x="1946" y="1536"/>
                  <a:ext cx="2309" cy="656"/>
                </a:xfrm>
                <a:prstGeom prst="line">
                  <a:avLst/>
                </a:prstGeom>
                <a:noFill/>
                <a:ln w="6350">
                  <a:solidFill>
                    <a:srgbClr val="9999FF"/>
                  </a:solidFill>
                  <a:round/>
                  <a:headEnd/>
                  <a:tailEnd/>
                </a:ln>
              </p:spPr>
              <p:txBody>
                <a:bodyPr/>
                <a:lstStyle/>
                <a:p>
                  <a:endParaRPr lang="en-US"/>
                </a:p>
              </p:txBody>
            </p:sp>
            <p:sp>
              <p:nvSpPr>
                <p:cNvPr id="17523" name="Line 71"/>
                <p:cNvSpPr>
                  <a:spLocks noChangeShapeType="1"/>
                </p:cNvSpPr>
                <p:nvPr/>
              </p:nvSpPr>
              <p:spPr bwMode="auto">
                <a:xfrm>
                  <a:off x="1946" y="1210"/>
                  <a:ext cx="2309" cy="1006"/>
                </a:xfrm>
                <a:prstGeom prst="line">
                  <a:avLst/>
                </a:prstGeom>
                <a:noFill/>
                <a:ln w="6350">
                  <a:solidFill>
                    <a:srgbClr val="993366"/>
                  </a:solidFill>
                  <a:round/>
                  <a:headEnd/>
                  <a:tailEnd/>
                </a:ln>
              </p:spPr>
              <p:txBody>
                <a:bodyPr/>
                <a:lstStyle/>
                <a:p>
                  <a:endParaRPr lang="en-US"/>
                </a:p>
              </p:txBody>
            </p:sp>
            <p:sp>
              <p:nvSpPr>
                <p:cNvPr id="17524" name="Line 72"/>
                <p:cNvSpPr>
                  <a:spLocks noChangeShapeType="1"/>
                </p:cNvSpPr>
                <p:nvPr/>
              </p:nvSpPr>
              <p:spPr bwMode="auto">
                <a:xfrm>
                  <a:off x="1946" y="1235"/>
                  <a:ext cx="2309" cy="1006"/>
                </a:xfrm>
                <a:prstGeom prst="line">
                  <a:avLst/>
                </a:prstGeom>
                <a:noFill/>
                <a:ln w="6350">
                  <a:solidFill>
                    <a:srgbClr val="FFFFCC"/>
                  </a:solidFill>
                  <a:round/>
                  <a:headEnd/>
                  <a:tailEnd/>
                </a:ln>
              </p:spPr>
              <p:txBody>
                <a:bodyPr/>
                <a:lstStyle/>
                <a:p>
                  <a:endParaRPr lang="en-US"/>
                </a:p>
              </p:txBody>
            </p:sp>
            <p:sp>
              <p:nvSpPr>
                <p:cNvPr id="17525" name="Line 73"/>
                <p:cNvSpPr>
                  <a:spLocks noChangeShapeType="1"/>
                </p:cNvSpPr>
                <p:nvPr/>
              </p:nvSpPr>
              <p:spPr bwMode="auto">
                <a:xfrm flipV="1">
                  <a:off x="1946" y="2265"/>
                  <a:ext cx="2309" cy="778"/>
                </a:xfrm>
                <a:prstGeom prst="line">
                  <a:avLst/>
                </a:prstGeom>
                <a:noFill/>
                <a:ln w="6350">
                  <a:solidFill>
                    <a:srgbClr val="CCFFFF"/>
                  </a:solidFill>
                  <a:round/>
                  <a:headEnd/>
                  <a:tailEnd/>
                </a:ln>
              </p:spPr>
              <p:txBody>
                <a:bodyPr/>
                <a:lstStyle/>
                <a:p>
                  <a:endParaRPr lang="en-US"/>
                </a:p>
              </p:txBody>
            </p:sp>
            <p:sp>
              <p:nvSpPr>
                <p:cNvPr id="17526" name="Line 74"/>
                <p:cNvSpPr>
                  <a:spLocks noChangeShapeType="1"/>
                </p:cNvSpPr>
                <p:nvPr/>
              </p:nvSpPr>
              <p:spPr bwMode="auto">
                <a:xfrm>
                  <a:off x="1946" y="1662"/>
                  <a:ext cx="2309" cy="627"/>
                </a:xfrm>
                <a:prstGeom prst="line">
                  <a:avLst/>
                </a:prstGeom>
                <a:noFill/>
                <a:ln w="6350">
                  <a:solidFill>
                    <a:srgbClr val="660066"/>
                  </a:solidFill>
                  <a:round/>
                  <a:headEnd/>
                  <a:tailEnd/>
                </a:ln>
              </p:spPr>
              <p:txBody>
                <a:bodyPr/>
                <a:lstStyle/>
                <a:p>
                  <a:endParaRPr lang="en-US"/>
                </a:p>
              </p:txBody>
            </p:sp>
            <p:sp>
              <p:nvSpPr>
                <p:cNvPr id="17527" name="Line 75"/>
                <p:cNvSpPr>
                  <a:spLocks noChangeShapeType="1"/>
                </p:cNvSpPr>
                <p:nvPr/>
              </p:nvSpPr>
              <p:spPr bwMode="auto">
                <a:xfrm>
                  <a:off x="1946" y="2314"/>
                  <a:ext cx="2309" cy="1"/>
                </a:xfrm>
                <a:prstGeom prst="line">
                  <a:avLst/>
                </a:prstGeom>
                <a:noFill/>
                <a:ln w="6350">
                  <a:solidFill>
                    <a:srgbClr val="FF8080"/>
                  </a:solidFill>
                  <a:round/>
                  <a:headEnd/>
                  <a:tailEnd/>
                </a:ln>
              </p:spPr>
              <p:txBody>
                <a:bodyPr/>
                <a:lstStyle/>
                <a:p>
                  <a:endParaRPr lang="en-US"/>
                </a:p>
              </p:txBody>
            </p:sp>
            <p:sp>
              <p:nvSpPr>
                <p:cNvPr id="17528" name="Line 76"/>
                <p:cNvSpPr>
                  <a:spLocks noChangeShapeType="1"/>
                </p:cNvSpPr>
                <p:nvPr/>
              </p:nvSpPr>
              <p:spPr bwMode="auto">
                <a:xfrm>
                  <a:off x="1946" y="2241"/>
                  <a:ext cx="2309" cy="97"/>
                </a:xfrm>
                <a:prstGeom prst="line">
                  <a:avLst/>
                </a:prstGeom>
                <a:noFill/>
                <a:ln w="6350">
                  <a:solidFill>
                    <a:srgbClr val="0066CC"/>
                  </a:solidFill>
                  <a:round/>
                  <a:headEnd/>
                  <a:tailEnd/>
                </a:ln>
              </p:spPr>
              <p:txBody>
                <a:bodyPr/>
                <a:lstStyle/>
                <a:p>
                  <a:endParaRPr lang="en-US"/>
                </a:p>
              </p:txBody>
            </p:sp>
            <p:sp>
              <p:nvSpPr>
                <p:cNvPr id="17529" name="Line 77"/>
                <p:cNvSpPr>
                  <a:spLocks noChangeShapeType="1"/>
                </p:cNvSpPr>
                <p:nvPr/>
              </p:nvSpPr>
              <p:spPr bwMode="auto">
                <a:xfrm flipV="1">
                  <a:off x="1946" y="2367"/>
                  <a:ext cx="2309" cy="122"/>
                </a:xfrm>
                <a:prstGeom prst="line">
                  <a:avLst/>
                </a:prstGeom>
                <a:noFill/>
                <a:ln w="6350">
                  <a:solidFill>
                    <a:srgbClr val="CCCCFF"/>
                  </a:solidFill>
                  <a:round/>
                  <a:headEnd/>
                  <a:tailEnd/>
                </a:ln>
              </p:spPr>
              <p:txBody>
                <a:bodyPr/>
                <a:lstStyle/>
                <a:p>
                  <a:endParaRPr lang="en-US"/>
                </a:p>
              </p:txBody>
            </p:sp>
            <p:sp>
              <p:nvSpPr>
                <p:cNvPr id="17530" name="Line 78"/>
                <p:cNvSpPr>
                  <a:spLocks noChangeShapeType="1"/>
                </p:cNvSpPr>
                <p:nvPr/>
              </p:nvSpPr>
              <p:spPr bwMode="auto">
                <a:xfrm flipV="1">
                  <a:off x="1946" y="2391"/>
                  <a:ext cx="2309" cy="929"/>
                </a:xfrm>
                <a:prstGeom prst="line">
                  <a:avLst/>
                </a:prstGeom>
                <a:noFill/>
                <a:ln w="6350">
                  <a:solidFill>
                    <a:srgbClr val="000080"/>
                  </a:solidFill>
                  <a:round/>
                  <a:headEnd/>
                  <a:tailEnd/>
                </a:ln>
              </p:spPr>
              <p:txBody>
                <a:bodyPr/>
                <a:lstStyle/>
                <a:p>
                  <a:endParaRPr lang="en-US"/>
                </a:p>
              </p:txBody>
            </p:sp>
            <p:sp>
              <p:nvSpPr>
                <p:cNvPr id="17531" name="Line 79"/>
                <p:cNvSpPr>
                  <a:spLocks noChangeShapeType="1"/>
                </p:cNvSpPr>
                <p:nvPr/>
              </p:nvSpPr>
              <p:spPr bwMode="auto">
                <a:xfrm>
                  <a:off x="1946" y="1512"/>
                  <a:ext cx="2309" cy="904"/>
                </a:xfrm>
                <a:prstGeom prst="line">
                  <a:avLst/>
                </a:prstGeom>
                <a:noFill/>
                <a:ln w="6350">
                  <a:solidFill>
                    <a:srgbClr val="FF00FF"/>
                  </a:solidFill>
                  <a:round/>
                  <a:headEnd/>
                  <a:tailEnd/>
                </a:ln>
              </p:spPr>
              <p:txBody>
                <a:bodyPr/>
                <a:lstStyle/>
                <a:p>
                  <a:endParaRPr lang="en-US"/>
                </a:p>
              </p:txBody>
            </p:sp>
            <p:sp>
              <p:nvSpPr>
                <p:cNvPr id="17532" name="Line 80"/>
                <p:cNvSpPr>
                  <a:spLocks noChangeShapeType="1"/>
                </p:cNvSpPr>
                <p:nvPr/>
              </p:nvSpPr>
              <p:spPr bwMode="auto">
                <a:xfrm>
                  <a:off x="1946" y="1638"/>
                  <a:ext cx="2309" cy="802"/>
                </a:xfrm>
                <a:prstGeom prst="line">
                  <a:avLst/>
                </a:prstGeom>
                <a:noFill/>
                <a:ln w="6350">
                  <a:solidFill>
                    <a:srgbClr val="FFFF00"/>
                  </a:solidFill>
                  <a:round/>
                  <a:headEnd/>
                  <a:tailEnd/>
                </a:ln>
              </p:spPr>
              <p:txBody>
                <a:bodyPr/>
                <a:lstStyle/>
                <a:p>
                  <a:endParaRPr lang="en-US"/>
                </a:p>
              </p:txBody>
            </p:sp>
            <p:sp>
              <p:nvSpPr>
                <p:cNvPr id="17533" name="Line 81"/>
                <p:cNvSpPr>
                  <a:spLocks noChangeShapeType="1"/>
                </p:cNvSpPr>
                <p:nvPr/>
              </p:nvSpPr>
              <p:spPr bwMode="auto">
                <a:xfrm>
                  <a:off x="1946" y="2440"/>
                  <a:ext cx="2309" cy="25"/>
                </a:xfrm>
                <a:prstGeom prst="line">
                  <a:avLst/>
                </a:prstGeom>
                <a:noFill/>
                <a:ln w="6350">
                  <a:solidFill>
                    <a:srgbClr val="00FFFF"/>
                  </a:solidFill>
                  <a:round/>
                  <a:headEnd/>
                  <a:tailEnd/>
                </a:ln>
              </p:spPr>
              <p:txBody>
                <a:bodyPr/>
                <a:lstStyle/>
                <a:p>
                  <a:endParaRPr lang="en-US"/>
                </a:p>
              </p:txBody>
            </p:sp>
            <p:sp>
              <p:nvSpPr>
                <p:cNvPr id="17534" name="Line 82"/>
                <p:cNvSpPr>
                  <a:spLocks noChangeShapeType="1"/>
                </p:cNvSpPr>
                <p:nvPr/>
              </p:nvSpPr>
              <p:spPr bwMode="auto">
                <a:xfrm flipV="1">
                  <a:off x="1946" y="2489"/>
                  <a:ext cx="2309" cy="28"/>
                </a:xfrm>
                <a:prstGeom prst="line">
                  <a:avLst/>
                </a:prstGeom>
                <a:noFill/>
                <a:ln w="6350">
                  <a:solidFill>
                    <a:srgbClr val="800080"/>
                  </a:solidFill>
                  <a:round/>
                  <a:headEnd/>
                  <a:tailEnd/>
                </a:ln>
              </p:spPr>
              <p:txBody>
                <a:bodyPr/>
                <a:lstStyle/>
                <a:p>
                  <a:endParaRPr lang="en-US"/>
                </a:p>
              </p:txBody>
            </p:sp>
            <p:sp>
              <p:nvSpPr>
                <p:cNvPr id="17535" name="Line 83"/>
                <p:cNvSpPr>
                  <a:spLocks noChangeShapeType="1"/>
                </p:cNvSpPr>
                <p:nvPr/>
              </p:nvSpPr>
              <p:spPr bwMode="auto">
                <a:xfrm>
                  <a:off x="1946" y="1890"/>
                  <a:ext cx="2309" cy="627"/>
                </a:xfrm>
                <a:prstGeom prst="line">
                  <a:avLst/>
                </a:prstGeom>
                <a:noFill/>
                <a:ln w="6350">
                  <a:solidFill>
                    <a:srgbClr val="800000"/>
                  </a:solidFill>
                  <a:round/>
                  <a:headEnd/>
                  <a:tailEnd/>
                </a:ln>
              </p:spPr>
              <p:txBody>
                <a:bodyPr/>
                <a:lstStyle/>
                <a:p>
                  <a:endParaRPr lang="en-US"/>
                </a:p>
              </p:txBody>
            </p:sp>
            <p:sp>
              <p:nvSpPr>
                <p:cNvPr id="17536" name="Line 84"/>
                <p:cNvSpPr>
                  <a:spLocks noChangeShapeType="1"/>
                </p:cNvSpPr>
                <p:nvPr/>
              </p:nvSpPr>
              <p:spPr bwMode="auto">
                <a:xfrm flipV="1">
                  <a:off x="1946" y="2542"/>
                  <a:ext cx="2309" cy="248"/>
                </a:xfrm>
                <a:prstGeom prst="line">
                  <a:avLst/>
                </a:prstGeom>
                <a:noFill/>
                <a:ln w="6350">
                  <a:solidFill>
                    <a:srgbClr val="008080"/>
                  </a:solidFill>
                  <a:round/>
                  <a:headEnd/>
                  <a:tailEnd/>
                </a:ln>
              </p:spPr>
              <p:txBody>
                <a:bodyPr/>
                <a:lstStyle/>
                <a:p>
                  <a:endParaRPr lang="en-US"/>
                </a:p>
              </p:txBody>
            </p:sp>
            <p:sp>
              <p:nvSpPr>
                <p:cNvPr id="17537" name="Line 85"/>
                <p:cNvSpPr>
                  <a:spLocks noChangeShapeType="1"/>
                </p:cNvSpPr>
                <p:nvPr/>
              </p:nvSpPr>
              <p:spPr bwMode="auto">
                <a:xfrm>
                  <a:off x="1946" y="1939"/>
                  <a:ext cx="2309" cy="627"/>
                </a:xfrm>
                <a:prstGeom prst="line">
                  <a:avLst/>
                </a:prstGeom>
                <a:noFill/>
                <a:ln w="6350">
                  <a:solidFill>
                    <a:srgbClr val="0000FF"/>
                  </a:solidFill>
                  <a:round/>
                  <a:headEnd/>
                  <a:tailEnd/>
                </a:ln>
              </p:spPr>
              <p:txBody>
                <a:bodyPr/>
                <a:lstStyle/>
                <a:p>
                  <a:endParaRPr lang="en-US"/>
                </a:p>
              </p:txBody>
            </p:sp>
            <p:sp>
              <p:nvSpPr>
                <p:cNvPr id="17538" name="Line 86"/>
                <p:cNvSpPr>
                  <a:spLocks noChangeShapeType="1"/>
                </p:cNvSpPr>
                <p:nvPr/>
              </p:nvSpPr>
              <p:spPr bwMode="auto">
                <a:xfrm flipV="1">
                  <a:off x="1946" y="2591"/>
                  <a:ext cx="2309" cy="501"/>
                </a:xfrm>
                <a:prstGeom prst="line">
                  <a:avLst/>
                </a:prstGeom>
                <a:noFill/>
                <a:ln w="6350">
                  <a:solidFill>
                    <a:srgbClr val="00CCFF"/>
                  </a:solidFill>
                  <a:round/>
                  <a:headEnd/>
                  <a:tailEnd/>
                </a:ln>
              </p:spPr>
              <p:txBody>
                <a:bodyPr/>
                <a:lstStyle/>
                <a:p>
                  <a:endParaRPr lang="en-US"/>
                </a:p>
              </p:txBody>
            </p:sp>
            <p:sp>
              <p:nvSpPr>
                <p:cNvPr id="17539" name="Line 87"/>
                <p:cNvSpPr>
                  <a:spLocks noChangeShapeType="1"/>
                </p:cNvSpPr>
                <p:nvPr/>
              </p:nvSpPr>
              <p:spPr bwMode="auto">
                <a:xfrm>
                  <a:off x="1946" y="2615"/>
                  <a:ext cx="2309" cy="1"/>
                </a:xfrm>
                <a:prstGeom prst="line">
                  <a:avLst/>
                </a:prstGeom>
                <a:noFill/>
                <a:ln w="6350">
                  <a:solidFill>
                    <a:srgbClr val="CCFFFF"/>
                  </a:solidFill>
                  <a:round/>
                  <a:headEnd/>
                  <a:tailEnd/>
                </a:ln>
              </p:spPr>
              <p:txBody>
                <a:bodyPr/>
                <a:lstStyle/>
                <a:p>
                  <a:endParaRPr lang="en-US"/>
                </a:p>
              </p:txBody>
            </p:sp>
            <p:sp>
              <p:nvSpPr>
                <p:cNvPr id="17540" name="Line 88"/>
                <p:cNvSpPr>
                  <a:spLocks noChangeShapeType="1"/>
                </p:cNvSpPr>
                <p:nvPr/>
              </p:nvSpPr>
              <p:spPr bwMode="auto">
                <a:xfrm flipV="1">
                  <a:off x="1946" y="2640"/>
                  <a:ext cx="2309" cy="101"/>
                </a:xfrm>
                <a:prstGeom prst="line">
                  <a:avLst/>
                </a:prstGeom>
                <a:noFill/>
                <a:ln w="6350">
                  <a:solidFill>
                    <a:srgbClr val="CCFFCC"/>
                  </a:solidFill>
                  <a:round/>
                  <a:headEnd/>
                  <a:tailEnd/>
                </a:ln>
              </p:spPr>
              <p:txBody>
                <a:bodyPr/>
                <a:lstStyle/>
                <a:p>
                  <a:endParaRPr lang="en-US"/>
                </a:p>
              </p:txBody>
            </p:sp>
            <p:sp>
              <p:nvSpPr>
                <p:cNvPr id="17541" name="Line 89"/>
                <p:cNvSpPr>
                  <a:spLocks noChangeShapeType="1"/>
                </p:cNvSpPr>
                <p:nvPr/>
              </p:nvSpPr>
              <p:spPr bwMode="auto">
                <a:xfrm flipV="1">
                  <a:off x="1946" y="2668"/>
                  <a:ext cx="2309" cy="399"/>
                </a:xfrm>
                <a:prstGeom prst="line">
                  <a:avLst/>
                </a:prstGeom>
                <a:noFill/>
                <a:ln w="6350">
                  <a:solidFill>
                    <a:srgbClr val="FFFF99"/>
                  </a:solidFill>
                  <a:round/>
                  <a:headEnd/>
                  <a:tailEnd/>
                </a:ln>
              </p:spPr>
              <p:txBody>
                <a:bodyPr/>
                <a:lstStyle/>
                <a:p>
                  <a:endParaRPr lang="en-US"/>
                </a:p>
              </p:txBody>
            </p:sp>
            <p:sp>
              <p:nvSpPr>
                <p:cNvPr id="17542" name="Line 90"/>
                <p:cNvSpPr>
                  <a:spLocks noChangeShapeType="1"/>
                </p:cNvSpPr>
                <p:nvPr/>
              </p:nvSpPr>
              <p:spPr bwMode="auto">
                <a:xfrm flipV="1">
                  <a:off x="1946" y="2693"/>
                  <a:ext cx="2309" cy="753"/>
                </a:xfrm>
                <a:prstGeom prst="line">
                  <a:avLst/>
                </a:prstGeom>
                <a:noFill/>
                <a:ln w="6350">
                  <a:solidFill>
                    <a:srgbClr val="99CCFF"/>
                  </a:solidFill>
                  <a:round/>
                  <a:headEnd/>
                  <a:tailEnd/>
                </a:ln>
              </p:spPr>
              <p:txBody>
                <a:bodyPr/>
                <a:lstStyle/>
                <a:p>
                  <a:endParaRPr lang="en-US"/>
                </a:p>
              </p:txBody>
            </p:sp>
            <p:sp>
              <p:nvSpPr>
                <p:cNvPr id="17543" name="Line 91"/>
                <p:cNvSpPr>
                  <a:spLocks noChangeShapeType="1"/>
                </p:cNvSpPr>
                <p:nvPr/>
              </p:nvSpPr>
              <p:spPr bwMode="auto">
                <a:xfrm>
                  <a:off x="1946" y="1263"/>
                  <a:ext cx="2309" cy="1454"/>
                </a:xfrm>
                <a:prstGeom prst="line">
                  <a:avLst/>
                </a:prstGeom>
                <a:noFill/>
                <a:ln w="6350">
                  <a:solidFill>
                    <a:srgbClr val="FF99CC"/>
                  </a:solidFill>
                  <a:round/>
                  <a:headEnd/>
                  <a:tailEnd/>
                </a:ln>
              </p:spPr>
              <p:txBody>
                <a:bodyPr/>
                <a:lstStyle/>
                <a:p>
                  <a:endParaRPr lang="en-US"/>
                </a:p>
              </p:txBody>
            </p:sp>
            <p:sp>
              <p:nvSpPr>
                <p:cNvPr id="17544" name="Line 92"/>
                <p:cNvSpPr>
                  <a:spLocks noChangeShapeType="1"/>
                </p:cNvSpPr>
                <p:nvPr/>
              </p:nvSpPr>
              <p:spPr bwMode="auto">
                <a:xfrm>
                  <a:off x="1946" y="1186"/>
                  <a:ext cx="2309" cy="1555"/>
                </a:xfrm>
                <a:prstGeom prst="line">
                  <a:avLst/>
                </a:prstGeom>
                <a:noFill/>
                <a:ln w="6350">
                  <a:solidFill>
                    <a:srgbClr val="CC99FF"/>
                  </a:solidFill>
                  <a:round/>
                  <a:headEnd/>
                  <a:tailEnd/>
                </a:ln>
              </p:spPr>
              <p:txBody>
                <a:bodyPr/>
                <a:lstStyle/>
                <a:p>
                  <a:endParaRPr lang="en-US"/>
                </a:p>
              </p:txBody>
            </p:sp>
            <p:sp>
              <p:nvSpPr>
                <p:cNvPr id="17545" name="Line 93"/>
                <p:cNvSpPr>
                  <a:spLocks noChangeShapeType="1"/>
                </p:cNvSpPr>
                <p:nvPr/>
              </p:nvSpPr>
              <p:spPr bwMode="auto">
                <a:xfrm>
                  <a:off x="1946" y="1035"/>
                  <a:ext cx="2309" cy="1731"/>
                </a:xfrm>
                <a:prstGeom prst="line">
                  <a:avLst/>
                </a:prstGeom>
                <a:noFill/>
                <a:ln w="6350">
                  <a:solidFill>
                    <a:srgbClr val="FFCC99"/>
                  </a:solidFill>
                  <a:round/>
                  <a:headEnd/>
                  <a:tailEnd/>
                </a:ln>
              </p:spPr>
              <p:txBody>
                <a:bodyPr/>
                <a:lstStyle/>
                <a:p>
                  <a:endParaRPr lang="en-US"/>
                </a:p>
              </p:txBody>
            </p:sp>
            <p:sp>
              <p:nvSpPr>
                <p:cNvPr id="17546" name="Line 94"/>
                <p:cNvSpPr>
                  <a:spLocks noChangeShapeType="1"/>
                </p:cNvSpPr>
                <p:nvPr/>
              </p:nvSpPr>
              <p:spPr bwMode="auto">
                <a:xfrm>
                  <a:off x="1946" y="1813"/>
                  <a:ext cx="2309" cy="977"/>
                </a:xfrm>
                <a:prstGeom prst="line">
                  <a:avLst/>
                </a:prstGeom>
                <a:noFill/>
                <a:ln w="6350">
                  <a:solidFill>
                    <a:srgbClr val="3366FF"/>
                  </a:solidFill>
                  <a:round/>
                  <a:headEnd/>
                  <a:tailEnd/>
                </a:ln>
              </p:spPr>
              <p:txBody>
                <a:bodyPr/>
                <a:lstStyle/>
                <a:p>
                  <a:endParaRPr lang="en-US"/>
                </a:p>
              </p:txBody>
            </p:sp>
            <p:sp>
              <p:nvSpPr>
                <p:cNvPr id="17547" name="Line 95"/>
                <p:cNvSpPr>
                  <a:spLocks noChangeShapeType="1"/>
                </p:cNvSpPr>
                <p:nvPr/>
              </p:nvSpPr>
              <p:spPr bwMode="auto">
                <a:xfrm flipV="1">
                  <a:off x="1946" y="2819"/>
                  <a:ext cx="2309" cy="574"/>
                </a:xfrm>
                <a:prstGeom prst="line">
                  <a:avLst/>
                </a:prstGeom>
                <a:noFill/>
                <a:ln w="6350">
                  <a:solidFill>
                    <a:srgbClr val="33CCCC"/>
                  </a:solidFill>
                  <a:round/>
                  <a:headEnd/>
                  <a:tailEnd/>
                </a:ln>
              </p:spPr>
              <p:txBody>
                <a:bodyPr/>
                <a:lstStyle/>
                <a:p>
                  <a:endParaRPr lang="en-US"/>
                </a:p>
              </p:txBody>
            </p:sp>
            <p:sp>
              <p:nvSpPr>
                <p:cNvPr id="17548" name="Line 96"/>
                <p:cNvSpPr>
                  <a:spLocks noChangeShapeType="1"/>
                </p:cNvSpPr>
                <p:nvPr/>
              </p:nvSpPr>
              <p:spPr bwMode="auto">
                <a:xfrm flipV="1">
                  <a:off x="1946" y="2843"/>
                  <a:ext cx="2309" cy="627"/>
                </a:xfrm>
                <a:prstGeom prst="line">
                  <a:avLst/>
                </a:prstGeom>
                <a:noFill/>
                <a:ln w="6350">
                  <a:solidFill>
                    <a:srgbClr val="99CC00"/>
                  </a:solidFill>
                  <a:round/>
                  <a:headEnd/>
                  <a:tailEnd/>
                </a:ln>
              </p:spPr>
              <p:txBody>
                <a:bodyPr/>
                <a:lstStyle/>
                <a:p>
                  <a:endParaRPr lang="en-US"/>
                </a:p>
              </p:txBody>
            </p:sp>
            <p:sp>
              <p:nvSpPr>
                <p:cNvPr id="17549" name="Line 97"/>
                <p:cNvSpPr>
                  <a:spLocks noChangeShapeType="1"/>
                </p:cNvSpPr>
                <p:nvPr/>
              </p:nvSpPr>
              <p:spPr bwMode="auto">
                <a:xfrm>
                  <a:off x="1946" y="1837"/>
                  <a:ext cx="2309" cy="1031"/>
                </a:xfrm>
                <a:prstGeom prst="line">
                  <a:avLst/>
                </a:prstGeom>
                <a:noFill/>
                <a:ln w="6350">
                  <a:solidFill>
                    <a:srgbClr val="FFCC00"/>
                  </a:solidFill>
                  <a:round/>
                  <a:headEnd/>
                  <a:tailEnd/>
                </a:ln>
              </p:spPr>
              <p:txBody>
                <a:bodyPr/>
                <a:lstStyle/>
                <a:p>
                  <a:endParaRPr lang="en-US"/>
                </a:p>
              </p:txBody>
            </p:sp>
            <p:sp>
              <p:nvSpPr>
                <p:cNvPr id="17550" name="Line 98"/>
                <p:cNvSpPr>
                  <a:spLocks noChangeShapeType="1"/>
                </p:cNvSpPr>
                <p:nvPr/>
              </p:nvSpPr>
              <p:spPr bwMode="auto">
                <a:xfrm>
                  <a:off x="1946" y="2416"/>
                  <a:ext cx="2309" cy="476"/>
                </a:xfrm>
                <a:prstGeom prst="line">
                  <a:avLst/>
                </a:prstGeom>
                <a:noFill/>
                <a:ln w="6350">
                  <a:solidFill>
                    <a:srgbClr val="FF9900"/>
                  </a:solidFill>
                  <a:round/>
                  <a:headEnd/>
                  <a:tailEnd/>
                </a:ln>
              </p:spPr>
              <p:txBody>
                <a:bodyPr/>
                <a:lstStyle/>
                <a:p>
                  <a:endParaRPr lang="en-US"/>
                </a:p>
              </p:txBody>
            </p:sp>
            <p:sp>
              <p:nvSpPr>
                <p:cNvPr id="17551" name="Line 99"/>
                <p:cNvSpPr>
                  <a:spLocks noChangeShapeType="1"/>
                </p:cNvSpPr>
                <p:nvPr/>
              </p:nvSpPr>
              <p:spPr bwMode="auto">
                <a:xfrm>
                  <a:off x="1946" y="1565"/>
                  <a:ext cx="2309" cy="1352"/>
                </a:xfrm>
                <a:prstGeom prst="line">
                  <a:avLst/>
                </a:prstGeom>
                <a:noFill/>
                <a:ln w="6350">
                  <a:solidFill>
                    <a:srgbClr val="FF6600"/>
                  </a:solidFill>
                  <a:round/>
                  <a:headEnd/>
                  <a:tailEnd/>
                </a:ln>
              </p:spPr>
              <p:txBody>
                <a:bodyPr/>
                <a:lstStyle/>
                <a:p>
                  <a:endParaRPr lang="en-US"/>
                </a:p>
              </p:txBody>
            </p:sp>
            <p:sp>
              <p:nvSpPr>
                <p:cNvPr id="17552" name="Line 100"/>
                <p:cNvSpPr>
                  <a:spLocks noChangeShapeType="1"/>
                </p:cNvSpPr>
                <p:nvPr/>
              </p:nvSpPr>
              <p:spPr bwMode="auto">
                <a:xfrm>
                  <a:off x="1946" y="2566"/>
                  <a:ext cx="2309" cy="375"/>
                </a:xfrm>
                <a:prstGeom prst="line">
                  <a:avLst/>
                </a:prstGeom>
                <a:noFill/>
                <a:ln w="6350">
                  <a:solidFill>
                    <a:srgbClr val="666699"/>
                  </a:solidFill>
                  <a:round/>
                  <a:headEnd/>
                  <a:tailEnd/>
                </a:ln>
              </p:spPr>
              <p:txBody>
                <a:bodyPr/>
                <a:lstStyle/>
                <a:p>
                  <a:endParaRPr lang="en-US"/>
                </a:p>
              </p:txBody>
            </p:sp>
            <p:sp>
              <p:nvSpPr>
                <p:cNvPr id="17553" name="Line 101"/>
                <p:cNvSpPr>
                  <a:spLocks noChangeShapeType="1"/>
                </p:cNvSpPr>
                <p:nvPr/>
              </p:nvSpPr>
              <p:spPr bwMode="auto">
                <a:xfrm>
                  <a:off x="1946" y="2465"/>
                  <a:ext cx="2309" cy="500"/>
                </a:xfrm>
                <a:prstGeom prst="line">
                  <a:avLst/>
                </a:prstGeom>
                <a:noFill/>
                <a:ln w="6350">
                  <a:solidFill>
                    <a:srgbClr val="969696"/>
                  </a:solidFill>
                  <a:round/>
                  <a:headEnd/>
                  <a:tailEnd/>
                </a:ln>
              </p:spPr>
              <p:txBody>
                <a:bodyPr/>
                <a:lstStyle/>
                <a:p>
                  <a:endParaRPr lang="en-US"/>
                </a:p>
              </p:txBody>
            </p:sp>
            <p:sp>
              <p:nvSpPr>
                <p:cNvPr id="17554" name="Line 102"/>
                <p:cNvSpPr>
                  <a:spLocks noChangeShapeType="1"/>
                </p:cNvSpPr>
                <p:nvPr/>
              </p:nvSpPr>
              <p:spPr bwMode="auto">
                <a:xfrm>
                  <a:off x="1946" y="2013"/>
                  <a:ext cx="2309" cy="981"/>
                </a:xfrm>
                <a:prstGeom prst="line">
                  <a:avLst/>
                </a:prstGeom>
                <a:noFill/>
                <a:ln w="6350">
                  <a:solidFill>
                    <a:srgbClr val="003366"/>
                  </a:solidFill>
                  <a:round/>
                  <a:headEnd/>
                  <a:tailEnd/>
                </a:ln>
              </p:spPr>
              <p:txBody>
                <a:bodyPr/>
                <a:lstStyle/>
                <a:p>
                  <a:endParaRPr lang="en-US"/>
                </a:p>
              </p:txBody>
            </p:sp>
            <p:sp>
              <p:nvSpPr>
                <p:cNvPr id="17555" name="Line 103"/>
                <p:cNvSpPr>
                  <a:spLocks noChangeShapeType="1"/>
                </p:cNvSpPr>
                <p:nvPr/>
              </p:nvSpPr>
              <p:spPr bwMode="auto">
                <a:xfrm>
                  <a:off x="1946" y="1589"/>
                  <a:ext cx="2309" cy="1429"/>
                </a:xfrm>
                <a:prstGeom prst="line">
                  <a:avLst/>
                </a:prstGeom>
                <a:noFill/>
                <a:ln w="6350">
                  <a:solidFill>
                    <a:srgbClr val="339966"/>
                  </a:solidFill>
                  <a:round/>
                  <a:headEnd/>
                  <a:tailEnd/>
                </a:ln>
              </p:spPr>
              <p:txBody>
                <a:bodyPr/>
                <a:lstStyle/>
                <a:p>
                  <a:endParaRPr lang="en-US"/>
                </a:p>
              </p:txBody>
            </p:sp>
            <p:sp>
              <p:nvSpPr>
                <p:cNvPr id="17556" name="Line 104"/>
                <p:cNvSpPr>
                  <a:spLocks noChangeShapeType="1"/>
                </p:cNvSpPr>
                <p:nvPr/>
              </p:nvSpPr>
              <p:spPr bwMode="auto">
                <a:xfrm>
                  <a:off x="1946" y="1161"/>
                  <a:ext cx="2309" cy="1882"/>
                </a:xfrm>
                <a:prstGeom prst="line">
                  <a:avLst/>
                </a:prstGeom>
                <a:noFill/>
                <a:ln w="6350">
                  <a:solidFill>
                    <a:srgbClr val="003300"/>
                  </a:solidFill>
                  <a:round/>
                  <a:headEnd/>
                  <a:tailEnd/>
                </a:ln>
              </p:spPr>
              <p:txBody>
                <a:bodyPr/>
                <a:lstStyle/>
                <a:p>
                  <a:endParaRPr lang="en-US"/>
                </a:p>
              </p:txBody>
            </p:sp>
            <p:sp>
              <p:nvSpPr>
                <p:cNvPr id="17557" name="Line 105"/>
                <p:cNvSpPr>
                  <a:spLocks noChangeShapeType="1"/>
                </p:cNvSpPr>
                <p:nvPr/>
              </p:nvSpPr>
              <p:spPr bwMode="auto">
                <a:xfrm flipV="1">
                  <a:off x="1946" y="3067"/>
                  <a:ext cx="2309" cy="302"/>
                </a:xfrm>
                <a:prstGeom prst="line">
                  <a:avLst/>
                </a:prstGeom>
                <a:noFill/>
                <a:ln w="6350">
                  <a:solidFill>
                    <a:srgbClr val="333300"/>
                  </a:solidFill>
                  <a:round/>
                  <a:headEnd/>
                  <a:tailEnd/>
                </a:ln>
              </p:spPr>
              <p:txBody>
                <a:bodyPr/>
                <a:lstStyle/>
                <a:p>
                  <a:endParaRPr lang="en-US"/>
                </a:p>
              </p:txBody>
            </p:sp>
            <p:sp>
              <p:nvSpPr>
                <p:cNvPr id="17558" name="Line 106"/>
                <p:cNvSpPr>
                  <a:spLocks noChangeShapeType="1"/>
                </p:cNvSpPr>
                <p:nvPr/>
              </p:nvSpPr>
              <p:spPr bwMode="auto">
                <a:xfrm>
                  <a:off x="1946" y="1288"/>
                  <a:ext cx="2309" cy="1804"/>
                </a:xfrm>
                <a:prstGeom prst="line">
                  <a:avLst/>
                </a:prstGeom>
                <a:noFill/>
                <a:ln w="6350">
                  <a:solidFill>
                    <a:srgbClr val="993300"/>
                  </a:solidFill>
                  <a:round/>
                  <a:headEnd/>
                  <a:tailEnd/>
                </a:ln>
              </p:spPr>
              <p:txBody>
                <a:bodyPr/>
                <a:lstStyle/>
                <a:p>
                  <a:endParaRPr lang="en-US"/>
                </a:p>
              </p:txBody>
            </p:sp>
            <p:sp>
              <p:nvSpPr>
                <p:cNvPr id="17559" name="Line 107"/>
                <p:cNvSpPr>
                  <a:spLocks noChangeShapeType="1"/>
                </p:cNvSpPr>
                <p:nvPr/>
              </p:nvSpPr>
              <p:spPr bwMode="auto">
                <a:xfrm flipV="1">
                  <a:off x="1946" y="3116"/>
                  <a:ext cx="2309" cy="77"/>
                </a:xfrm>
                <a:prstGeom prst="line">
                  <a:avLst/>
                </a:prstGeom>
                <a:noFill/>
                <a:ln w="6350">
                  <a:solidFill>
                    <a:srgbClr val="993366"/>
                  </a:solidFill>
                  <a:round/>
                  <a:headEnd/>
                  <a:tailEnd/>
                </a:ln>
              </p:spPr>
              <p:txBody>
                <a:bodyPr/>
                <a:lstStyle/>
                <a:p>
                  <a:endParaRPr lang="en-US"/>
                </a:p>
              </p:txBody>
            </p:sp>
            <p:sp>
              <p:nvSpPr>
                <p:cNvPr id="17560" name="Line 108"/>
                <p:cNvSpPr>
                  <a:spLocks noChangeShapeType="1"/>
                </p:cNvSpPr>
                <p:nvPr/>
              </p:nvSpPr>
              <p:spPr bwMode="auto">
                <a:xfrm>
                  <a:off x="1946" y="2917"/>
                  <a:ext cx="2309" cy="228"/>
                </a:xfrm>
                <a:prstGeom prst="line">
                  <a:avLst/>
                </a:prstGeom>
                <a:noFill/>
                <a:ln w="6350">
                  <a:solidFill>
                    <a:srgbClr val="333399"/>
                  </a:solidFill>
                  <a:round/>
                  <a:headEnd/>
                  <a:tailEnd/>
                </a:ln>
              </p:spPr>
              <p:txBody>
                <a:bodyPr/>
                <a:lstStyle/>
                <a:p>
                  <a:endParaRPr lang="en-US"/>
                </a:p>
              </p:txBody>
            </p:sp>
            <p:sp>
              <p:nvSpPr>
                <p:cNvPr id="17561" name="Line 109"/>
                <p:cNvSpPr>
                  <a:spLocks noChangeShapeType="1"/>
                </p:cNvSpPr>
                <p:nvPr/>
              </p:nvSpPr>
              <p:spPr bwMode="auto">
                <a:xfrm>
                  <a:off x="1946" y="2591"/>
                  <a:ext cx="2309" cy="578"/>
                </a:xfrm>
                <a:prstGeom prst="line">
                  <a:avLst/>
                </a:prstGeom>
                <a:noFill/>
                <a:ln w="6350">
                  <a:solidFill>
                    <a:srgbClr val="000000"/>
                  </a:solidFill>
                  <a:round/>
                  <a:headEnd/>
                  <a:tailEnd/>
                </a:ln>
              </p:spPr>
              <p:txBody>
                <a:bodyPr/>
                <a:lstStyle/>
                <a:p>
                  <a:endParaRPr lang="en-US"/>
                </a:p>
              </p:txBody>
            </p:sp>
            <p:sp>
              <p:nvSpPr>
                <p:cNvPr id="17562" name="Line 110"/>
                <p:cNvSpPr>
                  <a:spLocks noChangeShapeType="1"/>
                </p:cNvSpPr>
                <p:nvPr/>
              </p:nvSpPr>
              <p:spPr bwMode="auto">
                <a:xfrm>
                  <a:off x="1946" y="3145"/>
                  <a:ext cx="2309" cy="48"/>
                </a:xfrm>
                <a:prstGeom prst="line">
                  <a:avLst/>
                </a:prstGeom>
                <a:noFill/>
                <a:ln w="6350">
                  <a:solidFill>
                    <a:srgbClr val="FFFFFF"/>
                  </a:solidFill>
                  <a:round/>
                  <a:headEnd/>
                  <a:tailEnd/>
                </a:ln>
              </p:spPr>
              <p:txBody>
                <a:bodyPr/>
                <a:lstStyle/>
                <a:p>
                  <a:endParaRPr lang="en-US"/>
                </a:p>
              </p:txBody>
            </p:sp>
            <p:sp>
              <p:nvSpPr>
                <p:cNvPr id="17563" name="Line 111"/>
                <p:cNvSpPr>
                  <a:spLocks noChangeShapeType="1"/>
                </p:cNvSpPr>
                <p:nvPr/>
              </p:nvSpPr>
              <p:spPr bwMode="auto">
                <a:xfrm>
                  <a:off x="1946" y="1988"/>
                  <a:ext cx="2309" cy="1230"/>
                </a:xfrm>
                <a:prstGeom prst="line">
                  <a:avLst/>
                </a:prstGeom>
                <a:noFill/>
                <a:ln w="6350">
                  <a:solidFill>
                    <a:srgbClr val="FF0000"/>
                  </a:solidFill>
                  <a:round/>
                  <a:headEnd/>
                  <a:tailEnd/>
                </a:ln>
              </p:spPr>
              <p:txBody>
                <a:bodyPr/>
                <a:lstStyle/>
                <a:p>
                  <a:endParaRPr lang="en-US"/>
                </a:p>
              </p:txBody>
            </p:sp>
            <p:sp>
              <p:nvSpPr>
                <p:cNvPr id="17564" name="Line 112"/>
                <p:cNvSpPr>
                  <a:spLocks noChangeShapeType="1"/>
                </p:cNvSpPr>
                <p:nvPr/>
              </p:nvSpPr>
              <p:spPr bwMode="auto">
                <a:xfrm>
                  <a:off x="1946" y="2391"/>
                  <a:ext cx="2309" cy="851"/>
                </a:xfrm>
                <a:prstGeom prst="line">
                  <a:avLst/>
                </a:prstGeom>
                <a:noFill/>
                <a:ln w="6350">
                  <a:solidFill>
                    <a:srgbClr val="00FF00"/>
                  </a:solidFill>
                  <a:round/>
                  <a:headEnd/>
                  <a:tailEnd/>
                </a:ln>
              </p:spPr>
              <p:txBody>
                <a:bodyPr/>
                <a:lstStyle/>
                <a:p>
                  <a:endParaRPr lang="en-US"/>
                </a:p>
              </p:txBody>
            </p:sp>
            <p:sp>
              <p:nvSpPr>
                <p:cNvPr id="17565" name="Line 113"/>
                <p:cNvSpPr>
                  <a:spLocks noChangeShapeType="1"/>
                </p:cNvSpPr>
                <p:nvPr/>
              </p:nvSpPr>
              <p:spPr bwMode="auto">
                <a:xfrm>
                  <a:off x="1946" y="1687"/>
                  <a:ext cx="2309" cy="1580"/>
                </a:xfrm>
                <a:prstGeom prst="line">
                  <a:avLst/>
                </a:prstGeom>
                <a:noFill/>
                <a:ln w="6350">
                  <a:solidFill>
                    <a:srgbClr val="0000FF"/>
                  </a:solidFill>
                  <a:round/>
                  <a:headEnd/>
                  <a:tailEnd/>
                </a:ln>
              </p:spPr>
              <p:txBody>
                <a:bodyPr/>
                <a:lstStyle/>
                <a:p>
                  <a:endParaRPr lang="en-US"/>
                </a:p>
              </p:txBody>
            </p:sp>
            <p:sp>
              <p:nvSpPr>
                <p:cNvPr id="17566" name="Line 114"/>
                <p:cNvSpPr>
                  <a:spLocks noChangeShapeType="1"/>
                </p:cNvSpPr>
                <p:nvPr/>
              </p:nvSpPr>
              <p:spPr bwMode="auto">
                <a:xfrm>
                  <a:off x="1946" y="2693"/>
                  <a:ext cx="2309" cy="602"/>
                </a:xfrm>
                <a:prstGeom prst="line">
                  <a:avLst/>
                </a:prstGeom>
                <a:noFill/>
                <a:ln w="6350">
                  <a:solidFill>
                    <a:srgbClr val="FFFF00"/>
                  </a:solidFill>
                  <a:round/>
                  <a:headEnd/>
                  <a:tailEnd/>
                </a:ln>
              </p:spPr>
              <p:txBody>
                <a:bodyPr/>
                <a:lstStyle/>
                <a:p>
                  <a:endParaRPr lang="en-US"/>
                </a:p>
              </p:txBody>
            </p:sp>
            <p:sp>
              <p:nvSpPr>
                <p:cNvPr id="17567" name="Line 115"/>
                <p:cNvSpPr>
                  <a:spLocks noChangeShapeType="1"/>
                </p:cNvSpPr>
                <p:nvPr/>
              </p:nvSpPr>
              <p:spPr bwMode="auto">
                <a:xfrm>
                  <a:off x="1946" y="2819"/>
                  <a:ext cx="2309" cy="501"/>
                </a:xfrm>
                <a:prstGeom prst="line">
                  <a:avLst/>
                </a:prstGeom>
                <a:noFill/>
                <a:ln w="6350">
                  <a:solidFill>
                    <a:srgbClr val="FF00FF"/>
                  </a:solidFill>
                  <a:round/>
                  <a:headEnd/>
                  <a:tailEnd/>
                </a:ln>
              </p:spPr>
              <p:txBody>
                <a:bodyPr/>
                <a:lstStyle/>
                <a:p>
                  <a:endParaRPr lang="en-US"/>
                </a:p>
              </p:txBody>
            </p:sp>
            <p:sp>
              <p:nvSpPr>
                <p:cNvPr id="17568" name="Line 116"/>
                <p:cNvSpPr>
                  <a:spLocks noChangeShapeType="1"/>
                </p:cNvSpPr>
                <p:nvPr/>
              </p:nvSpPr>
              <p:spPr bwMode="auto">
                <a:xfrm flipV="1">
                  <a:off x="1946" y="3344"/>
                  <a:ext cx="2309" cy="151"/>
                </a:xfrm>
                <a:prstGeom prst="line">
                  <a:avLst/>
                </a:prstGeom>
                <a:noFill/>
                <a:ln w="6350">
                  <a:solidFill>
                    <a:srgbClr val="00FFFF"/>
                  </a:solidFill>
                  <a:round/>
                  <a:headEnd/>
                  <a:tailEnd/>
                </a:ln>
              </p:spPr>
              <p:txBody>
                <a:bodyPr/>
                <a:lstStyle/>
                <a:p>
                  <a:endParaRPr lang="en-US"/>
                </a:p>
              </p:txBody>
            </p:sp>
            <p:sp>
              <p:nvSpPr>
                <p:cNvPr id="17569" name="Line 117"/>
                <p:cNvSpPr>
                  <a:spLocks noChangeShapeType="1"/>
                </p:cNvSpPr>
                <p:nvPr/>
              </p:nvSpPr>
              <p:spPr bwMode="auto">
                <a:xfrm>
                  <a:off x="1946" y="2216"/>
                  <a:ext cx="2309" cy="1153"/>
                </a:xfrm>
                <a:prstGeom prst="line">
                  <a:avLst/>
                </a:prstGeom>
                <a:noFill/>
                <a:ln w="6350">
                  <a:solidFill>
                    <a:srgbClr val="800000"/>
                  </a:solidFill>
                  <a:round/>
                  <a:headEnd/>
                  <a:tailEnd/>
                </a:ln>
              </p:spPr>
              <p:txBody>
                <a:bodyPr/>
                <a:lstStyle/>
                <a:p>
                  <a:endParaRPr lang="en-US"/>
                </a:p>
              </p:txBody>
            </p:sp>
            <p:sp>
              <p:nvSpPr>
                <p:cNvPr id="17570" name="Line 118"/>
                <p:cNvSpPr>
                  <a:spLocks noChangeShapeType="1"/>
                </p:cNvSpPr>
                <p:nvPr/>
              </p:nvSpPr>
              <p:spPr bwMode="auto">
                <a:xfrm>
                  <a:off x="1946" y="3242"/>
                  <a:ext cx="2309" cy="151"/>
                </a:xfrm>
                <a:prstGeom prst="line">
                  <a:avLst/>
                </a:prstGeom>
                <a:noFill/>
                <a:ln w="6350">
                  <a:solidFill>
                    <a:srgbClr val="008000"/>
                  </a:solidFill>
                  <a:round/>
                  <a:headEnd/>
                  <a:tailEnd/>
                </a:ln>
              </p:spPr>
              <p:txBody>
                <a:bodyPr/>
                <a:lstStyle/>
                <a:p>
                  <a:endParaRPr lang="en-US"/>
                </a:p>
              </p:txBody>
            </p:sp>
            <p:sp>
              <p:nvSpPr>
                <p:cNvPr id="17571" name="Line 119"/>
                <p:cNvSpPr>
                  <a:spLocks noChangeShapeType="1"/>
                </p:cNvSpPr>
                <p:nvPr/>
              </p:nvSpPr>
              <p:spPr bwMode="auto">
                <a:xfrm>
                  <a:off x="1946" y="2843"/>
                  <a:ext cx="2309" cy="574"/>
                </a:xfrm>
                <a:prstGeom prst="line">
                  <a:avLst/>
                </a:prstGeom>
                <a:noFill/>
                <a:ln w="6350">
                  <a:solidFill>
                    <a:srgbClr val="000080"/>
                  </a:solidFill>
                  <a:round/>
                  <a:headEnd/>
                  <a:tailEnd/>
                </a:ln>
              </p:spPr>
              <p:txBody>
                <a:bodyPr/>
                <a:lstStyle/>
                <a:p>
                  <a:endParaRPr lang="en-US"/>
                </a:p>
              </p:txBody>
            </p:sp>
            <p:sp>
              <p:nvSpPr>
                <p:cNvPr id="17572" name="Line 120"/>
                <p:cNvSpPr>
                  <a:spLocks noChangeShapeType="1"/>
                </p:cNvSpPr>
                <p:nvPr/>
              </p:nvSpPr>
              <p:spPr bwMode="auto">
                <a:xfrm>
                  <a:off x="1946" y="2717"/>
                  <a:ext cx="2309" cy="729"/>
                </a:xfrm>
                <a:prstGeom prst="line">
                  <a:avLst/>
                </a:prstGeom>
                <a:noFill/>
                <a:ln w="6350">
                  <a:solidFill>
                    <a:srgbClr val="808000"/>
                  </a:solidFill>
                  <a:round/>
                  <a:headEnd/>
                  <a:tailEnd/>
                </a:ln>
              </p:spPr>
              <p:txBody>
                <a:bodyPr/>
                <a:lstStyle/>
                <a:p>
                  <a:endParaRPr lang="en-US"/>
                </a:p>
              </p:txBody>
            </p:sp>
            <p:sp>
              <p:nvSpPr>
                <p:cNvPr id="17573" name="Line 121"/>
                <p:cNvSpPr>
                  <a:spLocks noChangeShapeType="1"/>
                </p:cNvSpPr>
                <p:nvPr/>
              </p:nvSpPr>
              <p:spPr bwMode="auto">
                <a:xfrm>
                  <a:off x="1946" y="1789"/>
                  <a:ext cx="2309" cy="1681"/>
                </a:xfrm>
                <a:prstGeom prst="line">
                  <a:avLst/>
                </a:prstGeom>
                <a:noFill/>
                <a:ln w="6350">
                  <a:solidFill>
                    <a:srgbClr val="800080"/>
                  </a:solidFill>
                  <a:round/>
                  <a:headEnd/>
                  <a:tailEnd/>
                </a:ln>
              </p:spPr>
              <p:txBody>
                <a:bodyPr/>
                <a:lstStyle/>
                <a:p>
                  <a:endParaRPr lang="en-US"/>
                </a:p>
              </p:txBody>
            </p:sp>
            <p:sp>
              <p:nvSpPr>
                <p:cNvPr id="17574" name="Line 122"/>
                <p:cNvSpPr>
                  <a:spLocks noChangeShapeType="1"/>
                </p:cNvSpPr>
                <p:nvPr/>
              </p:nvSpPr>
              <p:spPr bwMode="auto">
                <a:xfrm>
                  <a:off x="1946" y="1060"/>
                  <a:ext cx="2309" cy="2435"/>
                </a:xfrm>
                <a:prstGeom prst="line">
                  <a:avLst/>
                </a:prstGeom>
                <a:noFill/>
                <a:ln w="6350">
                  <a:solidFill>
                    <a:srgbClr val="008080"/>
                  </a:solidFill>
                  <a:round/>
                  <a:headEnd/>
                  <a:tailEnd/>
                </a:ln>
              </p:spPr>
              <p:txBody>
                <a:bodyPr/>
                <a:lstStyle/>
                <a:p>
                  <a:endParaRPr lang="en-US"/>
                </a:p>
              </p:txBody>
            </p:sp>
            <p:sp>
              <p:nvSpPr>
                <p:cNvPr id="17575" name="Freeform 123"/>
                <p:cNvSpPr>
                  <a:spLocks/>
                </p:cNvSpPr>
                <p:nvPr/>
              </p:nvSpPr>
              <p:spPr bwMode="auto">
                <a:xfrm>
                  <a:off x="1934" y="1475"/>
                  <a:ext cx="25" cy="24"/>
                </a:xfrm>
                <a:custGeom>
                  <a:avLst/>
                  <a:gdLst>
                    <a:gd name="T0" fmla="*/ 12 w 25"/>
                    <a:gd name="T1" fmla="*/ 0 h 24"/>
                    <a:gd name="T2" fmla="*/ 25 w 25"/>
                    <a:gd name="T3" fmla="*/ 12 h 24"/>
                    <a:gd name="T4" fmla="*/ 12 w 25"/>
                    <a:gd name="T5" fmla="*/ 24 h 24"/>
                    <a:gd name="T6" fmla="*/ 0 w 25"/>
                    <a:gd name="T7" fmla="*/ 12 h 24"/>
                    <a:gd name="T8" fmla="*/ 12 w 25"/>
                    <a:gd name="T9" fmla="*/ 0 h 24"/>
                    <a:gd name="T10" fmla="*/ 0 60000 65536"/>
                    <a:gd name="T11" fmla="*/ 0 60000 65536"/>
                    <a:gd name="T12" fmla="*/ 0 60000 65536"/>
                    <a:gd name="T13" fmla="*/ 0 60000 65536"/>
                    <a:gd name="T14" fmla="*/ 0 60000 65536"/>
                    <a:gd name="T15" fmla="*/ 0 w 25"/>
                    <a:gd name="T16" fmla="*/ 0 h 24"/>
                    <a:gd name="T17" fmla="*/ 25 w 25"/>
                    <a:gd name="T18" fmla="*/ 24 h 24"/>
                  </a:gdLst>
                  <a:ahLst/>
                  <a:cxnLst>
                    <a:cxn ang="T10">
                      <a:pos x="T0" y="T1"/>
                    </a:cxn>
                    <a:cxn ang="T11">
                      <a:pos x="T2" y="T3"/>
                    </a:cxn>
                    <a:cxn ang="T12">
                      <a:pos x="T4" y="T5"/>
                    </a:cxn>
                    <a:cxn ang="T13">
                      <a:pos x="T6" y="T7"/>
                    </a:cxn>
                    <a:cxn ang="T14">
                      <a:pos x="T8" y="T9"/>
                    </a:cxn>
                  </a:cxnLst>
                  <a:rect l="T15" t="T16" r="T17" b="T18"/>
                  <a:pathLst>
                    <a:path w="25" h="24">
                      <a:moveTo>
                        <a:pt x="12" y="0"/>
                      </a:moveTo>
                      <a:lnTo>
                        <a:pt x="25" y="12"/>
                      </a:lnTo>
                      <a:lnTo>
                        <a:pt x="12" y="24"/>
                      </a:lnTo>
                      <a:lnTo>
                        <a:pt x="0" y="12"/>
                      </a:lnTo>
                      <a:lnTo>
                        <a:pt x="12" y="0"/>
                      </a:lnTo>
                      <a:close/>
                    </a:path>
                  </a:pathLst>
                </a:custGeom>
                <a:solidFill>
                  <a:srgbClr val="000080"/>
                </a:solidFill>
                <a:ln w="6350">
                  <a:solidFill>
                    <a:srgbClr val="000080"/>
                  </a:solidFill>
                  <a:prstDash val="solid"/>
                  <a:round/>
                  <a:headEnd/>
                  <a:tailEnd/>
                </a:ln>
              </p:spPr>
              <p:txBody>
                <a:bodyPr/>
                <a:lstStyle/>
                <a:p>
                  <a:endParaRPr lang="en-US"/>
                </a:p>
              </p:txBody>
            </p:sp>
            <p:sp>
              <p:nvSpPr>
                <p:cNvPr id="17576" name="Freeform 124"/>
                <p:cNvSpPr>
                  <a:spLocks/>
                </p:cNvSpPr>
                <p:nvPr/>
              </p:nvSpPr>
              <p:spPr bwMode="auto">
                <a:xfrm>
                  <a:off x="4243" y="999"/>
                  <a:ext cx="24" cy="24"/>
                </a:xfrm>
                <a:custGeom>
                  <a:avLst/>
                  <a:gdLst>
                    <a:gd name="T0" fmla="*/ 12 w 24"/>
                    <a:gd name="T1" fmla="*/ 0 h 24"/>
                    <a:gd name="T2" fmla="*/ 24 w 24"/>
                    <a:gd name="T3" fmla="*/ 12 h 24"/>
                    <a:gd name="T4" fmla="*/ 12 w 24"/>
                    <a:gd name="T5" fmla="*/ 24 h 24"/>
                    <a:gd name="T6" fmla="*/ 0 w 24"/>
                    <a:gd name="T7" fmla="*/ 12 h 24"/>
                    <a:gd name="T8" fmla="*/ 12 w 24"/>
                    <a:gd name="T9" fmla="*/ 0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12" y="0"/>
                      </a:moveTo>
                      <a:lnTo>
                        <a:pt x="24" y="12"/>
                      </a:lnTo>
                      <a:lnTo>
                        <a:pt x="12" y="24"/>
                      </a:lnTo>
                      <a:lnTo>
                        <a:pt x="0" y="12"/>
                      </a:lnTo>
                      <a:lnTo>
                        <a:pt x="12" y="0"/>
                      </a:lnTo>
                      <a:close/>
                    </a:path>
                  </a:pathLst>
                </a:custGeom>
                <a:solidFill>
                  <a:srgbClr val="000080"/>
                </a:solidFill>
                <a:ln w="6350">
                  <a:solidFill>
                    <a:srgbClr val="000080"/>
                  </a:solidFill>
                  <a:prstDash val="solid"/>
                  <a:round/>
                  <a:headEnd/>
                  <a:tailEnd/>
                </a:ln>
              </p:spPr>
              <p:txBody>
                <a:bodyPr/>
                <a:lstStyle/>
                <a:p>
                  <a:endParaRPr lang="en-US"/>
                </a:p>
              </p:txBody>
            </p:sp>
            <p:sp>
              <p:nvSpPr>
                <p:cNvPr id="17577" name="Rectangle 125"/>
                <p:cNvSpPr>
                  <a:spLocks noChangeArrowheads="1"/>
                </p:cNvSpPr>
                <p:nvPr/>
              </p:nvSpPr>
              <p:spPr bwMode="auto">
                <a:xfrm>
                  <a:off x="1934" y="1072"/>
                  <a:ext cx="21" cy="20"/>
                </a:xfrm>
                <a:prstGeom prst="rect">
                  <a:avLst/>
                </a:prstGeom>
                <a:solidFill>
                  <a:srgbClr val="FF00FF"/>
                </a:solidFill>
                <a:ln w="6350">
                  <a:solidFill>
                    <a:srgbClr val="FF00FF"/>
                  </a:solidFill>
                  <a:miter lim="800000"/>
                  <a:headEnd/>
                  <a:tailEnd/>
                </a:ln>
              </p:spPr>
              <p:txBody>
                <a:bodyPr/>
                <a:lstStyle/>
                <a:p>
                  <a:endParaRPr lang="en-US"/>
                </a:p>
              </p:txBody>
            </p:sp>
            <p:sp>
              <p:nvSpPr>
                <p:cNvPr id="17578" name="Rectangle 126"/>
                <p:cNvSpPr>
                  <a:spLocks noChangeArrowheads="1"/>
                </p:cNvSpPr>
                <p:nvPr/>
              </p:nvSpPr>
              <p:spPr bwMode="auto">
                <a:xfrm>
                  <a:off x="4243" y="1023"/>
                  <a:ext cx="20" cy="20"/>
                </a:xfrm>
                <a:prstGeom prst="rect">
                  <a:avLst/>
                </a:prstGeom>
                <a:solidFill>
                  <a:srgbClr val="FF00FF"/>
                </a:solidFill>
                <a:ln w="6350">
                  <a:solidFill>
                    <a:srgbClr val="FF00FF"/>
                  </a:solidFill>
                  <a:miter lim="800000"/>
                  <a:headEnd/>
                  <a:tailEnd/>
                </a:ln>
              </p:spPr>
              <p:txBody>
                <a:bodyPr/>
                <a:lstStyle/>
                <a:p>
                  <a:endParaRPr lang="en-US"/>
                </a:p>
              </p:txBody>
            </p:sp>
            <p:sp>
              <p:nvSpPr>
                <p:cNvPr id="17579" name="Freeform 127"/>
                <p:cNvSpPr>
                  <a:spLocks/>
                </p:cNvSpPr>
                <p:nvPr/>
              </p:nvSpPr>
              <p:spPr bwMode="auto">
                <a:xfrm>
                  <a:off x="1934" y="1100"/>
                  <a:ext cx="25" cy="25"/>
                </a:xfrm>
                <a:custGeom>
                  <a:avLst/>
                  <a:gdLst>
                    <a:gd name="T0" fmla="*/ 12 w 25"/>
                    <a:gd name="T1" fmla="*/ 0 h 25"/>
                    <a:gd name="T2" fmla="*/ 25 w 25"/>
                    <a:gd name="T3" fmla="*/ 25 h 25"/>
                    <a:gd name="T4" fmla="*/ 0 w 25"/>
                    <a:gd name="T5" fmla="*/ 25 h 25"/>
                    <a:gd name="T6" fmla="*/ 12 w 25"/>
                    <a:gd name="T7" fmla="*/ 0 h 25"/>
                    <a:gd name="T8" fmla="*/ 0 60000 65536"/>
                    <a:gd name="T9" fmla="*/ 0 60000 65536"/>
                    <a:gd name="T10" fmla="*/ 0 60000 65536"/>
                    <a:gd name="T11" fmla="*/ 0 60000 65536"/>
                    <a:gd name="T12" fmla="*/ 0 w 25"/>
                    <a:gd name="T13" fmla="*/ 0 h 25"/>
                    <a:gd name="T14" fmla="*/ 25 w 25"/>
                    <a:gd name="T15" fmla="*/ 25 h 25"/>
                  </a:gdLst>
                  <a:ahLst/>
                  <a:cxnLst>
                    <a:cxn ang="T8">
                      <a:pos x="T0" y="T1"/>
                    </a:cxn>
                    <a:cxn ang="T9">
                      <a:pos x="T2" y="T3"/>
                    </a:cxn>
                    <a:cxn ang="T10">
                      <a:pos x="T4" y="T5"/>
                    </a:cxn>
                    <a:cxn ang="T11">
                      <a:pos x="T6" y="T7"/>
                    </a:cxn>
                  </a:cxnLst>
                  <a:rect l="T12" t="T13" r="T14" b="T15"/>
                  <a:pathLst>
                    <a:path w="25" h="25">
                      <a:moveTo>
                        <a:pt x="12" y="0"/>
                      </a:moveTo>
                      <a:lnTo>
                        <a:pt x="25" y="25"/>
                      </a:lnTo>
                      <a:lnTo>
                        <a:pt x="0" y="25"/>
                      </a:lnTo>
                      <a:lnTo>
                        <a:pt x="12" y="0"/>
                      </a:lnTo>
                      <a:close/>
                    </a:path>
                  </a:pathLst>
                </a:custGeom>
                <a:solidFill>
                  <a:srgbClr val="FFFF00"/>
                </a:solidFill>
                <a:ln w="6350">
                  <a:solidFill>
                    <a:srgbClr val="FFFF00"/>
                  </a:solidFill>
                  <a:prstDash val="solid"/>
                  <a:round/>
                  <a:headEnd/>
                  <a:tailEnd/>
                </a:ln>
              </p:spPr>
              <p:txBody>
                <a:bodyPr/>
                <a:lstStyle/>
                <a:p>
                  <a:endParaRPr lang="en-US"/>
                </a:p>
              </p:txBody>
            </p:sp>
            <p:sp>
              <p:nvSpPr>
                <p:cNvPr id="17580" name="Freeform 128"/>
                <p:cNvSpPr>
                  <a:spLocks/>
                </p:cNvSpPr>
                <p:nvPr/>
              </p:nvSpPr>
              <p:spPr bwMode="auto">
                <a:xfrm>
                  <a:off x="4243" y="1047"/>
                  <a:ext cx="24" cy="25"/>
                </a:xfrm>
                <a:custGeom>
                  <a:avLst/>
                  <a:gdLst>
                    <a:gd name="T0" fmla="*/ 12 w 24"/>
                    <a:gd name="T1" fmla="*/ 0 h 25"/>
                    <a:gd name="T2" fmla="*/ 24 w 24"/>
                    <a:gd name="T3" fmla="*/ 25 h 25"/>
                    <a:gd name="T4" fmla="*/ 0 w 24"/>
                    <a:gd name="T5" fmla="*/ 25 h 25"/>
                    <a:gd name="T6" fmla="*/ 12 w 24"/>
                    <a:gd name="T7" fmla="*/ 0 h 25"/>
                    <a:gd name="T8" fmla="*/ 0 60000 65536"/>
                    <a:gd name="T9" fmla="*/ 0 60000 65536"/>
                    <a:gd name="T10" fmla="*/ 0 60000 65536"/>
                    <a:gd name="T11" fmla="*/ 0 60000 65536"/>
                    <a:gd name="T12" fmla="*/ 0 w 24"/>
                    <a:gd name="T13" fmla="*/ 0 h 25"/>
                    <a:gd name="T14" fmla="*/ 24 w 24"/>
                    <a:gd name="T15" fmla="*/ 25 h 25"/>
                  </a:gdLst>
                  <a:ahLst/>
                  <a:cxnLst>
                    <a:cxn ang="T8">
                      <a:pos x="T0" y="T1"/>
                    </a:cxn>
                    <a:cxn ang="T9">
                      <a:pos x="T2" y="T3"/>
                    </a:cxn>
                    <a:cxn ang="T10">
                      <a:pos x="T4" y="T5"/>
                    </a:cxn>
                    <a:cxn ang="T11">
                      <a:pos x="T6" y="T7"/>
                    </a:cxn>
                  </a:cxnLst>
                  <a:rect l="T12" t="T13" r="T14" b="T15"/>
                  <a:pathLst>
                    <a:path w="24" h="25">
                      <a:moveTo>
                        <a:pt x="12" y="0"/>
                      </a:moveTo>
                      <a:lnTo>
                        <a:pt x="24" y="25"/>
                      </a:lnTo>
                      <a:lnTo>
                        <a:pt x="0" y="25"/>
                      </a:lnTo>
                      <a:lnTo>
                        <a:pt x="12" y="0"/>
                      </a:lnTo>
                      <a:close/>
                    </a:path>
                  </a:pathLst>
                </a:custGeom>
                <a:solidFill>
                  <a:srgbClr val="FFFF00"/>
                </a:solidFill>
                <a:ln w="6350">
                  <a:solidFill>
                    <a:srgbClr val="FFFF00"/>
                  </a:solidFill>
                  <a:prstDash val="solid"/>
                  <a:round/>
                  <a:headEnd/>
                  <a:tailEnd/>
                </a:ln>
              </p:spPr>
              <p:txBody>
                <a:bodyPr/>
                <a:lstStyle/>
                <a:p>
                  <a:endParaRPr lang="en-US"/>
                </a:p>
              </p:txBody>
            </p:sp>
            <p:sp>
              <p:nvSpPr>
                <p:cNvPr id="17581" name="Rectangle 129"/>
                <p:cNvSpPr>
                  <a:spLocks noChangeArrowheads="1"/>
                </p:cNvSpPr>
                <p:nvPr/>
              </p:nvSpPr>
              <p:spPr bwMode="auto">
                <a:xfrm>
                  <a:off x="1930" y="995"/>
                  <a:ext cx="37" cy="36"/>
                </a:xfrm>
                <a:prstGeom prst="rect">
                  <a:avLst/>
                </a:prstGeom>
                <a:noFill/>
                <a:ln w="9525">
                  <a:noFill/>
                  <a:miter lim="800000"/>
                  <a:headEnd/>
                  <a:tailEnd/>
                </a:ln>
              </p:spPr>
              <p:txBody>
                <a:bodyPr/>
                <a:lstStyle/>
                <a:p>
                  <a:endParaRPr lang="en-US"/>
                </a:p>
              </p:txBody>
            </p:sp>
            <p:sp>
              <p:nvSpPr>
                <p:cNvPr id="17582" name="Line 130"/>
                <p:cNvSpPr>
                  <a:spLocks noChangeShapeType="1"/>
                </p:cNvSpPr>
                <p:nvPr/>
              </p:nvSpPr>
              <p:spPr bwMode="auto">
                <a:xfrm flipH="1" flipV="1">
                  <a:off x="1934" y="999"/>
                  <a:ext cx="12" cy="12"/>
                </a:xfrm>
                <a:prstGeom prst="line">
                  <a:avLst/>
                </a:prstGeom>
                <a:noFill/>
                <a:ln w="6350">
                  <a:solidFill>
                    <a:srgbClr val="00FFFF"/>
                  </a:solidFill>
                  <a:round/>
                  <a:headEnd/>
                  <a:tailEnd/>
                </a:ln>
              </p:spPr>
              <p:txBody>
                <a:bodyPr/>
                <a:lstStyle/>
                <a:p>
                  <a:endParaRPr lang="en-US"/>
                </a:p>
              </p:txBody>
            </p:sp>
            <p:sp>
              <p:nvSpPr>
                <p:cNvPr id="17583" name="Line 131"/>
                <p:cNvSpPr>
                  <a:spLocks noChangeShapeType="1"/>
                </p:cNvSpPr>
                <p:nvPr/>
              </p:nvSpPr>
              <p:spPr bwMode="auto">
                <a:xfrm>
                  <a:off x="1946" y="1011"/>
                  <a:ext cx="13" cy="12"/>
                </a:xfrm>
                <a:prstGeom prst="line">
                  <a:avLst/>
                </a:prstGeom>
                <a:noFill/>
                <a:ln w="6350">
                  <a:solidFill>
                    <a:srgbClr val="00FFFF"/>
                  </a:solidFill>
                  <a:round/>
                  <a:headEnd/>
                  <a:tailEnd/>
                </a:ln>
              </p:spPr>
              <p:txBody>
                <a:bodyPr/>
                <a:lstStyle/>
                <a:p>
                  <a:endParaRPr lang="en-US"/>
                </a:p>
              </p:txBody>
            </p:sp>
            <p:sp>
              <p:nvSpPr>
                <p:cNvPr id="17584" name="Line 132"/>
                <p:cNvSpPr>
                  <a:spLocks noChangeShapeType="1"/>
                </p:cNvSpPr>
                <p:nvPr/>
              </p:nvSpPr>
              <p:spPr bwMode="auto">
                <a:xfrm flipH="1">
                  <a:off x="1934" y="1011"/>
                  <a:ext cx="12" cy="12"/>
                </a:xfrm>
                <a:prstGeom prst="line">
                  <a:avLst/>
                </a:prstGeom>
                <a:noFill/>
                <a:ln w="6350">
                  <a:solidFill>
                    <a:srgbClr val="00FFFF"/>
                  </a:solidFill>
                  <a:round/>
                  <a:headEnd/>
                  <a:tailEnd/>
                </a:ln>
              </p:spPr>
              <p:txBody>
                <a:bodyPr/>
                <a:lstStyle/>
                <a:p>
                  <a:endParaRPr lang="en-US"/>
                </a:p>
              </p:txBody>
            </p:sp>
            <p:sp>
              <p:nvSpPr>
                <p:cNvPr id="17585" name="Line 133"/>
                <p:cNvSpPr>
                  <a:spLocks noChangeShapeType="1"/>
                </p:cNvSpPr>
                <p:nvPr/>
              </p:nvSpPr>
              <p:spPr bwMode="auto">
                <a:xfrm flipV="1">
                  <a:off x="1946" y="999"/>
                  <a:ext cx="13" cy="12"/>
                </a:xfrm>
                <a:prstGeom prst="line">
                  <a:avLst/>
                </a:prstGeom>
                <a:noFill/>
                <a:ln w="6350">
                  <a:solidFill>
                    <a:srgbClr val="00FFFF"/>
                  </a:solidFill>
                  <a:round/>
                  <a:headEnd/>
                  <a:tailEnd/>
                </a:ln>
              </p:spPr>
              <p:txBody>
                <a:bodyPr/>
                <a:lstStyle/>
                <a:p>
                  <a:endParaRPr lang="en-US"/>
                </a:p>
              </p:txBody>
            </p:sp>
            <p:sp>
              <p:nvSpPr>
                <p:cNvPr id="17586" name="Rectangle 134"/>
                <p:cNvSpPr>
                  <a:spLocks noChangeArrowheads="1"/>
                </p:cNvSpPr>
                <p:nvPr/>
              </p:nvSpPr>
              <p:spPr bwMode="auto">
                <a:xfrm>
                  <a:off x="4238" y="1068"/>
                  <a:ext cx="37" cy="36"/>
                </a:xfrm>
                <a:prstGeom prst="rect">
                  <a:avLst/>
                </a:prstGeom>
                <a:noFill/>
                <a:ln w="9525">
                  <a:noFill/>
                  <a:miter lim="800000"/>
                  <a:headEnd/>
                  <a:tailEnd/>
                </a:ln>
              </p:spPr>
              <p:txBody>
                <a:bodyPr/>
                <a:lstStyle/>
                <a:p>
                  <a:endParaRPr lang="en-US"/>
                </a:p>
              </p:txBody>
            </p:sp>
            <p:sp>
              <p:nvSpPr>
                <p:cNvPr id="17587" name="Line 135"/>
                <p:cNvSpPr>
                  <a:spLocks noChangeShapeType="1"/>
                </p:cNvSpPr>
                <p:nvPr/>
              </p:nvSpPr>
              <p:spPr bwMode="auto">
                <a:xfrm flipH="1" flipV="1">
                  <a:off x="4243" y="1072"/>
                  <a:ext cx="12" cy="12"/>
                </a:xfrm>
                <a:prstGeom prst="line">
                  <a:avLst/>
                </a:prstGeom>
                <a:noFill/>
                <a:ln w="6350">
                  <a:solidFill>
                    <a:srgbClr val="00FFFF"/>
                  </a:solidFill>
                  <a:round/>
                  <a:headEnd/>
                  <a:tailEnd/>
                </a:ln>
              </p:spPr>
              <p:txBody>
                <a:bodyPr/>
                <a:lstStyle/>
                <a:p>
                  <a:endParaRPr lang="en-US"/>
                </a:p>
              </p:txBody>
            </p:sp>
            <p:sp>
              <p:nvSpPr>
                <p:cNvPr id="17588" name="Line 136"/>
                <p:cNvSpPr>
                  <a:spLocks noChangeShapeType="1"/>
                </p:cNvSpPr>
                <p:nvPr/>
              </p:nvSpPr>
              <p:spPr bwMode="auto">
                <a:xfrm>
                  <a:off x="4255" y="1084"/>
                  <a:ext cx="12" cy="12"/>
                </a:xfrm>
                <a:prstGeom prst="line">
                  <a:avLst/>
                </a:prstGeom>
                <a:noFill/>
                <a:ln w="6350">
                  <a:solidFill>
                    <a:srgbClr val="00FFFF"/>
                  </a:solidFill>
                  <a:round/>
                  <a:headEnd/>
                  <a:tailEnd/>
                </a:ln>
              </p:spPr>
              <p:txBody>
                <a:bodyPr/>
                <a:lstStyle/>
                <a:p>
                  <a:endParaRPr lang="en-US"/>
                </a:p>
              </p:txBody>
            </p:sp>
            <p:sp>
              <p:nvSpPr>
                <p:cNvPr id="17589" name="Line 137"/>
                <p:cNvSpPr>
                  <a:spLocks noChangeShapeType="1"/>
                </p:cNvSpPr>
                <p:nvPr/>
              </p:nvSpPr>
              <p:spPr bwMode="auto">
                <a:xfrm flipH="1">
                  <a:off x="4243" y="1084"/>
                  <a:ext cx="12" cy="12"/>
                </a:xfrm>
                <a:prstGeom prst="line">
                  <a:avLst/>
                </a:prstGeom>
                <a:noFill/>
                <a:ln w="6350">
                  <a:solidFill>
                    <a:srgbClr val="00FFFF"/>
                  </a:solidFill>
                  <a:round/>
                  <a:headEnd/>
                  <a:tailEnd/>
                </a:ln>
              </p:spPr>
              <p:txBody>
                <a:bodyPr/>
                <a:lstStyle/>
                <a:p>
                  <a:endParaRPr lang="en-US"/>
                </a:p>
              </p:txBody>
            </p:sp>
            <p:sp>
              <p:nvSpPr>
                <p:cNvPr id="17590" name="Line 138"/>
                <p:cNvSpPr>
                  <a:spLocks noChangeShapeType="1"/>
                </p:cNvSpPr>
                <p:nvPr/>
              </p:nvSpPr>
              <p:spPr bwMode="auto">
                <a:xfrm flipV="1">
                  <a:off x="4255" y="1072"/>
                  <a:ext cx="12" cy="12"/>
                </a:xfrm>
                <a:prstGeom prst="line">
                  <a:avLst/>
                </a:prstGeom>
                <a:noFill/>
                <a:ln w="6350">
                  <a:solidFill>
                    <a:srgbClr val="00FFFF"/>
                  </a:solidFill>
                  <a:round/>
                  <a:headEnd/>
                  <a:tailEnd/>
                </a:ln>
              </p:spPr>
              <p:txBody>
                <a:bodyPr/>
                <a:lstStyle/>
                <a:p>
                  <a:endParaRPr lang="en-US"/>
                </a:p>
              </p:txBody>
            </p:sp>
            <p:sp>
              <p:nvSpPr>
                <p:cNvPr id="17591" name="Rectangle 139"/>
                <p:cNvSpPr>
                  <a:spLocks noChangeArrowheads="1"/>
                </p:cNvSpPr>
                <p:nvPr/>
              </p:nvSpPr>
              <p:spPr bwMode="auto">
                <a:xfrm>
                  <a:off x="1930" y="1345"/>
                  <a:ext cx="37" cy="36"/>
                </a:xfrm>
                <a:prstGeom prst="rect">
                  <a:avLst/>
                </a:prstGeom>
                <a:noFill/>
                <a:ln w="9525">
                  <a:noFill/>
                  <a:miter lim="800000"/>
                  <a:headEnd/>
                  <a:tailEnd/>
                </a:ln>
              </p:spPr>
              <p:txBody>
                <a:bodyPr/>
                <a:lstStyle/>
                <a:p>
                  <a:endParaRPr lang="en-US"/>
                </a:p>
              </p:txBody>
            </p:sp>
            <p:sp>
              <p:nvSpPr>
                <p:cNvPr id="17592" name="Line 140"/>
                <p:cNvSpPr>
                  <a:spLocks noChangeShapeType="1"/>
                </p:cNvSpPr>
                <p:nvPr/>
              </p:nvSpPr>
              <p:spPr bwMode="auto">
                <a:xfrm flipH="1" flipV="1">
                  <a:off x="1934" y="1349"/>
                  <a:ext cx="12" cy="12"/>
                </a:xfrm>
                <a:prstGeom prst="line">
                  <a:avLst/>
                </a:prstGeom>
                <a:noFill/>
                <a:ln w="6350">
                  <a:solidFill>
                    <a:srgbClr val="800080"/>
                  </a:solidFill>
                  <a:round/>
                  <a:headEnd/>
                  <a:tailEnd/>
                </a:ln>
              </p:spPr>
              <p:txBody>
                <a:bodyPr/>
                <a:lstStyle/>
                <a:p>
                  <a:endParaRPr lang="en-US"/>
                </a:p>
              </p:txBody>
            </p:sp>
            <p:sp>
              <p:nvSpPr>
                <p:cNvPr id="17593" name="Line 141"/>
                <p:cNvSpPr>
                  <a:spLocks noChangeShapeType="1"/>
                </p:cNvSpPr>
                <p:nvPr/>
              </p:nvSpPr>
              <p:spPr bwMode="auto">
                <a:xfrm>
                  <a:off x="1946" y="1361"/>
                  <a:ext cx="13" cy="12"/>
                </a:xfrm>
                <a:prstGeom prst="line">
                  <a:avLst/>
                </a:prstGeom>
                <a:noFill/>
                <a:ln w="6350">
                  <a:solidFill>
                    <a:srgbClr val="800080"/>
                  </a:solidFill>
                  <a:round/>
                  <a:headEnd/>
                  <a:tailEnd/>
                </a:ln>
              </p:spPr>
              <p:txBody>
                <a:bodyPr/>
                <a:lstStyle/>
                <a:p>
                  <a:endParaRPr lang="en-US"/>
                </a:p>
              </p:txBody>
            </p:sp>
            <p:sp>
              <p:nvSpPr>
                <p:cNvPr id="17594" name="Line 142"/>
                <p:cNvSpPr>
                  <a:spLocks noChangeShapeType="1"/>
                </p:cNvSpPr>
                <p:nvPr/>
              </p:nvSpPr>
              <p:spPr bwMode="auto">
                <a:xfrm flipH="1">
                  <a:off x="1934" y="1361"/>
                  <a:ext cx="12" cy="12"/>
                </a:xfrm>
                <a:prstGeom prst="line">
                  <a:avLst/>
                </a:prstGeom>
                <a:noFill/>
                <a:ln w="6350">
                  <a:solidFill>
                    <a:srgbClr val="800080"/>
                  </a:solidFill>
                  <a:round/>
                  <a:headEnd/>
                  <a:tailEnd/>
                </a:ln>
              </p:spPr>
              <p:txBody>
                <a:bodyPr/>
                <a:lstStyle/>
                <a:p>
                  <a:endParaRPr lang="en-US"/>
                </a:p>
              </p:txBody>
            </p:sp>
            <p:sp>
              <p:nvSpPr>
                <p:cNvPr id="17595" name="Line 143"/>
                <p:cNvSpPr>
                  <a:spLocks noChangeShapeType="1"/>
                </p:cNvSpPr>
                <p:nvPr/>
              </p:nvSpPr>
              <p:spPr bwMode="auto">
                <a:xfrm flipV="1">
                  <a:off x="1946" y="1349"/>
                  <a:ext cx="13" cy="12"/>
                </a:xfrm>
                <a:prstGeom prst="line">
                  <a:avLst/>
                </a:prstGeom>
                <a:noFill/>
                <a:ln w="6350">
                  <a:solidFill>
                    <a:srgbClr val="800080"/>
                  </a:solidFill>
                  <a:round/>
                  <a:headEnd/>
                  <a:tailEnd/>
                </a:ln>
              </p:spPr>
              <p:txBody>
                <a:bodyPr/>
                <a:lstStyle/>
                <a:p>
                  <a:endParaRPr lang="en-US"/>
                </a:p>
              </p:txBody>
            </p:sp>
            <p:sp>
              <p:nvSpPr>
                <p:cNvPr id="17596" name="Line 144"/>
                <p:cNvSpPr>
                  <a:spLocks noChangeShapeType="1"/>
                </p:cNvSpPr>
                <p:nvPr/>
              </p:nvSpPr>
              <p:spPr bwMode="auto">
                <a:xfrm flipV="1">
                  <a:off x="1946" y="1349"/>
                  <a:ext cx="1" cy="12"/>
                </a:xfrm>
                <a:prstGeom prst="line">
                  <a:avLst/>
                </a:prstGeom>
                <a:noFill/>
                <a:ln w="6350">
                  <a:solidFill>
                    <a:srgbClr val="800080"/>
                  </a:solidFill>
                  <a:round/>
                  <a:headEnd/>
                  <a:tailEnd/>
                </a:ln>
              </p:spPr>
              <p:txBody>
                <a:bodyPr/>
                <a:lstStyle/>
                <a:p>
                  <a:endParaRPr lang="en-US"/>
                </a:p>
              </p:txBody>
            </p:sp>
            <p:sp>
              <p:nvSpPr>
                <p:cNvPr id="17597" name="Line 145"/>
                <p:cNvSpPr>
                  <a:spLocks noChangeShapeType="1"/>
                </p:cNvSpPr>
                <p:nvPr/>
              </p:nvSpPr>
              <p:spPr bwMode="auto">
                <a:xfrm>
                  <a:off x="1946" y="1361"/>
                  <a:ext cx="1" cy="12"/>
                </a:xfrm>
                <a:prstGeom prst="line">
                  <a:avLst/>
                </a:prstGeom>
                <a:noFill/>
                <a:ln w="6350">
                  <a:solidFill>
                    <a:srgbClr val="800080"/>
                  </a:solidFill>
                  <a:round/>
                  <a:headEnd/>
                  <a:tailEnd/>
                </a:ln>
              </p:spPr>
              <p:txBody>
                <a:bodyPr/>
                <a:lstStyle/>
                <a:p>
                  <a:endParaRPr lang="en-US"/>
                </a:p>
              </p:txBody>
            </p:sp>
            <p:sp>
              <p:nvSpPr>
                <p:cNvPr id="17598" name="Rectangle 146"/>
                <p:cNvSpPr>
                  <a:spLocks noChangeArrowheads="1"/>
                </p:cNvSpPr>
                <p:nvPr/>
              </p:nvSpPr>
              <p:spPr bwMode="auto">
                <a:xfrm>
                  <a:off x="4238" y="1096"/>
                  <a:ext cx="37" cy="37"/>
                </a:xfrm>
                <a:prstGeom prst="rect">
                  <a:avLst/>
                </a:prstGeom>
                <a:noFill/>
                <a:ln w="9525">
                  <a:noFill/>
                  <a:miter lim="800000"/>
                  <a:headEnd/>
                  <a:tailEnd/>
                </a:ln>
              </p:spPr>
              <p:txBody>
                <a:bodyPr/>
                <a:lstStyle/>
                <a:p>
                  <a:endParaRPr lang="en-US"/>
                </a:p>
              </p:txBody>
            </p:sp>
            <p:sp>
              <p:nvSpPr>
                <p:cNvPr id="17599" name="Line 147"/>
                <p:cNvSpPr>
                  <a:spLocks noChangeShapeType="1"/>
                </p:cNvSpPr>
                <p:nvPr/>
              </p:nvSpPr>
              <p:spPr bwMode="auto">
                <a:xfrm flipH="1" flipV="1">
                  <a:off x="4243" y="1100"/>
                  <a:ext cx="12" cy="13"/>
                </a:xfrm>
                <a:prstGeom prst="line">
                  <a:avLst/>
                </a:prstGeom>
                <a:noFill/>
                <a:ln w="6350">
                  <a:solidFill>
                    <a:srgbClr val="800080"/>
                  </a:solidFill>
                  <a:round/>
                  <a:headEnd/>
                  <a:tailEnd/>
                </a:ln>
              </p:spPr>
              <p:txBody>
                <a:bodyPr/>
                <a:lstStyle/>
                <a:p>
                  <a:endParaRPr lang="en-US"/>
                </a:p>
              </p:txBody>
            </p:sp>
            <p:sp>
              <p:nvSpPr>
                <p:cNvPr id="17600" name="Line 148"/>
                <p:cNvSpPr>
                  <a:spLocks noChangeShapeType="1"/>
                </p:cNvSpPr>
                <p:nvPr/>
              </p:nvSpPr>
              <p:spPr bwMode="auto">
                <a:xfrm>
                  <a:off x="4255" y="1113"/>
                  <a:ext cx="12" cy="12"/>
                </a:xfrm>
                <a:prstGeom prst="line">
                  <a:avLst/>
                </a:prstGeom>
                <a:noFill/>
                <a:ln w="6350">
                  <a:solidFill>
                    <a:srgbClr val="800080"/>
                  </a:solidFill>
                  <a:round/>
                  <a:headEnd/>
                  <a:tailEnd/>
                </a:ln>
              </p:spPr>
              <p:txBody>
                <a:bodyPr/>
                <a:lstStyle/>
                <a:p>
                  <a:endParaRPr lang="en-US"/>
                </a:p>
              </p:txBody>
            </p:sp>
            <p:sp>
              <p:nvSpPr>
                <p:cNvPr id="17601" name="Line 149"/>
                <p:cNvSpPr>
                  <a:spLocks noChangeShapeType="1"/>
                </p:cNvSpPr>
                <p:nvPr/>
              </p:nvSpPr>
              <p:spPr bwMode="auto">
                <a:xfrm flipH="1">
                  <a:off x="4243" y="1113"/>
                  <a:ext cx="12" cy="12"/>
                </a:xfrm>
                <a:prstGeom prst="line">
                  <a:avLst/>
                </a:prstGeom>
                <a:noFill/>
                <a:ln w="6350">
                  <a:solidFill>
                    <a:srgbClr val="800080"/>
                  </a:solidFill>
                  <a:round/>
                  <a:headEnd/>
                  <a:tailEnd/>
                </a:ln>
              </p:spPr>
              <p:txBody>
                <a:bodyPr/>
                <a:lstStyle/>
                <a:p>
                  <a:endParaRPr lang="en-US"/>
                </a:p>
              </p:txBody>
            </p:sp>
            <p:sp>
              <p:nvSpPr>
                <p:cNvPr id="17602" name="Line 150"/>
                <p:cNvSpPr>
                  <a:spLocks noChangeShapeType="1"/>
                </p:cNvSpPr>
                <p:nvPr/>
              </p:nvSpPr>
              <p:spPr bwMode="auto">
                <a:xfrm flipV="1">
                  <a:off x="4255" y="1100"/>
                  <a:ext cx="12" cy="13"/>
                </a:xfrm>
                <a:prstGeom prst="line">
                  <a:avLst/>
                </a:prstGeom>
                <a:noFill/>
                <a:ln w="6350">
                  <a:solidFill>
                    <a:srgbClr val="800080"/>
                  </a:solidFill>
                  <a:round/>
                  <a:headEnd/>
                  <a:tailEnd/>
                </a:ln>
              </p:spPr>
              <p:txBody>
                <a:bodyPr/>
                <a:lstStyle/>
                <a:p>
                  <a:endParaRPr lang="en-US"/>
                </a:p>
              </p:txBody>
            </p:sp>
            <p:sp>
              <p:nvSpPr>
                <p:cNvPr id="17603" name="Line 151"/>
                <p:cNvSpPr>
                  <a:spLocks noChangeShapeType="1"/>
                </p:cNvSpPr>
                <p:nvPr/>
              </p:nvSpPr>
              <p:spPr bwMode="auto">
                <a:xfrm flipV="1">
                  <a:off x="4255" y="1100"/>
                  <a:ext cx="1" cy="13"/>
                </a:xfrm>
                <a:prstGeom prst="line">
                  <a:avLst/>
                </a:prstGeom>
                <a:noFill/>
                <a:ln w="6350">
                  <a:solidFill>
                    <a:srgbClr val="800080"/>
                  </a:solidFill>
                  <a:round/>
                  <a:headEnd/>
                  <a:tailEnd/>
                </a:ln>
              </p:spPr>
              <p:txBody>
                <a:bodyPr/>
                <a:lstStyle/>
                <a:p>
                  <a:endParaRPr lang="en-US"/>
                </a:p>
              </p:txBody>
            </p:sp>
            <p:sp>
              <p:nvSpPr>
                <p:cNvPr id="17604" name="Line 152"/>
                <p:cNvSpPr>
                  <a:spLocks noChangeShapeType="1"/>
                </p:cNvSpPr>
                <p:nvPr/>
              </p:nvSpPr>
              <p:spPr bwMode="auto">
                <a:xfrm>
                  <a:off x="4255" y="1113"/>
                  <a:ext cx="1" cy="12"/>
                </a:xfrm>
                <a:prstGeom prst="line">
                  <a:avLst/>
                </a:prstGeom>
                <a:noFill/>
                <a:ln w="6350">
                  <a:solidFill>
                    <a:srgbClr val="800080"/>
                  </a:solidFill>
                  <a:round/>
                  <a:headEnd/>
                  <a:tailEnd/>
                </a:ln>
              </p:spPr>
              <p:txBody>
                <a:bodyPr/>
                <a:lstStyle/>
                <a:p>
                  <a:endParaRPr lang="en-US"/>
                </a:p>
              </p:txBody>
            </p:sp>
            <p:sp>
              <p:nvSpPr>
                <p:cNvPr id="17605" name="Oval 153"/>
                <p:cNvSpPr>
                  <a:spLocks noChangeArrowheads="1"/>
                </p:cNvSpPr>
                <p:nvPr/>
              </p:nvSpPr>
              <p:spPr bwMode="auto">
                <a:xfrm>
                  <a:off x="1934" y="1451"/>
                  <a:ext cx="21" cy="20"/>
                </a:xfrm>
                <a:prstGeom prst="ellipse">
                  <a:avLst/>
                </a:prstGeom>
                <a:solidFill>
                  <a:srgbClr val="800000"/>
                </a:solidFill>
                <a:ln w="6350">
                  <a:solidFill>
                    <a:srgbClr val="800000"/>
                  </a:solidFill>
                  <a:round/>
                  <a:headEnd/>
                  <a:tailEnd/>
                </a:ln>
              </p:spPr>
              <p:txBody>
                <a:bodyPr/>
                <a:lstStyle/>
                <a:p>
                  <a:endParaRPr lang="en-US"/>
                </a:p>
              </p:txBody>
            </p:sp>
            <p:sp>
              <p:nvSpPr>
                <p:cNvPr id="17606" name="Oval 154"/>
                <p:cNvSpPr>
                  <a:spLocks noChangeArrowheads="1"/>
                </p:cNvSpPr>
                <p:nvPr/>
              </p:nvSpPr>
              <p:spPr bwMode="auto">
                <a:xfrm>
                  <a:off x="4243" y="1125"/>
                  <a:ext cx="20" cy="20"/>
                </a:xfrm>
                <a:prstGeom prst="ellipse">
                  <a:avLst/>
                </a:prstGeom>
                <a:solidFill>
                  <a:srgbClr val="800000"/>
                </a:solidFill>
                <a:ln w="6350">
                  <a:solidFill>
                    <a:srgbClr val="800000"/>
                  </a:solidFill>
                  <a:round/>
                  <a:headEnd/>
                  <a:tailEnd/>
                </a:ln>
              </p:spPr>
              <p:txBody>
                <a:bodyPr/>
                <a:lstStyle/>
                <a:p>
                  <a:endParaRPr lang="en-US"/>
                </a:p>
              </p:txBody>
            </p:sp>
            <p:sp>
              <p:nvSpPr>
                <p:cNvPr id="17607" name="Rectangle 155"/>
                <p:cNvSpPr>
                  <a:spLocks noChangeArrowheads="1"/>
                </p:cNvSpPr>
                <p:nvPr/>
              </p:nvSpPr>
              <p:spPr bwMode="auto">
                <a:xfrm>
                  <a:off x="1930" y="3401"/>
                  <a:ext cx="37" cy="37"/>
                </a:xfrm>
                <a:prstGeom prst="rect">
                  <a:avLst/>
                </a:prstGeom>
                <a:noFill/>
                <a:ln w="9525">
                  <a:noFill/>
                  <a:miter lim="800000"/>
                  <a:headEnd/>
                  <a:tailEnd/>
                </a:ln>
              </p:spPr>
              <p:txBody>
                <a:bodyPr/>
                <a:lstStyle/>
                <a:p>
                  <a:endParaRPr lang="en-US"/>
                </a:p>
              </p:txBody>
            </p:sp>
            <p:sp>
              <p:nvSpPr>
                <p:cNvPr id="17608" name="Line 156"/>
                <p:cNvSpPr>
                  <a:spLocks noChangeShapeType="1"/>
                </p:cNvSpPr>
                <p:nvPr/>
              </p:nvSpPr>
              <p:spPr bwMode="auto">
                <a:xfrm flipV="1">
                  <a:off x="1946" y="3405"/>
                  <a:ext cx="1" cy="12"/>
                </a:xfrm>
                <a:prstGeom prst="line">
                  <a:avLst/>
                </a:prstGeom>
                <a:noFill/>
                <a:ln w="6350">
                  <a:solidFill>
                    <a:srgbClr val="008080"/>
                  </a:solidFill>
                  <a:round/>
                  <a:headEnd/>
                  <a:tailEnd/>
                </a:ln>
              </p:spPr>
              <p:txBody>
                <a:bodyPr/>
                <a:lstStyle/>
                <a:p>
                  <a:endParaRPr lang="en-US"/>
                </a:p>
              </p:txBody>
            </p:sp>
            <p:sp>
              <p:nvSpPr>
                <p:cNvPr id="17609" name="Line 157"/>
                <p:cNvSpPr>
                  <a:spLocks noChangeShapeType="1"/>
                </p:cNvSpPr>
                <p:nvPr/>
              </p:nvSpPr>
              <p:spPr bwMode="auto">
                <a:xfrm>
                  <a:off x="1946" y="3417"/>
                  <a:ext cx="1" cy="13"/>
                </a:xfrm>
                <a:prstGeom prst="line">
                  <a:avLst/>
                </a:prstGeom>
                <a:noFill/>
                <a:ln w="6350">
                  <a:solidFill>
                    <a:srgbClr val="008080"/>
                  </a:solidFill>
                  <a:round/>
                  <a:headEnd/>
                  <a:tailEnd/>
                </a:ln>
              </p:spPr>
              <p:txBody>
                <a:bodyPr/>
                <a:lstStyle/>
                <a:p>
                  <a:endParaRPr lang="en-US"/>
                </a:p>
              </p:txBody>
            </p:sp>
            <p:sp>
              <p:nvSpPr>
                <p:cNvPr id="17610" name="Line 158"/>
                <p:cNvSpPr>
                  <a:spLocks noChangeShapeType="1"/>
                </p:cNvSpPr>
                <p:nvPr/>
              </p:nvSpPr>
              <p:spPr bwMode="auto">
                <a:xfrm flipH="1">
                  <a:off x="1934" y="3417"/>
                  <a:ext cx="12" cy="1"/>
                </a:xfrm>
                <a:prstGeom prst="line">
                  <a:avLst/>
                </a:prstGeom>
                <a:noFill/>
                <a:ln w="6350">
                  <a:solidFill>
                    <a:srgbClr val="008080"/>
                  </a:solidFill>
                  <a:round/>
                  <a:headEnd/>
                  <a:tailEnd/>
                </a:ln>
              </p:spPr>
              <p:txBody>
                <a:bodyPr/>
                <a:lstStyle/>
                <a:p>
                  <a:endParaRPr lang="en-US"/>
                </a:p>
              </p:txBody>
            </p:sp>
            <p:sp>
              <p:nvSpPr>
                <p:cNvPr id="17611" name="Line 159"/>
                <p:cNvSpPr>
                  <a:spLocks noChangeShapeType="1"/>
                </p:cNvSpPr>
                <p:nvPr/>
              </p:nvSpPr>
              <p:spPr bwMode="auto">
                <a:xfrm>
                  <a:off x="1946" y="3417"/>
                  <a:ext cx="13" cy="1"/>
                </a:xfrm>
                <a:prstGeom prst="line">
                  <a:avLst/>
                </a:prstGeom>
                <a:noFill/>
                <a:ln w="6350">
                  <a:solidFill>
                    <a:srgbClr val="008080"/>
                  </a:solidFill>
                  <a:round/>
                  <a:headEnd/>
                  <a:tailEnd/>
                </a:ln>
              </p:spPr>
              <p:txBody>
                <a:bodyPr/>
                <a:lstStyle/>
                <a:p>
                  <a:endParaRPr lang="en-US"/>
                </a:p>
              </p:txBody>
            </p:sp>
            <p:sp>
              <p:nvSpPr>
                <p:cNvPr id="17612" name="Rectangle 160"/>
                <p:cNvSpPr>
                  <a:spLocks noChangeArrowheads="1"/>
                </p:cNvSpPr>
                <p:nvPr/>
              </p:nvSpPr>
              <p:spPr bwMode="auto">
                <a:xfrm>
                  <a:off x="4238" y="1145"/>
                  <a:ext cx="37" cy="37"/>
                </a:xfrm>
                <a:prstGeom prst="rect">
                  <a:avLst/>
                </a:prstGeom>
                <a:noFill/>
                <a:ln w="9525">
                  <a:noFill/>
                  <a:miter lim="800000"/>
                  <a:headEnd/>
                  <a:tailEnd/>
                </a:ln>
              </p:spPr>
              <p:txBody>
                <a:bodyPr/>
                <a:lstStyle/>
                <a:p>
                  <a:endParaRPr lang="en-US"/>
                </a:p>
              </p:txBody>
            </p:sp>
            <p:sp>
              <p:nvSpPr>
                <p:cNvPr id="17613" name="Line 161"/>
                <p:cNvSpPr>
                  <a:spLocks noChangeShapeType="1"/>
                </p:cNvSpPr>
                <p:nvPr/>
              </p:nvSpPr>
              <p:spPr bwMode="auto">
                <a:xfrm flipV="1">
                  <a:off x="4255" y="1149"/>
                  <a:ext cx="1" cy="12"/>
                </a:xfrm>
                <a:prstGeom prst="line">
                  <a:avLst/>
                </a:prstGeom>
                <a:noFill/>
                <a:ln w="6350">
                  <a:solidFill>
                    <a:srgbClr val="008080"/>
                  </a:solidFill>
                  <a:round/>
                  <a:headEnd/>
                  <a:tailEnd/>
                </a:ln>
              </p:spPr>
              <p:txBody>
                <a:bodyPr/>
                <a:lstStyle/>
                <a:p>
                  <a:endParaRPr lang="en-US"/>
                </a:p>
              </p:txBody>
            </p:sp>
            <p:sp>
              <p:nvSpPr>
                <p:cNvPr id="17614" name="Line 162"/>
                <p:cNvSpPr>
                  <a:spLocks noChangeShapeType="1"/>
                </p:cNvSpPr>
                <p:nvPr/>
              </p:nvSpPr>
              <p:spPr bwMode="auto">
                <a:xfrm>
                  <a:off x="4255" y="1161"/>
                  <a:ext cx="1" cy="13"/>
                </a:xfrm>
                <a:prstGeom prst="line">
                  <a:avLst/>
                </a:prstGeom>
                <a:noFill/>
                <a:ln w="6350">
                  <a:solidFill>
                    <a:srgbClr val="008080"/>
                  </a:solidFill>
                  <a:round/>
                  <a:headEnd/>
                  <a:tailEnd/>
                </a:ln>
              </p:spPr>
              <p:txBody>
                <a:bodyPr/>
                <a:lstStyle/>
                <a:p>
                  <a:endParaRPr lang="en-US"/>
                </a:p>
              </p:txBody>
            </p:sp>
            <p:sp>
              <p:nvSpPr>
                <p:cNvPr id="17615" name="Line 163"/>
                <p:cNvSpPr>
                  <a:spLocks noChangeShapeType="1"/>
                </p:cNvSpPr>
                <p:nvPr/>
              </p:nvSpPr>
              <p:spPr bwMode="auto">
                <a:xfrm flipH="1">
                  <a:off x="4243" y="1161"/>
                  <a:ext cx="12" cy="1"/>
                </a:xfrm>
                <a:prstGeom prst="line">
                  <a:avLst/>
                </a:prstGeom>
                <a:noFill/>
                <a:ln w="6350">
                  <a:solidFill>
                    <a:srgbClr val="008080"/>
                  </a:solidFill>
                  <a:round/>
                  <a:headEnd/>
                  <a:tailEnd/>
                </a:ln>
              </p:spPr>
              <p:txBody>
                <a:bodyPr/>
                <a:lstStyle/>
                <a:p>
                  <a:endParaRPr lang="en-US"/>
                </a:p>
              </p:txBody>
            </p:sp>
            <p:sp>
              <p:nvSpPr>
                <p:cNvPr id="17616" name="Line 164"/>
                <p:cNvSpPr>
                  <a:spLocks noChangeShapeType="1"/>
                </p:cNvSpPr>
                <p:nvPr/>
              </p:nvSpPr>
              <p:spPr bwMode="auto">
                <a:xfrm>
                  <a:off x="4255" y="1161"/>
                  <a:ext cx="12" cy="1"/>
                </a:xfrm>
                <a:prstGeom prst="line">
                  <a:avLst/>
                </a:prstGeom>
                <a:noFill/>
                <a:ln w="6350">
                  <a:solidFill>
                    <a:srgbClr val="008080"/>
                  </a:solidFill>
                  <a:round/>
                  <a:headEnd/>
                  <a:tailEnd/>
                </a:ln>
              </p:spPr>
              <p:txBody>
                <a:bodyPr/>
                <a:lstStyle/>
                <a:p>
                  <a:endParaRPr lang="en-US"/>
                </a:p>
              </p:txBody>
            </p:sp>
            <p:sp>
              <p:nvSpPr>
                <p:cNvPr id="17617" name="Rectangle 165"/>
                <p:cNvSpPr>
                  <a:spLocks noChangeArrowheads="1"/>
                </p:cNvSpPr>
                <p:nvPr/>
              </p:nvSpPr>
              <p:spPr bwMode="auto">
                <a:xfrm>
                  <a:off x="1946" y="2061"/>
                  <a:ext cx="13" cy="4"/>
                </a:xfrm>
                <a:prstGeom prst="rect">
                  <a:avLst/>
                </a:prstGeom>
                <a:solidFill>
                  <a:srgbClr val="0000FF"/>
                </a:solidFill>
                <a:ln w="6350">
                  <a:solidFill>
                    <a:srgbClr val="0000FF"/>
                  </a:solidFill>
                  <a:miter lim="800000"/>
                  <a:headEnd/>
                  <a:tailEnd/>
                </a:ln>
              </p:spPr>
              <p:txBody>
                <a:bodyPr/>
                <a:lstStyle/>
                <a:p>
                  <a:endParaRPr lang="en-US"/>
                </a:p>
              </p:txBody>
            </p:sp>
            <p:sp>
              <p:nvSpPr>
                <p:cNvPr id="17618" name="Rectangle 166"/>
                <p:cNvSpPr>
                  <a:spLocks noChangeArrowheads="1"/>
                </p:cNvSpPr>
                <p:nvPr/>
              </p:nvSpPr>
              <p:spPr bwMode="auto">
                <a:xfrm>
                  <a:off x="4255" y="1182"/>
                  <a:ext cx="12" cy="4"/>
                </a:xfrm>
                <a:prstGeom prst="rect">
                  <a:avLst/>
                </a:prstGeom>
                <a:solidFill>
                  <a:srgbClr val="0000FF"/>
                </a:solidFill>
                <a:ln w="6350">
                  <a:solidFill>
                    <a:srgbClr val="0000FF"/>
                  </a:solidFill>
                  <a:miter lim="800000"/>
                  <a:headEnd/>
                  <a:tailEnd/>
                </a:ln>
              </p:spPr>
              <p:txBody>
                <a:bodyPr/>
                <a:lstStyle/>
                <a:p>
                  <a:endParaRPr lang="en-US"/>
                </a:p>
              </p:txBody>
            </p:sp>
            <p:sp>
              <p:nvSpPr>
                <p:cNvPr id="17619" name="Rectangle 167"/>
                <p:cNvSpPr>
                  <a:spLocks noChangeArrowheads="1"/>
                </p:cNvSpPr>
                <p:nvPr/>
              </p:nvSpPr>
              <p:spPr bwMode="auto">
                <a:xfrm>
                  <a:off x="1934" y="2664"/>
                  <a:ext cx="25" cy="4"/>
                </a:xfrm>
                <a:prstGeom prst="rect">
                  <a:avLst/>
                </a:prstGeom>
                <a:solidFill>
                  <a:srgbClr val="00CCFF"/>
                </a:solidFill>
                <a:ln w="6350">
                  <a:solidFill>
                    <a:srgbClr val="00CCFF"/>
                  </a:solidFill>
                  <a:miter lim="800000"/>
                  <a:headEnd/>
                  <a:tailEnd/>
                </a:ln>
              </p:spPr>
              <p:txBody>
                <a:bodyPr/>
                <a:lstStyle/>
                <a:p>
                  <a:endParaRPr lang="en-US"/>
                </a:p>
              </p:txBody>
            </p:sp>
            <p:sp>
              <p:nvSpPr>
                <p:cNvPr id="17620" name="Rectangle 168"/>
                <p:cNvSpPr>
                  <a:spLocks noChangeArrowheads="1"/>
                </p:cNvSpPr>
                <p:nvPr/>
              </p:nvSpPr>
              <p:spPr bwMode="auto">
                <a:xfrm>
                  <a:off x="4243" y="1206"/>
                  <a:ext cx="24" cy="4"/>
                </a:xfrm>
                <a:prstGeom prst="rect">
                  <a:avLst/>
                </a:prstGeom>
                <a:solidFill>
                  <a:srgbClr val="00CCFF"/>
                </a:solidFill>
                <a:ln w="6350">
                  <a:solidFill>
                    <a:srgbClr val="00CCFF"/>
                  </a:solidFill>
                  <a:miter lim="800000"/>
                  <a:headEnd/>
                  <a:tailEnd/>
                </a:ln>
              </p:spPr>
              <p:txBody>
                <a:bodyPr/>
                <a:lstStyle/>
                <a:p>
                  <a:endParaRPr lang="en-US"/>
                </a:p>
              </p:txBody>
            </p:sp>
            <p:sp>
              <p:nvSpPr>
                <p:cNvPr id="17621" name="Freeform 169"/>
                <p:cNvSpPr>
                  <a:spLocks/>
                </p:cNvSpPr>
                <p:nvPr/>
              </p:nvSpPr>
              <p:spPr bwMode="auto">
                <a:xfrm>
                  <a:off x="1934" y="2102"/>
                  <a:ext cx="25" cy="25"/>
                </a:xfrm>
                <a:custGeom>
                  <a:avLst/>
                  <a:gdLst>
                    <a:gd name="T0" fmla="*/ 12 w 25"/>
                    <a:gd name="T1" fmla="*/ 0 h 25"/>
                    <a:gd name="T2" fmla="*/ 25 w 25"/>
                    <a:gd name="T3" fmla="*/ 12 h 25"/>
                    <a:gd name="T4" fmla="*/ 12 w 25"/>
                    <a:gd name="T5" fmla="*/ 25 h 25"/>
                    <a:gd name="T6" fmla="*/ 0 w 25"/>
                    <a:gd name="T7" fmla="*/ 12 h 25"/>
                    <a:gd name="T8" fmla="*/ 12 w 25"/>
                    <a:gd name="T9" fmla="*/ 0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12" y="0"/>
                      </a:moveTo>
                      <a:lnTo>
                        <a:pt x="25" y="12"/>
                      </a:lnTo>
                      <a:lnTo>
                        <a:pt x="12" y="25"/>
                      </a:lnTo>
                      <a:lnTo>
                        <a:pt x="0" y="12"/>
                      </a:lnTo>
                      <a:lnTo>
                        <a:pt x="12" y="0"/>
                      </a:lnTo>
                      <a:close/>
                    </a:path>
                  </a:pathLst>
                </a:custGeom>
                <a:solidFill>
                  <a:srgbClr val="CCFFFF"/>
                </a:solidFill>
                <a:ln w="6350">
                  <a:solidFill>
                    <a:srgbClr val="CCFFFF"/>
                  </a:solidFill>
                  <a:prstDash val="solid"/>
                  <a:round/>
                  <a:headEnd/>
                  <a:tailEnd/>
                </a:ln>
              </p:spPr>
              <p:txBody>
                <a:bodyPr/>
                <a:lstStyle/>
                <a:p>
                  <a:endParaRPr lang="en-US"/>
                </a:p>
              </p:txBody>
            </p:sp>
            <p:sp>
              <p:nvSpPr>
                <p:cNvPr id="17622" name="Freeform 170"/>
                <p:cNvSpPr>
                  <a:spLocks/>
                </p:cNvSpPr>
                <p:nvPr/>
              </p:nvSpPr>
              <p:spPr bwMode="auto">
                <a:xfrm>
                  <a:off x="4243" y="1223"/>
                  <a:ext cx="24" cy="24"/>
                </a:xfrm>
                <a:custGeom>
                  <a:avLst/>
                  <a:gdLst>
                    <a:gd name="T0" fmla="*/ 12 w 24"/>
                    <a:gd name="T1" fmla="*/ 0 h 24"/>
                    <a:gd name="T2" fmla="*/ 24 w 24"/>
                    <a:gd name="T3" fmla="*/ 12 h 24"/>
                    <a:gd name="T4" fmla="*/ 12 w 24"/>
                    <a:gd name="T5" fmla="*/ 24 h 24"/>
                    <a:gd name="T6" fmla="*/ 0 w 24"/>
                    <a:gd name="T7" fmla="*/ 12 h 24"/>
                    <a:gd name="T8" fmla="*/ 12 w 24"/>
                    <a:gd name="T9" fmla="*/ 0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12" y="0"/>
                      </a:moveTo>
                      <a:lnTo>
                        <a:pt x="24" y="12"/>
                      </a:lnTo>
                      <a:lnTo>
                        <a:pt x="12" y="24"/>
                      </a:lnTo>
                      <a:lnTo>
                        <a:pt x="0" y="12"/>
                      </a:lnTo>
                      <a:lnTo>
                        <a:pt x="12" y="0"/>
                      </a:lnTo>
                      <a:close/>
                    </a:path>
                  </a:pathLst>
                </a:custGeom>
                <a:solidFill>
                  <a:srgbClr val="CCFFFF"/>
                </a:solidFill>
                <a:ln w="6350">
                  <a:solidFill>
                    <a:srgbClr val="CCFFFF"/>
                  </a:solidFill>
                  <a:prstDash val="solid"/>
                  <a:round/>
                  <a:headEnd/>
                  <a:tailEnd/>
                </a:ln>
              </p:spPr>
              <p:txBody>
                <a:bodyPr/>
                <a:lstStyle/>
                <a:p>
                  <a:endParaRPr lang="en-US"/>
                </a:p>
              </p:txBody>
            </p:sp>
            <p:sp>
              <p:nvSpPr>
                <p:cNvPr id="17623" name="Rectangle 171"/>
                <p:cNvSpPr>
                  <a:spLocks noChangeArrowheads="1"/>
                </p:cNvSpPr>
                <p:nvPr/>
              </p:nvSpPr>
              <p:spPr bwMode="auto">
                <a:xfrm>
                  <a:off x="1934" y="1728"/>
                  <a:ext cx="21" cy="20"/>
                </a:xfrm>
                <a:prstGeom prst="rect">
                  <a:avLst/>
                </a:prstGeom>
                <a:solidFill>
                  <a:srgbClr val="CCFFCC"/>
                </a:solidFill>
                <a:ln w="6350">
                  <a:solidFill>
                    <a:srgbClr val="CCFFCC"/>
                  </a:solidFill>
                  <a:miter lim="800000"/>
                  <a:headEnd/>
                  <a:tailEnd/>
                </a:ln>
              </p:spPr>
              <p:txBody>
                <a:bodyPr/>
                <a:lstStyle/>
                <a:p>
                  <a:endParaRPr lang="en-US"/>
                </a:p>
              </p:txBody>
            </p:sp>
            <p:sp>
              <p:nvSpPr>
                <p:cNvPr id="17624" name="Rectangle 172"/>
                <p:cNvSpPr>
                  <a:spLocks noChangeArrowheads="1"/>
                </p:cNvSpPr>
                <p:nvPr/>
              </p:nvSpPr>
              <p:spPr bwMode="auto">
                <a:xfrm>
                  <a:off x="4243" y="1251"/>
                  <a:ext cx="20" cy="20"/>
                </a:xfrm>
                <a:prstGeom prst="rect">
                  <a:avLst/>
                </a:prstGeom>
                <a:solidFill>
                  <a:srgbClr val="CCFFCC"/>
                </a:solidFill>
                <a:ln w="6350">
                  <a:solidFill>
                    <a:srgbClr val="CCFFCC"/>
                  </a:solidFill>
                  <a:miter lim="800000"/>
                  <a:headEnd/>
                  <a:tailEnd/>
                </a:ln>
              </p:spPr>
              <p:txBody>
                <a:bodyPr/>
                <a:lstStyle/>
                <a:p>
                  <a:endParaRPr lang="en-US"/>
                </a:p>
              </p:txBody>
            </p:sp>
            <p:sp>
              <p:nvSpPr>
                <p:cNvPr id="17625" name="Freeform 173"/>
                <p:cNvSpPr>
                  <a:spLocks/>
                </p:cNvSpPr>
                <p:nvPr/>
              </p:nvSpPr>
              <p:spPr bwMode="auto">
                <a:xfrm>
                  <a:off x="1934" y="3283"/>
                  <a:ext cx="25" cy="24"/>
                </a:xfrm>
                <a:custGeom>
                  <a:avLst/>
                  <a:gdLst>
                    <a:gd name="T0" fmla="*/ 12 w 25"/>
                    <a:gd name="T1" fmla="*/ 0 h 24"/>
                    <a:gd name="T2" fmla="*/ 25 w 25"/>
                    <a:gd name="T3" fmla="*/ 24 h 24"/>
                    <a:gd name="T4" fmla="*/ 0 w 25"/>
                    <a:gd name="T5" fmla="*/ 24 h 24"/>
                    <a:gd name="T6" fmla="*/ 12 w 25"/>
                    <a:gd name="T7" fmla="*/ 0 h 24"/>
                    <a:gd name="T8" fmla="*/ 0 60000 65536"/>
                    <a:gd name="T9" fmla="*/ 0 60000 65536"/>
                    <a:gd name="T10" fmla="*/ 0 60000 65536"/>
                    <a:gd name="T11" fmla="*/ 0 60000 65536"/>
                    <a:gd name="T12" fmla="*/ 0 w 25"/>
                    <a:gd name="T13" fmla="*/ 0 h 24"/>
                    <a:gd name="T14" fmla="*/ 25 w 25"/>
                    <a:gd name="T15" fmla="*/ 24 h 24"/>
                  </a:gdLst>
                  <a:ahLst/>
                  <a:cxnLst>
                    <a:cxn ang="T8">
                      <a:pos x="T0" y="T1"/>
                    </a:cxn>
                    <a:cxn ang="T9">
                      <a:pos x="T2" y="T3"/>
                    </a:cxn>
                    <a:cxn ang="T10">
                      <a:pos x="T4" y="T5"/>
                    </a:cxn>
                    <a:cxn ang="T11">
                      <a:pos x="T6" y="T7"/>
                    </a:cxn>
                  </a:cxnLst>
                  <a:rect l="T12" t="T13" r="T14" b="T15"/>
                  <a:pathLst>
                    <a:path w="25" h="24">
                      <a:moveTo>
                        <a:pt x="12" y="0"/>
                      </a:moveTo>
                      <a:lnTo>
                        <a:pt x="25" y="24"/>
                      </a:lnTo>
                      <a:lnTo>
                        <a:pt x="0" y="24"/>
                      </a:lnTo>
                      <a:lnTo>
                        <a:pt x="12" y="0"/>
                      </a:lnTo>
                      <a:close/>
                    </a:path>
                  </a:pathLst>
                </a:custGeom>
                <a:solidFill>
                  <a:srgbClr val="FFFF99"/>
                </a:solidFill>
                <a:ln w="6350">
                  <a:solidFill>
                    <a:srgbClr val="FFFF99"/>
                  </a:solidFill>
                  <a:prstDash val="solid"/>
                  <a:round/>
                  <a:headEnd/>
                  <a:tailEnd/>
                </a:ln>
              </p:spPr>
              <p:txBody>
                <a:bodyPr/>
                <a:lstStyle/>
                <a:p>
                  <a:endParaRPr lang="en-US"/>
                </a:p>
              </p:txBody>
            </p:sp>
            <p:sp>
              <p:nvSpPr>
                <p:cNvPr id="17626" name="Freeform 174"/>
                <p:cNvSpPr>
                  <a:spLocks/>
                </p:cNvSpPr>
                <p:nvPr/>
              </p:nvSpPr>
              <p:spPr bwMode="auto">
                <a:xfrm>
                  <a:off x="4243" y="1276"/>
                  <a:ext cx="24" cy="24"/>
                </a:xfrm>
                <a:custGeom>
                  <a:avLst/>
                  <a:gdLst>
                    <a:gd name="T0" fmla="*/ 12 w 24"/>
                    <a:gd name="T1" fmla="*/ 0 h 24"/>
                    <a:gd name="T2" fmla="*/ 24 w 24"/>
                    <a:gd name="T3" fmla="*/ 24 h 24"/>
                    <a:gd name="T4" fmla="*/ 0 w 24"/>
                    <a:gd name="T5" fmla="*/ 24 h 24"/>
                    <a:gd name="T6" fmla="*/ 12 w 24"/>
                    <a:gd name="T7" fmla="*/ 0 h 24"/>
                    <a:gd name="T8" fmla="*/ 0 60000 65536"/>
                    <a:gd name="T9" fmla="*/ 0 60000 65536"/>
                    <a:gd name="T10" fmla="*/ 0 60000 65536"/>
                    <a:gd name="T11" fmla="*/ 0 60000 65536"/>
                    <a:gd name="T12" fmla="*/ 0 w 24"/>
                    <a:gd name="T13" fmla="*/ 0 h 24"/>
                    <a:gd name="T14" fmla="*/ 24 w 24"/>
                    <a:gd name="T15" fmla="*/ 24 h 24"/>
                  </a:gdLst>
                  <a:ahLst/>
                  <a:cxnLst>
                    <a:cxn ang="T8">
                      <a:pos x="T0" y="T1"/>
                    </a:cxn>
                    <a:cxn ang="T9">
                      <a:pos x="T2" y="T3"/>
                    </a:cxn>
                    <a:cxn ang="T10">
                      <a:pos x="T4" y="T5"/>
                    </a:cxn>
                    <a:cxn ang="T11">
                      <a:pos x="T6" y="T7"/>
                    </a:cxn>
                  </a:cxnLst>
                  <a:rect l="T12" t="T13" r="T14" b="T15"/>
                  <a:pathLst>
                    <a:path w="24" h="24">
                      <a:moveTo>
                        <a:pt x="12" y="0"/>
                      </a:moveTo>
                      <a:lnTo>
                        <a:pt x="24" y="24"/>
                      </a:lnTo>
                      <a:lnTo>
                        <a:pt x="0" y="24"/>
                      </a:lnTo>
                      <a:lnTo>
                        <a:pt x="12" y="0"/>
                      </a:lnTo>
                      <a:close/>
                    </a:path>
                  </a:pathLst>
                </a:custGeom>
                <a:solidFill>
                  <a:srgbClr val="FFFF99"/>
                </a:solidFill>
                <a:ln w="6350">
                  <a:solidFill>
                    <a:srgbClr val="FFFF99"/>
                  </a:solidFill>
                  <a:prstDash val="solid"/>
                  <a:round/>
                  <a:headEnd/>
                  <a:tailEnd/>
                </a:ln>
              </p:spPr>
              <p:txBody>
                <a:bodyPr/>
                <a:lstStyle/>
                <a:p>
                  <a:endParaRPr lang="en-US"/>
                </a:p>
              </p:txBody>
            </p:sp>
            <p:sp>
              <p:nvSpPr>
                <p:cNvPr id="17627" name="Rectangle 175"/>
                <p:cNvSpPr>
                  <a:spLocks noChangeArrowheads="1"/>
                </p:cNvSpPr>
                <p:nvPr/>
              </p:nvSpPr>
              <p:spPr bwMode="auto">
                <a:xfrm>
                  <a:off x="1930" y="3153"/>
                  <a:ext cx="37" cy="36"/>
                </a:xfrm>
                <a:prstGeom prst="rect">
                  <a:avLst/>
                </a:prstGeom>
                <a:noFill/>
                <a:ln w="9525">
                  <a:noFill/>
                  <a:miter lim="800000"/>
                  <a:headEnd/>
                  <a:tailEnd/>
                </a:ln>
              </p:spPr>
              <p:txBody>
                <a:bodyPr/>
                <a:lstStyle/>
                <a:p>
                  <a:endParaRPr lang="en-US"/>
                </a:p>
              </p:txBody>
            </p:sp>
            <p:sp>
              <p:nvSpPr>
                <p:cNvPr id="17628" name="Line 176"/>
                <p:cNvSpPr>
                  <a:spLocks noChangeShapeType="1"/>
                </p:cNvSpPr>
                <p:nvPr/>
              </p:nvSpPr>
              <p:spPr bwMode="auto">
                <a:xfrm flipH="1" flipV="1">
                  <a:off x="1934" y="3157"/>
                  <a:ext cx="12" cy="12"/>
                </a:xfrm>
                <a:prstGeom prst="line">
                  <a:avLst/>
                </a:prstGeom>
                <a:noFill/>
                <a:ln w="6350">
                  <a:solidFill>
                    <a:srgbClr val="99CCFF"/>
                  </a:solidFill>
                  <a:round/>
                  <a:headEnd/>
                  <a:tailEnd/>
                </a:ln>
              </p:spPr>
              <p:txBody>
                <a:bodyPr/>
                <a:lstStyle/>
                <a:p>
                  <a:endParaRPr lang="en-US"/>
                </a:p>
              </p:txBody>
            </p:sp>
            <p:sp>
              <p:nvSpPr>
                <p:cNvPr id="17629" name="Line 177"/>
                <p:cNvSpPr>
                  <a:spLocks noChangeShapeType="1"/>
                </p:cNvSpPr>
                <p:nvPr/>
              </p:nvSpPr>
              <p:spPr bwMode="auto">
                <a:xfrm>
                  <a:off x="1946" y="3169"/>
                  <a:ext cx="13" cy="12"/>
                </a:xfrm>
                <a:prstGeom prst="line">
                  <a:avLst/>
                </a:prstGeom>
                <a:noFill/>
                <a:ln w="6350">
                  <a:solidFill>
                    <a:srgbClr val="99CCFF"/>
                  </a:solidFill>
                  <a:round/>
                  <a:headEnd/>
                  <a:tailEnd/>
                </a:ln>
              </p:spPr>
              <p:txBody>
                <a:bodyPr/>
                <a:lstStyle/>
                <a:p>
                  <a:endParaRPr lang="en-US"/>
                </a:p>
              </p:txBody>
            </p:sp>
            <p:sp>
              <p:nvSpPr>
                <p:cNvPr id="17630" name="Line 178"/>
                <p:cNvSpPr>
                  <a:spLocks noChangeShapeType="1"/>
                </p:cNvSpPr>
                <p:nvPr/>
              </p:nvSpPr>
              <p:spPr bwMode="auto">
                <a:xfrm flipH="1">
                  <a:off x="1934" y="3169"/>
                  <a:ext cx="12" cy="12"/>
                </a:xfrm>
                <a:prstGeom prst="line">
                  <a:avLst/>
                </a:prstGeom>
                <a:noFill/>
                <a:ln w="6350">
                  <a:solidFill>
                    <a:srgbClr val="99CCFF"/>
                  </a:solidFill>
                  <a:round/>
                  <a:headEnd/>
                  <a:tailEnd/>
                </a:ln>
              </p:spPr>
              <p:txBody>
                <a:bodyPr/>
                <a:lstStyle/>
                <a:p>
                  <a:endParaRPr lang="en-US"/>
                </a:p>
              </p:txBody>
            </p:sp>
            <p:sp>
              <p:nvSpPr>
                <p:cNvPr id="17631" name="Line 179"/>
                <p:cNvSpPr>
                  <a:spLocks noChangeShapeType="1"/>
                </p:cNvSpPr>
                <p:nvPr/>
              </p:nvSpPr>
              <p:spPr bwMode="auto">
                <a:xfrm flipV="1">
                  <a:off x="1946" y="3157"/>
                  <a:ext cx="13" cy="12"/>
                </a:xfrm>
                <a:prstGeom prst="line">
                  <a:avLst/>
                </a:prstGeom>
                <a:noFill/>
                <a:ln w="6350">
                  <a:solidFill>
                    <a:srgbClr val="99CCFF"/>
                  </a:solidFill>
                  <a:round/>
                  <a:headEnd/>
                  <a:tailEnd/>
                </a:ln>
              </p:spPr>
              <p:txBody>
                <a:bodyPr/>
                <a:lstStyle/>
                <a:p>
                  <a:endParaRPr lang="en-US"/>
                </a:p>
              </p:txBody>
            </p:sp>
            <p:sp>
              <p:nvSpPr>
                <p:cNvPr id="17632" name="Rectangle 180"/>
                <p:cNvSpPr>
                  <a:spLocks noChangeArrowheads="1"/>
                </p:cNvSpPr>
                <p:nvPr/>
              </p:nvSpPr>
              <p:spPr bwMode="auto">
                <a:xfrm>
                  <a:off x="4238" y="1296"/>
                  <a:ext cx="37" cy="37"/>
                </a:xfrm>
                <a:prstGeom prst="rect">
                  <a:avLst/>
                </a:prstGeom>
                <a:noFill/>
                <a:ln w="9525">
                  <a:noFill/>
                  <a:miter lim="800000"/>
                  <a:headEnd/>
                  <a:tailEnd/>
                </a:ln>
              </p:spPr>
              <p:txBody>
                <a:bodyPr/>
                <a:lstStyle/>
                <a:p>
                  <a:endParaRPr lang="en-US"/>
                </a:p>
              </p:txBody>
            </p:sp>
            <p:sp>
              <p:nvSpPr>
                <p:cNvPr id="17633" name="Line 181"/>
                <p:cNvSpPr>
                  <a:spLocks noChangeShapeType="1"/>
                </p:cNvSpPr>
                <p:nvPr/>
              </p:nvSpPr>
              <p:spPr bwMode="auto">
                <a:xfrm flipH="1" flipV="1">
                  <a:off x="4243" y="1300"/>
                  <a:ext cx="12" cy="12"/>
                </a:xfrm>
                <a:prstGeom prst="line">
                  <a:avLst/>
                </a:prstGeom>
                <a:noFill/>
                <a:ln w="6350">
                  <a:solidFill>
                    <a:srgbClr val="99CCFF"/>
                  </a:solidFill>
                  <a:round/>
                  <a:headEnd/>
                  <a:tailEnd/>
                </a:ln>
              </p:spPr>
              <p:txBody>
                <a:bodyPr/>
                <a:lstStyle/>
                <a:p>
                  <a:endParaRPr lang="en-US"/>
                </a:p>
              </p:txBody>
            </p:sp>
            <p:sp>
              <p:nvSpPr>
                <p:cNvPr id="17634" name="Line 182"/>
                <p:cNvSpPr>
                  <a:spLocks noChangeShapeType="1"/>
                </p:cNvSpPr>
                <p:nvPr/>
              </p:nvSpPr>
              <p:spPr bwMode="auto">
                <a:xfrm>
                  <a:off x="4255" y="1312"/>
                  <a:ext cx="12" cy="12"/>
                </a:xfrm>
                <a:prstGeom prst="line">
                  <a:avLst/>
                </a:prstGeom>
                <a:noFill/>
                <a:ln w="6350">
                  <a:solidFill>
                    <a:srgbClr val="99CCFF"/>
                  </a:solidFill>
                  <a:round/>
                  <a:headEnd/>
                  <a:tailEnd/>
                </a:ln>
              </p:spPr>
              <p:txBody>
                <a:bodyPr/>
                <a:lstStyle/>
                <a:p>
                  <a:endParaRPr lang="en-US"/>
                </a:p>
              </p:txBody>
            </p:sp>
            <p:sp>
              <p:nvSpPr>
                <p:cNvPr id="17635" name="Line 183"/>
                <p:cNvSpPr>
                  <a:spLocks noChangeShapeType="1"/>
                </p:cNvSpPr>
                <p:nvPr/>
              </p:nvSpPr>
              <p:spPr bwMode="auto">
                <a:xfrm flipH="1">
                  <a:off x="4243" y="1312"/>
                  <a:ext cx="12" cy="12"/>
                </a:xfrm>
                <a:prstGeom prst="line">
                  <a:avLst/>
                </a:prstGeom>
                <a:noFill/>
                <a:ln w="6350">
                  <a:solidFill>
                    <a:srgbClr val="99CCFF"/>
                  </a:solidFill>
                  <a:round/>
                  <a:headEnd/>
                  <a:tailEnd/>
                </a:ln>
              </p:spPr>
              <p:txBody>
                <a:bodyPr/>
                <a:lstStyle/>
                <a:p>
                  <a:endParaRPr lang="en-US"/>
                </a:p>
              </p:txBody>
            </p:sp>
            <p:sp>
              <p:nvSpPr>
                <p:cNvPr id="17636" name="Line 184"/>
                <p:cNvSpPr>
                  <a:spLocks noChangeShapeType="1"/>
                </p:cNvSpPr>
                <p:nvPr/>
              </p:nvSpPr>
              <p:spPr bwMode="auto">
                <a:xfrm flipV="1">
                  <a:off x="4255" y="1300"/>
                  <a:ext cx="12" cy="12"/>
                </a:xfrm>
                <a:prstGeom prst="line">
                  <a:avLst/>
                </a:prstGeom>
                <a:noFill/>
                <a:ln w="6350">
                  <a:solidFill>
                    <a:srgbClr val="99CCFF"/>
                  </a:solidFill>
                  <a:round/>
                  <a:headEnd/>
                  <a:tailEnd/>
                </a:ln>
              </p:spPr>
              <p:txBody>
                <a:bodyPr/>
                <a:lstStyle/>
                <a:p>
                  <a:endParaRPr lang="en-US"/>
                </a:p>
              </p:txBody>
            </p:sp>
            <p:sp>
              <p:nvSpPr>
                <p:cNvPr id="17637" name="Rectangle 185"/>
                <p:cNvSpPr>
                  <a:spLocks noChangeArrowheads="1"/>
                </p:cNvSpPr>
                <p:nvPr/>
              </p:nvSpPr>
              <p:spPr bwMode="auto">
                <a:xfrm>
                  <a:off x="1930" y="1422"/>
                  <a:ext cx="37" cy="37"/>
                </a:xfrm>
                <a:prstGeom prst="rect">
                  <a:avLst/>
                </a:prstGeom>
                <a:noFill/>
                <a:ln w="9525">
                  <a:noFill/>
                  <a:miter lim="800000"/>
                  <a:headEnd/>
                  <a:tailEnd/>
                </a:ln>
              </p:spPr>
              <p:txBody>
                <a:bodyPr/>
                <a:lstStyle/>
                <a:p>
                  <a:endParaRPr lang="en-US"/>
                </a:p>
              </p:txBody>
            </p:sp>
            <p:sp>
              <p:nvSpPr>
                <p:cNvPr id="17638" name="Line 186"/>
                <p:cNvSpPr>
                  <a:spLocks noChangeShapeType="1"/>
                </p:cNvSpPr>
                <p:nvPr/>
              </p:nvSpPr>
              <p:spPr bwMode="auto">
                <a:xfrm flipH="1" flipV="1">
                  <a:off x="1934" y="1426"/>
                  <a:ext cx="12" cy="12"/>
                </a:xfrm>
                <a:prstGeom prst="line">
                  <a:avLst/>
                </a:prstGeom>
                <a:noFill/>
                <a:ln w="6350">
                  <a:solidFill>
                    <a:srgbClr val="FF99CC"/>
                  </a:solidFill>
                  <a:round/>
                  <a:headEnd/>
                  <a:tailEnd/>
                </a:ln>
              </p:spPr>
              <p:txBody>
                <a:bodyPr/>
                <a:lstStyle/>
                <a:p>
                  <a:endParaRPr lang="en-US"/>
                </a:p>
              </p:txBody>
            </p:sp>
            <p:sp>
              <p:nvSpPr>
                <p:cNvPr id="17639" name="Line 187"/>
                <p:cNvSpPr>
                  <a:spLocks noChangeShapeType="1"/>
                </p:cNvSpPr>
                <p:nvPr/>
              </p:nvSpPr>
              <p:spPr bwMode="auto">
                <a:xfrm>
                  <a:off x="1946" y="1438"/>
                  <a:ext cx="13" cy="13"/>
                </a:xfrm>
                <a:prstGeom prst="line">
                  <a:avLst/>
                </a:prstGeom>
                <a:noFill/>
                <a:ln w="6350">
                  <a:solidFill>
                    <a:srgbClr val="FF99CC"/>
                  </a:solidFill>
                  <a:round/>
                  <a:headEnd/>
                  <a:tailEnd/>
                </a:ln>
              </p:spPr>
              <p:txBody>
                <a:bodyPr/>
                <a:lstStyle/>
                <a:p>
                  <a:endParaRPr lang="en-US"/>
                </a:p>
              </p:txBody>
            </p:sp>
            <p:sp>
              <p:nvSpPr>
                <p:cNvPr id="17640" name="Line 188"/>
                <p:cNvSpPr>
                  <a:spLocks noChangeShapeType="1"/>
                </p:cNvSpPr>
                <p:nvPr/>
              </p:nvSpPr>
              <p:spPr bwMode="auto">
                <a:xfrm flipH="1">
                  <a:off x="1934" y="1438"/>
                  <a:ext cx="12" cy="13"/>
                </a:xfrm>
                <a:prstGeom prst="line">
                  <a:avLst/>
                </a:prstGeom>
                <a:noFill/>
                <a:ln w="6350">
                  <a:solidFill>
                    <a:srgbClr val="FF99CC"/>
                  </a:solidFill>
                  <a:round/>
                  <a:headEnd/>
                  <a:tailEnd/>
                </a:ln>
              </p:spPr>
              <p:txBody>
                <a:bodyPr/>
                <a:lstStyle/>
                <a:p>
                  <a:endParaRPr lang="en-US"/>
                </a:p>
              </p:txBody>
            </p:sp>
            <p:sp>
              <p:nvSpPr>
                <p:cNvPr id="17641" name="Line 189"/>
                <p:cNvSpPr>
                  <a:spLocks noChangeShapeType="1"/>
                </p:cNvSpPr>
                <p:nvPr/>
              </p:nvSpPr>
              <p:spPr bwMode="auto">
                <a:xfrm flipV="1">
                  <a:off x="1946" y="1426"/>
                  <a:ext cx="13" cy="12"/>
                </a:xfrm>
                <a:prstGeom prst="line">
                  <a:avLst/>
                </a:prstGeom>
                <a:noFill/>
                <a:ln w="6350">
                  <a:solidFill>
                    <a:srgbClr val="FF99CC"/>
                  </a:solidFill>
                  <a:round/>
                  <a:headEnd/>
                  <a:tailEnd/>
                </a:ln>
              </p:spPr>
              <p:txBody>
                <a:bodyPr/>
                <a:lstStyle/>
                <a:p>
                  <a:endParaRPr lang="en-US"/>
                </a:p>
              </p:txBody>
            </p:sp>
            <p:sp>
              <p:nvSpPr>
                <p:cNvPr id="17642" name="Line 190"/>
                <p:cNvSpPr>
                  <a:spLocks noChangeShapeType="1"/>
                </p:cNvSpPr>
                <p:nvPr/>
              </p:nvSpPr>
              <p:spPr bwMode="auto">
                <a:xfrm flipV="1">
                  <a:off x="1946" y="1426"/>
                  <a:ext cx="1" cy="12"/>
                </a:xfrm>
                <a:prstGeom prst="line">
                  <a:avLst/>
                </a:prstGeom>
                <a:noFill/>
                <a:ln w="6350">
                  <a:solidFill>
                    <a:srgbClr val="FF99CC"/>
                  </a:solidFill>
                  <a:round/>
                  <a:headEnd/>
                  <a:tailEnd/>
                </a:ln>
              </p:spPr>
              <p:txBody>
                <a:bodyPr/>
                <a:lstStyle/>
                <a:p>
                  <a:endParaRPr lang="en-US"/>
                </a:p>
              </p:txBody>
            </p:sp>
            <p:sp>
              <p:nvSpPr>
                <p:cNvPr id="17643" name="Line 191"/>
                <p:cNvSpPr>
                  <a:spLocks noChangeShapeType="1"/>
                </p:cNvSpPr>
                <p:nvPr/>
              </p:nvSpPr>
              <p:spPr bwMode="auto">
                <a:xfrm>
                  <a:off x="1946" y="1438"/>
                  <a:ext cx="1" cy="13"/>
                </a:xfrm>
                <a:prstGeom prst="line">
                  <a:avLst/>
                </a:prstGeom>
                <a:noFill/>
                <a:ln w="6350">
                  <a:solidFill>
                    <a:srgbClr val="FF99CC"/>
                  </a:solidFill>
                  <a:round/>
                  <a:headEnd/>
                  <a:tailEnd/>
                </a:ln>
              </p:spPr>
              <p:txBody>
                <a:bodyPr/>
                <a:lstStyle/>
                <a:p>
                  <a:endParaRPr lang="en-US"/>
                </a:p>
              </p:txBody>
            </p:sp>
            <p:sp>
              <p:nvSpPr>
                <p:cNvPr id="17644" name="Rectangle 192"/>
                <p:cNvSpPr>
                  <a:spLocks noChangeArrowheads="1"/>
                </p:cNvSpPr>
                <p:nvPr/>
              </p:nvSpPr>
              <p:spPr bwMode="auto">
                <a:xfrm>
                  <a:off x="4238" y="1320"/>
                  <a:ext cx="37" cy="37"/>
                </a:xfrm>
                <a:prstGeom prst="rect">
                  <a:avLst/>
                </a:prstGeom>
                <a:noFill/>
                <a:ln w="9525">
                  <a:noFill/>
                  <a:miter lim="800000"/>
                  <a:headEnd/>
                  <a:tailEnd/>
                </a:ln>
              </p:spPr>
              <p:txBody>
                <a:bodyPr/>
                <a:lstStyle/>
                <a:p>
                  <a:endParaRPr lang="en-US"/>
                </a:p>
              </p:txBody>
            </p:sp>
            <p:sp>
              <p:nvSpPr>
                <p:cNvPr id="17645" name="Line 193"/>
                <p:cNvSpPr>
                  <a:spLocks noChangeShapeType="1"/>
                </p:cNvSpPr>
                <p:nvPr/>
              </p:nvSpPr>
              <p:spPr bwMode="auto">
                <a:xfrm flipH="1" flipV="1">
                  <a:off x="4243" y="1324"/>
                  <a:ext cx="12" cy="13"/>
                </a:xfrm>
                <a:prstGeom prst="line">
                  <a:avLst/>
                </a:prstGeom>
                <a:noFill/>
                <a:ln w="6350">
                  <a:solidFill>
                    <a:srgbClr val="FF99CC"/>
                  </a:solidFill>
                  <a:round/>
                  <a:headEnd/>
                  <a:tailEnd/>
                </a:ln>
              </p:spPr>
              <p:txBody>
                <a:bodyPr/>
                <a:lstStyle/>
                <a:p>
                  <a:endParaRPr lang="en-US"/>
                </a:p>
              </p:txBody>
            </p:sp>
            <p:sp>
              <p:nvSpPr>
                <p:cNvPr id="17646" name="Line 194"/>
                <p:cNvSpPr>
                  <a:spLocks noChangeShapeType="1"/>
                </p:cNvSpPr>
                <p:nvPr/>
              </p:nvSpPr>
              <p:spPr bwMode="auto">
                <a:xfrm>
                  <a:off x="4255" y="1337"/>
                  <a:ext cx="12" cy="12"/>
                </a:xfrm>
                <a:prstGeom prst="line">
                  <a:avLst/>
                </a:prstGeom>
                <a:noFill/>
                <a:ln w="6350">
                  <a:solidFill>
                    <a:srgbClr val="FF99CC"/>
                  </a:solidFill>
                  <a:round/>
                  <a:headEnd/>
                  <a:tailEnd/>
                </a:ln>
              </p:spPr>
              <p:txBody>
                <a:bodyPr/>
                <a:lstStyle/>
                <a:p>
                  <a:endParaRPr lang="en-US"/>
                </a:p>
              </p:txBody>
            </p:sp>
            <p:sp>
              <p:nvSpPr>
                <p:cNvPr id="17647" name="Line 195"/>
                <p:cNvSpPr>
                  <a:spLocks noChangeShapeType="1"/>
                </p:cNvSpPr>
                <p:nvPr/>
              </p:nvSpPr>
              <p:spPr bwMode="auto">
                <a:xfrm flipH="1">
                  <a:off x="4243" y="1337"/>
                  <a:ext cx="12" cy="12"/>
                </a:xfrm>
                <a:prstGeom prst="line">
                  <a:avLst/>
                </a:prstGeom>
                <a:noFill/>
                <a:ln w="6350">
                  <a:solidFill>
                    <a:srgbClr val="FF99CC"/>
                  </a:solidFill>
                  <a:round/>
                  <a:headEnd/>
                  <a:tailEnd/>
                </a:ln>
              </p:spPr>
              <p:txBody>
                <a:bodyPr/>
                <a:lstStyle/>
                <a:p>
                  <a:endParaRPr lang="en-US"/>
                </a:p>
              </p:txBody>
            </p:sp>
            <p:sp>
              <p:nvSpPr>
                <p:cNvPr id="17648" name="Line 196"/>
                <p:cNvSpPr>
                  <a:spLocks noChangeShapeType="1"/>
                </p:cNvSpPr>
                <p:nvPr/>
              </p:nvSpPr>
              <p:spPr bwMode="auto">
                <a:xfrm flipV="1">
                  <a:off x="4255" y="1324"/>
                  <a:ext cx="12" cy="13"/>
                </a:xfrm>
                <a:prstGeom prst="line">
                  <a:avLst/>
                </a:prstGeom>
                <a:noFill/>
                <a:ln w="6350">
                  <a:solidFill>
                    <a:srgbClr val="FF99CC"/>
                  </a:solidFill>
                  <a:round/>
                  <a:headEnd/>
                  <a:tailEnd/>
                </a:ln>
              </p:spPr>
              <p:txBody>
                <a:bodyPr/>
                <a:lstStyle/>
                <a:p>
                  <a:endParaRPr lang="en-US"/>
                </a:p>
              </p:txBody>
            </p:sp>
            <p:sp>
              <p:nvSpPr>
                <p:cNvPr id="17649" name="Line 197"/>
                <p:cNvSpPr>
                  <a:spLocks noChangeShapeType="1"/>
                </p:cNvSpPr>
                <p:nvPr/>
              </p:nvSpPr>
              <p:spPr bwMode="auto">
                <a:xfrm flipV="1">
                  <a:off x="4255" y="1324"/>
                  <a:ext cx="1" cy="13"/>
                </a:xfrm>
                <a:prstGeom prst="line">
                  <a:avLst/>
                </a:prstGeom>
                <a:noFill/>
                <a:ln w="6350">
                  <a:solidFill>
                    <a:srgbClr val="FF99CC"/>
                  </a:solidFill>
                  <a:round/>
                  <a:headEnd/>
                  <a:tailEnd/>
                </a:ln>
              </p:spPr>
              <p:txBody>
                <a:bodyPr/>
                <a:lstStyle/>
                <a:p>
                  <a:endParaRPr lang="en-US"/>
                </a:p>
              </p:txBody>
            </p:sp>
            <p:sp>
              <p:nvSpPr>
                <p:cNvPr id="17650" name="Line 198"/>
                <p:cNvSpPr>
                  <a:spLocks noChangeShapeType="1"/>
                </p:cNvSpPr>
                <p:nvPr/>
              </p:nvSpPr>
              <p:spPr bwMode="auto">
                <a:xfrm>
                  <a:off x="4255" y="1337"/>
                  <a:ext cx="1" cy="12"/>
                </a:xfrm>
                <a:prstGeom prst="line">
                  <a:avLst/>
                </a:prstGeom>
                <a:noFill/>
                <a:ln w="6350">
                  <a:solidFill>
                    <a:srgbClr val="FF99CC"/>
                  </a:solidFill>
                  <a:round/>
                  <a:headEnd/>
                  <a:tailEnd/>
                </a:ln>
              </p:spPr>
              <p:txBody>
                <a:bodyPr/>
                <a:lstStyle/>
                <a:p>
                  <a:endParaRPr lang="en-US"/>
                </a:p>
              </p:txBody>
            </p:sp>
            <p:sp>
              <p:nvSpPr>
                <p:cNvPr id="17651" name="Oval 199"/>
                <p:cNvSpPr>
                  <a:spLocks noChangeArrowheads="1"/>
                </p:cNvSpPr>
                <p:nvPr/>
              </p:nvSpPr>
              <p:spPr bwMode="auto">
                <a:xfrm>
                  <a:off x="1934" y="1752"/>
                  <a:ext cx="21" cy="20"/>
                </a:xfrm>
                <a:prstGeom prst="ellipse">
                  <a:avLst/>
                </a:prstGeom>
                <a:solidFill>
                  <a:srgbClr val="CC99FF"/>
                </a:solidFill>
                <a:ln w="6350">
                  <a:solidFill>
                    <a:srgbClr val="CC99FF"/>
                  </a:solidFill>
                  <a:round/>
                  <a:headEnd/>
                  <a:tailEnd/>
                </a:ln>
              </p:spPr>
              <p:txBody>
                <a:bodyPr/>
                <a:lstStyle/>
                <a:p>
                  <a:endParaRPr lang="en-US"/>
                </a:p>
              </p:txBody>
            </p:sp>
            <p:sp>
              <p:nvSpPr>
                <p:cNvPr id="17652" name="Oval 200"/>
                <p:cNvSpPr>
                  <a:spLocks noChangeArrowheads="1"/>
                </p:cNvSpPr>
                <p:nvPr/>
              </p:nvSpPr>
              <p:spPr bwMode="auto">
                <a:xfrm>
                  <a:off x="4243" y="1349"/>
                  <a:ext cx="20" cy="20"/>
                </a:xfrm>
                <a:prstGeom prst="ellipse">
                  <a:avLst/>
                </a:prstGeom>
                <a:solidFill>
                  <a:srgbClr val="CC99FF"/>
                </a:solidFill>
                <a:ln w="6350">
                  <a:solidFill>
                    <a:srgbClr val="CC99FF"/>
                  </a:solidFill>
                  <a:round/>
                  <a:headEnd/>
                  <a:tailEnd/>
                </a:ln>
              </p:spPr>
              <p:txBody>
                <a:bodyPr/>
                <a:lstStyle/>
                <a:p>
                  <a:endParaRPr lang="en-US"/>
                </a:p>
              </p:txBody>
            </p:sp>
            <p:sp>
              <p:nvSpPr>
                <p:cNvPr id="17653" name="Rectangle 201"/>
                <p:cNvSpPr>
                  <a:spLocks noChangeArrowheads="1"/>
                </p:cNvSpPr>
                <p:nvPr/>
              </p:nvSpPr>
              <p:spPr bwMode="auto">
                <a:xfrm>
                  <a:off x="1930" y="1597"/>
                  <a:ext cx="37" cy="37"/>
                </a:xfrm>
                <a:prstGeom prst="rect">
                  <a:avLst/>
                </a:prstGeom>
                <a:noFill/>
                <a:ln w="9525">
                  <a:noFill/>
                  <a:miter lim="800000"/>
                  <a:headEnd/>
                  <a:tailEnd/>
                </a:ln>
              </p:spPr>
              <p:txBody>
                <a:bodyPr/>
                <a:lstStyle/>
                <a:p>
                  <a:endParaRPr lang="en-US"/>
                </a:p>
              </p:txBody>
            </p:sp>
            <p:sp>
              <p:nvSpPr>
                <p:cNvPr id="17654" name="Line 202"/>
                <p:cNvSpPr>
                  <a:spLocks noChangeShapeType="1"/>
                </p:cNvSpPr>
                <p:nvPr/>
              </p:nvSpPr>
              <p:spPr bwMode="auto">
                <a:xfrm flipV="1">
                  <a:off x="1946" y="1601"/>
                  <a:ext cx="1" cy="12"/>
                </a:xfrm>
                <a:prstGeom prst="line">
                  <a:avLst/>
                </a:prstGeom>
                <a:noFill/>
                <a:ln w="6350">
                  <a:solidFill>
                    <a:srgbClr val="FFCC99"/>
                  </a:solidFill>
                  <a:round/>
                  <a:headEnd/>
                  <a:tailEnd/>
                </a:ln>
              </p:spPr>
              <p:txBody>
                <a:bodyPr/>
                <a:lstStyle/>
                <a:p>
                  <a:endParaRPr lang="en-US"/>
                </a:p>
              </p:txBody>
            </p:sp>
            <p:sp>
              <p:nvSpPr>
                <p:cNvPr id="17655" name="Line 203"/>
                <p:cNvSpPr>
                  <a:spLocks noChangeShapeType="1"/>
                </p:cNvSpPr>
                <p:nvPr/>
              </p:nvSpPr>
              <p:spPr bwMode="auto">
                <a:xfrm>
                  <a:off x="1946" y="1613"/>
                  <a:ext cx="1" cy="13"/>
                </a:xfrm>
                <a:prstGeom prst="line">
                  <a:avLst/>
                </a:prstGeom>
                <a:noFill/>
                <a:ln w="6350">
                  <a:solidFill>
                    <a:srgbClr val="FFCC99"/>
                  </a:solidFill>
                  <a:round/>
                  <a:headEnd/>
                  <a:tailEnd/>
                </a:ln>
              </p:spPr>
              <p:txBody>
                <a:bodyPr/>
                <a:lstStyle/>
                <a:p>
                  <a:endParaRPr lang="en-US"/>
                </a:p>
              </p:txBody>
            </p:sp>
            <p:sp>
              <p:nvSpPr>
                <p:cNvPr id="17656" name="Line 204"/>
                <p:cNvSpPr>
                  <a:spLocks noChangeShapeType="1"/>
                </p:cNvSpPr>
                <p:nvPr/>
              </p:nvSpPr>
              <p:spPr bwMode="auto">
                <a:xfrm flipH="1">
                  <a:off x="1934" y="1613"/>
                  <a:ext cx="12" cy="1"/>
                </a:xfrm>
                <a:prstGeom prst="line">
                  <a:avLst/>
                </a:prstGeom>
                <a:noFill/>
                <a:ln w="6350">
                  <a:solidFill>
                    <a:srgbClr val="FFCC99"/>
                  </a:solidFill>
                  <a:round/>
                  <a:headEnd/>
                  <a:tailEnd/>
                </a:ln>
              </p:spPr>
              <p:txBody>
                <a:bodyPr/>
                <a:lstStyle/>
                <a:p>
                  <a:endParaRPr lang="en-US"/>
                </a:p>
              </p:txBody>
            </p:sp>
            <p:sp>
              <p:nvSpPr>
                <p:cNvPr id="17657" name="Line 205"/>
                <p:cNvSpPr>
                  <a:spLocks noChangeShapeType="1"/>
                </p:cNvSpPr>
                <p:nvPr/>
              </p:nvSpPr>
              <p:spPr bwMode="auto">
                <a:xfrm>
                  <a:off x="1946" y="1613"/>
                  <a:ext cx="13" cy="1"/>
                </a:xfrm>
                <a:prstGeom prst="line">
                  <a:avLst/>
                </a:prstGeom>
                <a:noFill/>
                <a:ln w="6350">
                  <a:solidFill>
                    <a:srgbClr val="FFCC99"/>
                  </a:solidFill>
                  <a:round/>
                  <a:headEnd/>
                  <a:tailEnd/>
                </a:ln>
              </p:spPr>
              <p:txBody>
                <a:bodyPr/>
                <a:lstStyle/>
                <a:p>
                  <a:endParaRPr lang="en-US"/>
                </a:p>
              </p:txBody>
            </p:sp>
            <p:sp>
              <p:nvSpPr>
                <p:cNvPr id="17658" name="Rectangle 206"/>
                <p:cNvSpPr>
                  <a:spLocks noChangeArrowheads="1"/>
                </p:cNvSpPr>
                <p:nvPr/>
              </p:nvSpPr>
              <p:spPr bwMode="auto">
                <a:xfrm>
                  <a:off x="4238" y="1369"/>
                  <a:ext cx="37" cy="37"/>
                </a:xfrm>
                <a:prstGeom prst="rect">
                  <a:avLst/>
                </a:prstGeom>
                <a:noFill/>
                <a:ln w="9525">
                  <a:noFill/>
                  <a:miter lim="800000"/>
                  <a:headEnd/>
                  <a:tailEnd/>
                </a:ln>
              </p:spPr>
              <p:txBody>
                <a:bodyPr/>
                <a:lstStyle/>
                <a:p>
                  <a:endParaRPr lang="en-US"/>
                </a:p>
              </p:txBody>
            </p:sp>
          </p:grpSp>
          <p:sp>
            <p:nvSpPr>
              <p:cNvPr id="17455" name="Rectangle 646"/>
              <p:cNvSpPr>
                <a:spLocks noChangeArrowheads="1"/>
              </p:cNvSpPr>
              <p:nvPr/>
            </p:nvSpPr>
            <p:spPr bwMode="auto">
              <a:xfrm>
                <a:off x="1743" y="3576"/>
                <a:ext cx="561" cy="233"/>
              </a:xfrm>
              <a:prstGeom prst="rect">
                <a:avLst/>
              </a:prstGeom>
              <a:noFill/>
              <a:ln w="9525">
                <a:noFill/>
                <a:miter lim="800000"/>
                <a:headEnd/>
                <a:tailEnd/>
              </a:ln>
            </p:spPr>
            <p:txBody>
              <a:bodyPr wrap="none" lIns="0" tIns="0" rIns="0" bIns="0">
                <a:spAutoFit/>
              </a:bodyPr>
              <a:lstStyle/>
              <a:p>
                <a:r>
                  <a:rPr lang="en-US" sz="2400">
                    <a:solidFill>
                      <a:srgbClr val="000000"/>
                    </a:solidFill>
                  </a:rPr>
                  <a:t>Spring</a:t>
                </a:r>
                <a:endParaRPr lang="en-US" sz="2400"/>
              </a:p>
            </p:txBody>
          </p:sp>
          <p:sp>
            <p:nvSpPr>
              <p:cNvPr id="17456" name="Rectangle 647"/>
              <p:cNvSpPr>
                <a:spLocks noChangeArrowheads="1"/>
              </p:cNvSpPr>
              <p:nvPr/>
            </p:nvSpPr>
            <p:spPr bwMode="auto">
              <a:xfrm>
                <a:off x="4145" y="3576"/>
                <a:ext cx="367" cy="233"/>
              </a:xfrm>
              <a:prstGeom prst="rect">
                <a:avLst/>
              </a:prstGeom>
              <a:noFill/>
              <a:ln w="9525">
                <a:noFill/>
                <a:miter lim="800000"/>
                <a:headEnd/>
                <a:tailEnd/>
              </a:ln>
            </p:spPr>
            <p:txBody>
              <a:bodyPr wrap="none" lIns="0" tIns="0" rIns="0" bIns="0">
                <a:spAutoFit/>
              </a:bodyPr>
              <a:lstStyle/>
              <a:p>
                <a:r>
                  <a:rPr lang="en-US" sz="2400">
                    <a:solidFill>
                      <a:srgbClr val="000000"/>
                    </a:solidFill>
                  </a:rPr>
                  <a:t>Fall </a:t>
                </a:r>
                <a:endParaRPr lang="en-US" sz="2400"/>
              </a:p>
            </p:txBody>
          </p:sp>
          <p:sp>
            <p:nvSpPr>
              <p:cNvPr id="17457" name="Rectangle 648"/>
              <p:cNvSpPr>
                <a:spLocks noChangeArrowheads="1"/>
              </p:cNvSpPr>
              <p:nvPr/>
            </p:nvSpPr>
            <p:spPr bwMode="auto">
              <a:xfrm>
                <a:off x="2736" y="3907"/>
                <a:ext cx="798" cy="269"/>
              </a:xfrm>
              <a:prstGeom prst="rect">
                <a:avLst/>
              </a:prstGeom>
              <a:noFill/>
              <a:ln w="9525">
                <a:noFill/>
                <a:miter lim="800000"/>
                <a:headEnd/>
                <a:tailEnd/>
              </a:ln>
            </p:spPr>
            <p:txBody>
              <a:bodyPr wrap="none" lIns="0" tIns="0" rIns="0" bIns="0">
                <a:spAutoFit/>
              </a:bodyPr>
              <a:lstStyle/>
              <a:p>
                <a:r>
                  <a:rPr lang="en-US" sz="2800">
                    <a:solidFill>
                      <a:srgbClr val="000000"/>
                    </a:solidFill>
                  </a:rPr>
                  <a:t>Season</a:t>
                </a:r>
                <a:endParaRPr lang="en-US" sz="2800"/>
              </a:p>
            </p:txBody>
          </p:sp>
          <p:sp>
            <p:nvSpPr>
              <p:cNvPr id="17458" name="Rectangle 649"/>
              <p:cNvSpPr>
                <a:spLocks noChangeArrowheads="1"/>
              </p:cNvSpPr>
              <p:nvPr/>
            </p:nvSpPr>
            <p:spPr bwMode="auto">
              <a:xfrm rot="-5400000">
                <a:off x="-658" y="2136"/>
                <a:ext cx="2218" cy="230"/>
              </a:xfrm>
              <a:prstGeom prst="rect">
                <a:avLst/>
              </a:prstGeom>
              <a:noFill/>
              <a:ln w="9525">
                <a:noFill/>
                <a:miter lim="800000"/>
                <a:headEnd/>
                <a:tailEnd/>
              </a:ln>
            </p:spPr>
            <p:txBody>
              <a:bodyPr wrap="none" lIns="0" tIns="0" rIns="0" bIns="0">
                <a:spAutoFit/>
              </a:bodyPr>
              <a:lstStyle/>
              <a:p>
                <a:r>
                  <a:rPr lang="en-US" sz="2400">
                    <a:solidFill>
                      <a:srgbClr val="000000"/>
                    </a:solidFill>
                  </a:rPr>
                  <a:t>Rank fitness of MA lines</a:t>
                </a:r>
                <a:endParaRPr lang="en-US" sz="2400"/>
              </a:p>
            </p:txBody>
          </p:sp>
        </p:grpSp>
      </p:grpSp>
      <p:sp>
        <p:nvSpPr>
          <p:cNvPr id="17412" name="Text Box 650"/>
          <p:cNvSpPr txBox="1">
            <a:spLocks noChangeArrowheads="1"/>
          </p:cNvSpPr>
          <p:nvPr/>
        </p:nvSpPr>
        <p:spPr bwMode="auto">
          <a:xfrm>
            <a:off x="6400800" y="2667000"/>
            <a:ext cx="2659063" cy="1206500"/>
          </a:xfrm>
          <a:prstGeom prst="rect">
            <a:avLst/>
          </a:prstGeom>
          <a:noFill/>
          <a:ln w="19050">
            <a:solidFill>
              <a:schemeClr val="tx1"/>
            </a:solidFill>
            <a:miter lim="800000"/>
            <a:headEnd/>
            <a:tailEnd/>
          </a:ln>
        </p:spPr>
        <p:txBody>
          <a:bodyPr wrap="none">
            <a:spAutoFit/>
          </a:bodyPr>
          <a:lstStyle/>
          <a:p>
            <a:r>
              <a:rPr lang="en-US" sz="2400">
                <a:solidFill>
                  <a:srgbClr val="0000FF"/>
                </a:solidFill>
              </a:rPr>
              <a:t>40 MA lines</a:t>
            </a:r>
          </a:p>
          <a:p>
            <a:r>
              <a:rPr lang="en-US" sz="2400">
                <a:solidFill>
                  <a:srgbClr val="0000FF"/>
                </a:solidFill>
              </a:rPr>
              <a:t>switch fitness</a:t>
            </a:r>
          </a:p>
          <a:p>
            <a:r>
              <a:rPr lang="en-US" sz="2400">
                <a:solidFill>
                  <a:srgbClr val="0000FF"/>
                </a:solidFill>
              </a:rPr>
              <a:t>relative to parent</a:t>
            </a:r>
          </a:p>
        </p:txBody>
      </p:sp>
      <p:sp>
        <p:nvSpPr>
          <p:cNvPr id="17413" name="Text Box 654"/>
          <p:cNvSpPr txBox="1">
            <a:spLocks noChangeArrowheads="1"/>
          </p:cNvSpPr>
          <p:nvPr/>
        </p:nvSpPr>
        <p:spPr bwMode="auto">
          <a:xfrm>
            <a:off x="1143000" y="3244850"/>
            <a:ext cx="1371600" cy="738188"/>
          </a:xfrm>
          <a:prstGeom prst="rect">
            <a:avLst/>
          </a:prstGeom>
          <a:solidFill>
            <a:srgbClr val="FFFF99"/>
          </a:solidFill>
          <a:ln w="9525">
            <a:noFill/>
            <a:miter lim="800000"/>
            <a:headEnd/>
            <a:tailEnd/>
          </a:ln>
        </p:spPr>
        <p:txBody>
          <a:bodyPr>
            <a:spAutoFit/>
          </a:bodyPr>
          <a:lstStyle/>
          <a:p>
            <a:pPr algn="ctr"/>
            <a:r>
              <a:rPr lang="en-US" b="1"/>
              <a:t>Founder</a:t>
            </a:r>
          </a:p>
          <a:p>
            <a:pPr algn="ctr"/>
            <a:r>
              <a:rPr lang="en-US" b="1"/>
              <a:t> Fitness</a:t>
            </a:r>
            <a:endParaRPr lang="en-US" sz="2400" b="1"/>
          </a:p>
        </p:txBody>
      </p:sp>
      <p:sp>
        <p:nvSpPr>
          <p:cNvPr id="17414" name="Line 656"/>
          <p:cNvSpPr>
            <a:spLocks noChangeShapeType="1"/>
          </p:cNvSpPr>
          <p:nvPr/>
        </p:nvSpPr>
        <p:spPr bwMode="auto">
          <a:xfrm>
            <a:off x="2590800" y="3429000"/>
            <a:ext cx="3733800" cy="304800"/>
          </a:xfrm>
          <a:prstGeom prst="line">
            <a:avLst/>
          </a:prstGeom>
          <a:noFill/>
          <a:ln w="76200">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 xmlns:p14="http://schemas.microsoft.com/office/powerpoint/2010/main" val="1034512976"/>
              </p:ext>
            </p:extLst>
          </p:nvPr>
        </p:nvGraphicFramePr>
        <p:xfrm>
          <a:off x="0" y="864306"/>
          <a:ext cx="8153400" cy="546029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7397398" y="990600"/>
            <a:ext cx="1137002" cy="584775"/>
          </a:xfrm>
          <a:prstGeom prst="rect">
            <a:avLst/>
          </a:prstGeom>
          <a:noFill/>
        </p:spPr>
        <p:txBody>
          <a:bodyPr wrap="square" rtlCol="0">
            <a:spAutoFit/>
          </a:bodyPr>
          <a:lstStyle/>
          <a:p>
            <a:r>
              <a:rPr lang="en-US" sz="3200" b="1" dirty="0" smtClean="0">
                <a:latin typeface="Calibri"/>
                <a:cs typeface="Calibri"/>
              </a:rPr>
              <a:t>2008</a:t>
            </a:r>
            <a:endParaRPr lang="en-US" sz="3200" b="1" dirty="0">
              <a:latin typeface="Calibri"/>
              <a:cs typeface="Calibri"/>
            </a:endParaRPr>
          </a:p>
        </p:txBody>
      </p:sp>
      <p:sp>
        <p:nvSpPr>
          <p:cNvPr id="11" name="Title 1"/>
          <p:cNvSpPr txBox="1">
            <a:spLocks/>
          </p:cNvSpPr>
          <p:nvPr/>
        </p:nvSpPr>
        <p:spPr bwMode="auto">
          <a:xfrm>
            <a:off x="0" y="-15240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a:defRPr/>
            </a:pPr>
            <a:r>
              <a:rPr kumimoji="0" lang="en-US" sz="3200" b="1" i="0" u="none" strike="noStrike" kern="0" cap="none" spc="0" normalizeH="0" baseline="0" noProof="0" dirty="0" smtClean="0">
                <a:ln>
                  <a:noFill/>
                </a:ln>
                <a:solidFill>
                  <a:schemeClr val="tx2"/>
                </a:solidFill>
                <a:effectLst/>
                <a:uLnTx/>
                <a:uFillTx/>
                <a:latin typeface="+mj-lt"/>
                <a:ea typeface="+mj-ea"/>
                <a:cs typeface="+mj-cs"/>
              </a:rPr>
              <a:t>Within Year Variation:  </a:t>
            </a:r>
            <a:r>
              <a:rPr lang="en-US" sz="3200" b="1" kern="0" dirty="0" smtClean="0">
                <a:solidFill>
                  <a:schemeClr val="tx2"/>
                </a:solidFill>
                <a:latin typeface="+mj-lt"/>
                <a:ea typeface="+mj-ea"/>
                <a:cs typeface="+mj-cs"/>
              </a:rPr>
              <a:t>Fruit Set &amp; </a:t>
            </a:r>
            <a:r>
              <a:rPr kumimoji="0" lang="en-US" sz="3200" b="1" u="none" strike="noStrike" kern="0" cap="none" spc="0" normalizeH="0" baseline="0" noProof="0" dirty="0" smtClean="0">
                <a:ln>
                  <a:noFill/>
                </a:ln>
                <a:solidFill>
                  <a:schemeClr val="tx2"/>
                </a:solidFill>
                <a:effectLst/>
                <a:uLnTx/>
                <a:uFillTx/>
                <a:latin typeface="+mj-lt"/>
                <a:ea typeface="+mj-ea"/>
                <a:cs typeface="+mj-cs"/>
              </a:rPr>
              <a:t>Predation</a:t>
            </a:r>
            <a:endParaRPr kumimoji="0" lang="en-US" sz="3200" b="1" u="none" strike="noStrike" kern="0" cap="none" spc="0" normalizeH="0" baseline="0" noProof="0" dirty="0">
              <a:ln>
                <a:noFill/>
              </a:ln>
              <a:solidFill>
                <a:schemeClr val="tx2"/>
              </a:solidFill>
              <a:effectLst/>
              <a:uLnTx/>
              <a:uFillTx/>
              <a:latin typeface="+mj-lt"/>
              <a:ea typeface="+mj-ea"/>
              <a:cs typeface="+mj-cs"/>
            </a:endParaRPr>
          </a:p>
        </p:txBody>
      </p:sp>
      <p:sp>
        <p:nvSpPr>
          <p:cNvPr id="12" name="TextBox 11"/>
          <p:cNvSpPr txBox="1"/>
          <p:nvPr/>
        </p:nvSpPr>
        <p:spPr>
          <a:xfrm>
            <a:off x="8077200" y="6550223"/>
            <a:ext cx="1109599" cy="307777"/>
          </a:xfrm>
          <a:prstGeom prst="rect">
            <a:avLst/>
          </a:prstGeom>
          <a:noFill/>
        </p:spPr>
        <p:txBody>
          <a:bodyPr wrap="none" rtlCol="0">
            <a:spAutoFit/>
          </a:bodyPr>
          <a:lstStyle/>
          <a:p>
            <a:r>
              <a:rPr lang="en-US" sz="1400" dirty="0" smtClean="0"/>
              <a:t>(Kula 2012)</a:t>
            </a:r>
            <a:endParaRPr lang="en-US" sz="1400" dirty="0"/>
          </a:p>
        </p:txBody>
      </p:sp>
      <p:sp>
        <p:nvSpPr>
          <p:cNvPr id="13" name="TextBox 12"/>
          <p:cNvSpPr txBox="1"/>
          <p:nvPr/>
        </p:nvSpPr>
        <p:spPr>
          <a:xfrm>
            <a:off x="3309716" y="6248400"/>
            <a:ext cx="2161169" cy="461665"/>
          </a:xfrm>
          <a:prstGeom prst="rect">
            <a:avLst/>
          </a:prstGeom>
          <a:noFill/>
        </p:spPr>
        <p:txBody>
          <a:bodyPr wrap="none" rtlCol="0">
            <a:spAutoFit/>
          </a:bodyPr>
          <a:lstStyle/>
          <a:p>
            <a:r>
              <a:rPr lang="en-US" sz="2400" b="1" dirty="0" smtClean="0"/>
              <a:t>Synchrony </a:t>
            </a:r>
            <a:r>
              <a:rPr lang="en-US" sz="2400" b="1" dirty="0" smtClean="0">
                <a:sym typeface="Wingdings" pitchFamily="2" charset="2"/>
              </a:rPr>
              <a:t></a:t>
            </a:r>
            <a:endParaRPr lang="en-US" sz="2400" b="1" dirty="0"/>
          </a:p>
        </p:txBody>
      </p:sp>
      <p:sp>
        <p:nvSpPr>
          <p:cNvPr id="7" name="Rectangle 6"/>
          <p:cNvSpPr/>
          <p:nvPr/>
        </p:nvSpPr>
        <p:spPr>
          <a:xfrm>
            <a:off x="4724400" y="1748135"/>
            <a:ext cx="3300134" cy="461665"/>
          </a:xfrm>
          <a:prstGeom prst="rect">
            <a:avLst/>
          </a:prstGeom>
        </p:spPr>
        <p:txBody>
          <a:bodyPr wrap="none">
            <a:spAutoFit/>
          </a:bodyPr>
          <a:lstStyle/>
          <a:p>
            <a:r>
              <a:rPr lang="en-US" sz="2400" b="1" dirty="0" smtClean="0">
                <a:solidFill>
                  <a:srgbClr val="3366FF"/>
                </a:solidFill>
                <a:latin typeface="Calibri"/>
                <a:cs typeface="Calibri"/>
              </a:rPr>
              <a:t>Initiated Fruit set, </a:t>
            </a:r>
            <a:r>
              <a:rPr lang="en-US" b="1" i="1" dirty="0" smtClean="0">
                <a:solidFill>
                  <a:srgbClr val="3366FF"/>
                </a:solidFill>
                <a:latin typeface="Calibri"/>
                <a:cs typeface="Calibri"/>
              </a:rPr>
              <a:t>P=0.127</a:t>
            </a:r>
            <a:endParaRPr lang="en-US" i="1" dirty="0"/>
          </a:p>
        </p:txBody>
      </p:sp>
      <p:sp>
        <p:nvSpPr>
          <p:cNvPr id="8" name="Rectangle 7"/>
          <p:cNvSpPr/>
          <p:nvPr/>
        </p:nvSpPr>
        <p:spPr>
          <a:xfrm>
            <a:off x="4800600" y="2590800"/>
            <a:ext cx="2553969" cy="461665"/>
          </a:xfrm>
          <a:prstGeom prst="rect">
            <a:avLst/>
          </a:prstGeom>
        </p:spPr>
        <p:txBody>
          <a:bodyPr wrap="none">
            <a:spAutoFit/>
          </a:bodyPr>
          <a:lstStyle/>
          <a:p>
            <a:r>
              <a:rPr lang="en-US" sz="2400" b="1" dirty="0" smtClean="0">
                <a:solidFill>
                  <a:srgbClr val="FF0000"/>
                </a:solidFill>
                <a:latin typeface="Calibri"/>
                <a:cs typeface="Calibri"/>
              </a:rPr>
              <a:t>Predation, </a:t>
            </a:r>
            <a:r>
              <a:rPr lang="en-US" b="1" i="1" dirty="0" smtClean="0">
                <a:solidFill>
                  <a:srgbClr val="FF0000"/>
                </a:solidFill>
                <a:latin typeface="Calibri"/>
                <a:cs typeface="Calibri"/>
              </a:rPr>
              <a:t>P &lt; 0.001</a:t>
            </a:r>
            <a:endParaRPr lang="en-US" sz="2400" i="1" dirty="0"/>
          </a:p>
        </p:txBody>
      </p:sp>
    </p:spTree>
    <p:extLst>
      <p:ext uri="{BB962C8B-B14F-4D97-AF65-F5344CB8AC3E}">
        <p14:creationId xmlns="" xmlns:p14="http://schemas.microsoft.com/office/powerpoint/2010/main" val="145961287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037" y="1066800"/>
            <a:ext cx="9154037" cy="473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37150" y="391180"/>
            <a:ext cx="8930650" cy="523220"/>
          </a:xfrm>
          <a:prstGeom prst="rect">
            <a:avLst/>
          </a:prstGeom>
          <a:noFill/>
        </p:spPr>
        <p:txBody>
          <a:bodyPr wrap="none" rtlCol="0">
            <a:spAutoFit/>
          </a:bodyPr>
          <a:lstStyle/>
          <a:p>
            <a:r>
              <a:rPr lang="en-US" sz="2800" b="1" i="1" dirty="0" smtClean="0"/>
              <a:t>H. </a:t>
            </a:r>
            <a:r>
              <a:rPr lang="en-US" sz="2800" b="1" i="1" dirty="0" err="1" smtClean="0"/>
              <a:t>ectypa</a:t>
            </a:r>
            <a:r>
              <a:rPr lang="en-US" sz="2800" b="1" i="1" dirty="0" smtClean="0"/>
              <a:t> </a:t>
            </a:r>
            <a:r>
              <a:rPr lang="en-US" sz="2800" b="1" dirty="0" smtClean="0"/>
              <a:t>oviposition per flower </a:t>
            </a:r>
            <a:r>
              <a:rPr lang="en-US" sz="2000" b="1" dirty="0" smtClean="0"/>
              <a:t>and</a:t>
            </a:r>
            <a:r>
              <a:rPr lang="en-US" sz="2800" b="1" dirty="0" smtClean="0"/>
              <a:t> larvae per plant</a:t>
            </a:r>
            <a:endParaRPr lang="en-US" sz="2800" b="1" dirty="0"/>
          </a:p>
        </p:txBody>
      </p:sp>
      <p:pic>
        <p:nvPicPr>
          <p:cNvPr id="4" name="Picture 8"/>
          <p:cNvPicPr>
            <a:picLocks noChangeAspect="1" noChangeArrowheads="1"/>
          </p:cNvPicPr>
          <p:nvPr/>
        </p:nvPicPr>
        <p:blipFill>
          <a:blip r:embed="rId3" cstate="print"/>
          <a:srcRect l="28537" t="14784" r="20963" b="13022"/>
          <a:stretch>
            <a:fillRect/>
          </a:stretch>
        </p:blipFill>
        <p:spPr bwMode="auto">
          <a:xfrm>
            <a:off x="1170878" y="5562600"/>
            <a:ext cx="1115122" cy="1143000"/>
          </a:xfrm>
          <a:prstGeom prst="rect">
            <a:avLst/>
          </a:prstGeom>
          <a:noFill/>
          <a:ln w="9525">
            <a:noFill/>
            <a:miter lim="800000"/>
            <a:headEnd/>
            <a:tailEnd/>
          </a:ln>
        </p:spPr>
      </p:pic>
      <p:pic>
        <p:nvPicPr>
          <p:cNvPr id="5" name="Picture 30"/>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486400" y="5562599"/>
            <a:ext cx="990600" cy="1185069"/>
          </a:xfrm>
          <a:prstGeom prst="rect">
            <a:avLst/>
          </a:prstGeom>
          <a:noFill/>
          <a:ln w="19050">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6" name="Picture 5" descr="MLB_0013.JPG"/>
          <p:cNvPicPr>
            <a:picLocks noChangeAspect="1"/>
          </p:cNvPicPr>
          <p:nvPr/>
        </p:nvPicPr>
        <p:blipFill rotWithShape="1">
          <a:blip r:embed="rId5" cstate="print">
            <a:extLst>
              <a:ext uri="{28A0092B-C50C-407E-A947-70E740481C1C}">
                <a14:useLocalDpi xmlns:a14="http://schemas.microsoft.com/office/drawing/2010/main" xmlns="" val="0"/>
              </a:ext>
            </a:extLst>
          </a:blip>
          <a:srcRect l="40103" t="31627" r="37339" b="29770"/>
          <a:stretch/>
        </p:blipFill>
        <p:spPr>
          <a:xfrm>
            <a:off x="2438400" y="5562600"/>
            <a:ext cx="998443" cy="1143718"/>
          </a:xfrm>
          <a:prstGeom prst="rect">
            <a:avLst/>
          </a:prstGeom>
          <a:ln w="19050">
            <a:noFill/>
          </a:ln>
        </p:spPr>
      </p:pic>
      <p:sp>
        <p:nvSpPr>
          <p:cNvPr id="7" name="TextBox 6"/>
          <p:cNvSpPr txBox="1"/>
          <p:nvPr/>
        </p:nvSpPr>
        <p:spPr>
          <a:xfrm>
            <a:off x="8077200" y="6550223"/>
            <a:ext cx="1109599" cy="307777"/>
          </a:xfrm>
          <a:prstGeom prst="rect">
            <a:avLst/>
          </a:prstGeom>
          <a:noFill/>
        </p:spPr>
        <p:txBody>
          <a:bodyPr wrap="none" rtlCol="0">
            <a:spAutoFit/>
          </a:bodyPr>
          <a:lstStyle/>
          <a:p>
            <a:r>
              <a:rPr lang="en-US" sz="1400" dirty="0" smtClean="0"/>
              <a:t>(Kula 2012)</a:t>
            </a:r>
            <a:endParaRPr lang="en-US" sz="1400" dirty="0"/>
          </a:p>
        </p:txBody>
      </p:sp>
      <p:sp>
        <p:nvSpPr>
          <p:cNvPr id="10" name="TextBox 9"/>
          <p:cNvSpPr txBox="1"/>
          <p:nvPr/>
        </p:nvSpPr>
        <p:spPr>
          <a:xfrm>
            <a:off x="3505200" y="5410200"/>
            <a:ext cx="1905000" cy="381000"/>
          </a:xfrm>
          <a:prstGeom prst="rect">
            <a:avLst/>
          </a:prstGeom>
          <a:solidFill>
            <a:schemeClr val="bg1"/>
          </a:solidFill>
        </p:spPr>
        <p:txBody>
          <a:bodyPr wrap="square" rtlCol="0">
            <a:spAutoFit/>
          </a:bodyPr>
          <a:lstStyle/>
          <a:p>
            <a:endParaRPr lang="en-US" dirty="0"/>
          </a:p>
        </p:txBody>
      </p:sp>
      <p:sp>
        <p:nvSpPr>
          <p:cNvPr id="9" name="TextBox 8"/>
          <p:cNvSpPr txBox="1"/>
          <p:nvPr/>
        </p:nvSpPr>
        <p:spPr>
          <a:xfrm>
            <a:off x="3657600" y="5650468"/>
            <a:ext cx="1576522" cy="400110"/>
          </a:xfrm>
          <a:prstGeom prst="rect">
            <a:avLst/>
          </a:prstGeom>
          <a:noFill/>
        </p:spPr>
        <p:txBody>
          <a:bodyPr wrap="none" rtlCol="0">
            <a:spAutoFit/>
          </a:bodyPr>
          <a:lstStyle/>
          <a:p>
            <a:r>
              <a:rPr lang="en-US" sz="2000" b="1" dirty="0" smtClean="0"/>
              <a:t>Day of Year</a:t>
            </a:r>
            <a:endParaRPr lang="en-US" sz="2000" b="1"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 xmlns:p14="http://schemas.microsoft.com/office/powerpoint/2010/main" val="3839110335"/>
              </p:ext>
            </p:extLst>
          </p:nvPr>
        </p:nvGraphicFramePr>
        <p:xfrm>
          <a:off x="0" y="1371599"/>
          <a:ext cx="7620000" cy="548640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Box 12"/>
          <p:cNvSpPr txBox="1">
            <a:spLocks noChangeArrowheads="1"/>
          </p:cNvSpPr>
          <p:nvPr/>
        </p:nvSpPr>
        <p:spPr bwMode="auto">
          <a:xfrm>
            <a:off x="9448800" y="1295400"/>
            <a:ext cx="4038600" cy="49767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80000"/>
              </a:lnSpc>
              <a:spcBef>
                <a:spcPct val="50000"/>
              </a:spcBef>
              <a:defRPr/>
            </a:pPr>
            <a:r>
              <a:rPr lang="en-US" sz="2400" b="1" u="sng" dirty="0" smtClean="0">
                <a:latin typeface="Calibri"/>
                <a:cs typeface="Calibri"/>
              </a:rPr>
              <a:t>Synchrony: </a:t>
            </a:r>
            <a:r>
              <a:rPr lang="en-US" sz="2400" b="1" u="sng" dirty="0" smtClean="0">
                <a:solidFill>
                  <a:srgbClr val="3366FF"/>
                </a:solidFill>
                <a:latin typeface="Calibri"/>
                <a:cs typeface="Calibri"/>
              </a:rPr>
              <a:t>Initiated Fruit set</a:t>
            </a:r>
            <a:r>
              <a:rPr lang="en-US" sz="2400" b="1" u="sng" dirty="0" smtClean="0">
                <a:latin typeface="Calibri"/>
                <a:cs typeface="Calibri"/>
              </a:rPr>
              <a:t>:</a:t>
            </a:r>
          </a:p>
          <a:p>
            <a:pPr>
              <a:lnSpc>
                <a:spcPct val="80000"/>
              </a:lnSpc>
              <a:spcBef>
                <a:spcPct val="50000"/>
              </a:spcBef>
              <a:buFontTx/>
              <a:buChar char="•"/>
              <a:defRPr/>
            </a:pPr>
            <a:r>
              <a:rPr lang="en-US" sz="2000" b="1" dirty="0" smtClean="0">
                <a:latin typeface="Calibri"/>
                <a:cs typeface="Calibri"/>
              </a:rPr>
              <a:t>Not significant both years</a:t>
            </a:r>
          </a:p>
          <a:p>
            <a:pPr>
              <a:lnSpc>
                <a:spcPct val="80000"/>
              </a:lnSpc>
              <a:spcBef>
                <a:spcPct val="50000"/>
              </a:spcBef>
              <a:defRPr/>
            </a:pPr>
            <a:r>
              <a:rPr lang="en-US" b="1" dirty="0" smtClean="0">
                <a:latin typeface="Calibri"/>
                <a:cs typeface="Calibri"/>
              </a:rPr>
              <a:t/>
            </a:r>
            <a:br>
              <a:rPr lang="en-US" b="1" dirty="0" smtClean="0">
                <a:latin typeface="Calibri"/>
                <a:cs typeface="Calibri"/>
              </a:rPr>
            </a:br>
            <a:endParaRPr lang="en-US" b="1" dirty="0" smtClean="0">
              <a:latin typeface="Calibri"/>
              <a:cs typeface="Calibri"/>
            </a:endParaRPr>
          </a:p>
          <a:p>
            <a:pPr>
              <a:lnSpc>
                <a:spcPct val="80000"/>
              </a:lnSpc>
              <a:spcBef>
                <a:spcPct val="50000"/>
              </a:spcBef>
              <a:defRPr/>
            </a:pPr>
            <a:r>
              <a:rPr lang="en-US" sz="2400" b="1" u="sng" dirty="0" smtClean="0">
                <a:latin typeface="Calibri"/>
                <a:cs typeface="Calibri"/>
              </a:rPr>
              <a:t>Synchrony – </a:t>
            </a:r>
            <a:r>
              <a:rPr lang="en-US" sz="2400" b="1" u="sng" dirty="0" smtClean="0">
                <a:solidFill>
                  <a:srgbClr val="FF0000"/>
                </a:solidFill>
                <a:latin typeface="Calibri"/>
                <a:cs typeface="Calibri"/>
              </a:rPr>
              <a:t>Predation</a:t>
            </a:r>
            <a:r>
              <a:rPr lang="en-US" sz="2400" b="1" u="sng" dirty="0" smtClean="0">
                <a:latin typeface="Calibri"/>
                <a:cs typeface="Calibri"/>
              </a:rPr>
              <a:t>:</a:t>
            </a:r>
          </a:p>
          <a:p>
            <a:pPr>
              <a:lnSpc>
                <a:spcPct val="80000"/>
              </a:lnSpc>
              <a:spcBef>
                <a:spcPct val="50000"/>
              </a:spcBef>
              <a:buFont typeface="Arial" pitchFamily="34" charset="0"/>
              <a:buChar char="•"/>
              <a:defRPr/>
            </a:pPr>
            <a:r>
              <a:rPr lang="en-US" sz="2000" b="1" dirty="0" smtClean="0">
                <a:latin typeface="Calibri"/>
                <a:cs typeface="Calibri"/>
              </a:rPr>
              <a:t>Increase flowering synchrony 	2009 &gt; 2008</a:t>
            </a:r>
          </a:p>
          <a:p>
            <a:pPr>
              <a:lnSpc>
                <a:spcPct val="80000"/>
              </a:lnSpc>
              <a:spcBef>
                <a:spcPct val="50000"/>
              </a:spcBef>
              <a:buFontTx/>
              <a:buChar char="•"/>
              <a:defRPr/>
            </a:pPr>
            <a:r>
              <a:rPr lang="en-US" sz="2000" b="1" dirty="0" smtClean="0">
                <a:latin typeface="Calibri"/>
                <a:cs typeface="Calibri"/>
              </a:rPr>
              <a:t>2008: positive association -&gt; </a:t>
            </a:r>
            <a:r>
              <a:rPr lang="en-US" sz="2400" b="1" dirty="0" smtClean="0">
                <a:latin typeface="Calibri"/>
                <a:cs typeface="Calibri"/>
              </a:rPr>
              <a:t>(-)</a:t>
            </a:r>
            <a:r>
              <a:rPr lang="en-US" sz="2000" b="1" dirty="0" smtClean="0">
                <a:latin typeface="Calibri"/>
                <a:cs typeface="Calibri"/>
              </a:rPr>
              <a:t> </a:t>
            </a:r>
          </a:p>
          <a:p>
            <a:pPr>
              <a:lnSpc>
                <a:spcPct val="80000"/>
              </a:lnSpc>
              <a:spcBef>
                <a:spcPct val="50000"/>
              </a:spcBef>
              <a:buFontTx/>
              <a:buChar char="•"/>
              <a:defRPr/>
            </a:pPr>
            <a:r>
              <a:rPr lang="en-US" sz="2000" b="1" dirty="0" smtClean="0">
                <a:latin typeface="Calibri"/>
                <a:cs typeface="Calibri"/>
              </a:rPr>
              <a:t>2009: negative association -&gt; </a:t>
            </a:r>
            <a:r>
              <a:rPr lang="en-US" sz="2400" b="1" dirty="0" smtClean="0">
                <a:latin typeface="Calibri"/>
                <a:cs typeface="Calibri"/>
              </a:rPr>
              <a:t>(+)</a:t>
            </a:r>
            <a:endParaRPr lang="en-US" sz="2000" b="1" dirty="0" smtClean="0">
              <a:latin typeface="Calibri"/>
              <a:cs typeface="Calibri"/>
            </a:endParaRPr>
          </a:p>
          <a:p>
            <a:pPr>
              <a:lnSpc>
                <a:spcPct val="80000"/>
              </a:lnSpc>
              <a:spcBef>
                <a:spcPct val="50000"/>
              </a:spcBef>
              <a:buFontTx/>
              <a:buChar char="•"/>
              <a:defRPr/>
            </a:pPr>
            <a:endParaRPr lang="en-US" b="1" dirty="0" smtClean="0">
              <a:latin typeface="Calibri"/>
              <a:cs typeface="Calibri"/>
            </a:endParaRPr>
          </a:p>
          <a:p>
            <a:pPr>
              <a:lnSpc>
                <a:spcPct val="80000"/>
              </a:lnSpc>
              <a:spcBef>
                <a:spcPct val="50000"/>
              </a:spcBef>
              <a:buFontTx/>
              <a:buChar char="•"/>
              <a:defRPr/>
            </a:pPr>
            <a:endParaRPr lang="en-US" b="1" dirty="0" smtClean="0">
              <a:latin typeface="Calibri"/>
              <a:cs typeface="Calibri"/>
            </a:endParaRPr>
          </a:p>
          <a:p>
            <a:pPr>
              <a:lnSpc>
                <a:spcPct val="80000"/>
              </a:lnSpc>
              <a:spcBef>
                <a:spcPct val="50000"/>
              </a:spcBef>
              <a:buFontTx/>
              <a:buChar char="•"/>
              <a:defRPr/>
            </a:pPr>
            <a:r>
              <a:rPr lang="en-US" b="1" dirty="0" smtClean="0">
                <a:latin typeface="Calibri"/>
                <a:cs typeface="Calibri"/>
              </a:rPr>
              <a:t> </a:t>
            </a:r>
            <a:r>
              <a:rPr lang="en-US" sz="2000" b="1" dirty="0" smtClean="0">
                <a:latin typeface="Calibri"/>
                <a:cs typeface="Calibri"/>
              </a:rPr>
              <a:t>Egg deposition 2009&gt;2008</a:t>
            </a:r>
            <a:endParaRPr lang="en-US" b="1" dirty="0" smtClean="0">
              <a:latin typeface="Calibri"/>
              <a:cs typeface="Calibri"/>
            </a:endParaRPr>
          </a:p>
          <a:p>
            <a:pPr>
              <a:lnSpc>
                <a:spcPct val="80000"/>
              </a:lnSpc>
              <a:spcBef>
                <a:spcPct val="50000"/>
              </a:spcBef>
              <a:buFontTx/>
              <a:buChar char="•"/>
              <a:defRPr/>
            </a:pPr>
            <a:r>
              <a:rPr lang="en-US" sz="2000" b="1" dirty="0" smtClean="0">
                <a:latin typeface="Calibri"/>
                <a:cs typeface="Calibri"/>
              </a:rPr>
              <a:t>Fruit maturation 2009&gt;2008</a:t>
            </a:r>
            <a:endParaRPr lang="en-US" sz="2000" b="1" dirty="0">
              <a:latin typeface="Calibri"/>
              <a:cs typeface="Calibri"/>
            </a:endParaRPr>
          </a:p>
        </p:txBody>
      </p:sp>
      <p:sp>
        <p:nvSpPr>
          <p:cNvPr id="11" name="Title 1"/>
          <p:cNvSpPr txBox="1">
            <a:spLocks/>
          </p:cNvSpPr>
          <p:nvPr/>
        </p:nvSpPr>
        <p:spPr bwMode="auto">
          <a:xfrm>
            <a:off x="0" y="-15240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a:defRPr/>
            </a:pPr>
            <a:r>
              <a:rPr kumimoji="0" lang="en-US" sz="3200" b="1" i="0" u="none" strike="noStrike" kern="0" cap="none" spc="0" normalizeH="0" baseline="0" noProof="0" dirty="0" smtClean="0">
                <a:ln>
                  <a:noFill/>
                </a:ln>
                <a:solidFill>
                  <a:schemeClr val="tx2"/>
                </a:solidFill>
                <a:effectLst/>
                <a:uLnTx/>
                <a:uFillTx/>
                <a:latin typeface="+mj-lt"/>
                <a:ea typeface="+mj-ea"/>
                <a:cs typeface="+mj-cs"/>
              </a:rPr>
              <a:t>Within Year Variation:  </a:t>
            </a:r>
            <a:r>
              <a:rPr lang="en-US" sz="3200" b="1" kern="0" dirty="0" smtClean="0">
                <a:solidFill>
                  <a:schemeClr val="tx2"/>
                </a:solidFill>
                <a:latin typeface="+mj-lt"/>
                <a:ea typeface="+mj-ea"/>
                <a:cs typeface="+mj-cs"/>
              </a:rPr>
              <a:t>Fruit Set &amp; </a:t>
            </a:r>
            <a:r>
              <a:rPr kumimoji="0" lang="en-US" sz="3200" b="1" u="none" strike="noStrike" kern="0" cap="none" spc="0" normalizeH="0" baseline="0" noProof="0" dirty="0" smtClean="0">
                <a:ln>
                  <a:noFill/>
                </a:ln>
                <a:solidFill>
                  <a:schemeClr val="tx2"/>
                </a:solidFill>
                <a:effectLst/>
                <a:uLnTx/>
                <a:uFillTx/>
                <a:latin typeface="+mj-lt"/>
                <a:ea typeface="+mj-ea"/>
                <a:cs typeface="+mj-cs"/>
              </a:rPr>
              <a:t>Predation</a:t>
            </a:r>
            <a:endParaRPr kumimoji="0" lang="en-US" sz="3200" b="1" u="none" strike="noStrike" kern="0" cap="none" spc="0" normalizeH="0" baseline="0" noProof="0" dirty="0">
              <a:ln>
                <a:noFill/>
              </a:ln>
              <a:solidFill>
                <a:schemeClr val="tx2"/>
              </a:solidFill>
              <a:effectLst/>
              <a:uLnTx/>
              <a:uFillTx/>
              <a:latin typeface="+mj-lt"/>
              <a:ea typeface="+mj-ea"/>
              <a:cs typeface="+mj-cs"/>
            </a:endParaRPr>
          </a:p>
        </p:txBody>
      </p:sp>
      <p:sp>
        <p:nvSpPr>
          <p:cNvPr id="12" name="TextBox 11"/>
          <p:cNvSpPr txBox="1"/>
          <p:nvPr/>
        </p:nvSpPr>
        <p:spPr>
          <a:xfrm>
            <a:off x="8077200" y="6550223"/>
            <a:ext cx="1109599" cy="307777"/>
          </a:xfrm>
          <a:prstGeom prst="rect">
            <a:avLst/>
          </a:prstGeom>
          <a:noFill/>
        </p:spPr>
        <p:txBody>
          <a:bodyPr wrap="none" rtlCol="0">
            <a:spAutoFit/>
          </a:bodyPr>
          <a:lstStyle/>
          <a:p>
            <a:r>
              <a:rPr lang="en-US" sz="1400" dirty="0" smtClean="0"/>
              <a:t>(Kula 2012)</a:t>
            </a:r>
            <a:endParaRPr lang="en-US" sz="1400" dirty="0"/>
          </a:p>
        </p:txBody>
      </p:sp>
      <p:sp>
        <p:nvSpPr>
          <p:cNvPr id="13" name="TextBox 12"/>
          <p:cNvSpPr txBox="1"/>
          <p:nvPr/>
        </p:nvSpPr>
        <p:spPr>
          <a:xfrm>
            <a:off x="7397398" y="990600"/>
            <a:ext cx="1137002" cy="584775"/>
          </a:xfrm>
          <a:prstGeom prst="rect">
            <a:avLst/>
          </a:prstGeom>
          <a:noFill/>
        </p:spPr>
        <p:txBody>
          <a:bodyPr wrap="square" rtlCol="0">
            <a:spAutoFit/>
          </a:bodyPr>
          <a:lstStyle/>
          <a:p>
            <a:r>
              <a:rPr lang="en-US" sz="3200" b="1" dirty="0" smtClean="0">
                <a:latin typeface="Calibri"/>
                <a:cs typeface="Calibri"/>
              </a:rPr>
              <a:t>2009</a:t>
            </a:r>
            <a:endParaRPr lang="en-US" sz="3200" b="1" dirty="0">
              <a:latin typeface="Calibri"/>
              <a:cs typeface="Calibri"/>
            </a:endParaRPr>
          </a:p>
        </p:txBody>
      </p:sp>
      <p:sp>
        <p:nvSpPr>
          <p:cNvPr id="9" name="Rectangle 8"/>
          <p:cNvSpPr/>
          <p:nvPr/>
        </p:nvSpPr>
        <p:spPr>
          <a:xfrm>
            <a:off x="6630584" y="2057400"/>
            <a:ext cx="2383217" cy="738664"/>
          </a:xfrm>
          <a:prstGeom prst="rect">
            <a:avLst/>
          </a:prstGeom>
        </p:spPr>
        <p:txBody>
          <a:bodyPr wrap="none">
            <a:spAutoFit/>
          </a:bodyPr>
          <a:lstStyle/>
          <a:p>
            <a:r>
              <a:rPr lang="en-US" sz="2400" b="1" dirty="0" smtClean="0">
                <a:solidFill>
                  <a:srgbClr val="3366FF"/>
                </a:solidFill>
                <a:latin typeface="Calibri"/>
                <a:cs typeface="Calibri"/>
              </a:rPr>
              <a:t>Initiated Fruit set</a:t>
            </a:r>
          </a:p>
          <a:p>
            <a:pPr algn="ctr"/>
            <a:r>
              <a:rPr lang="en-US" b="1" i="1" dirty="0" smtClean="0">
                <a:solidFill>
                  <a:srgbClr val="3366FF"/>
                </a:solidFill>
                <a:latin typeface="Calibri"/>
              </a:rPr>
              <a:t>P = 0.137</a:t>
            </a:r>
            <a:endParaRPr lang="en-US" i="1" dirty="0"/>
          </a:p>
        </p:txBody>
      </p:sp>
      <p:sp>
        <p:nvSpPr>
          <p:cNvPr id="10" name="Rectangle 9"/>
          <p:cNvSpPr/>
          <p:nvPr/>
        </p:nvSpPr>
        <p:spPr>
          <a:xfrm>
            <a:off x="7184852" y="4355068"/>
            <a:ext cx="1436675" cy="738664"/>
          </a:xfrm>
          <a:prstGeom prst="rect">
            <a:avLst/>
          </a:prstGeom>
        </p:spPr>
        <p:txBody>
          <a:bodyPr wrap="none">
            <a:spAutoFit/>
          </a:bodyPr>
          <a:lstStyle/>
          <a:p>
            <a:r>
              <a:rPr lang="en-US" sz="2400" b="1" dirty="0" smtClean="0">
                <a:solidFill>
                  <a:srgbClr val="FF0000"/>
                </a:solidFill>
                <a:latin typeface="Calibri"/>
                <a:cs typeface="Calibri"/>
              </a:rPr>
              <a:t>Predation</a:t>
            </a:r>
          </a:p>
          <a:p>
            <a:pPr algn="ctr"/>
            <a:r>
              <a:rPr lang="en-US" b="1" i="1" dirty="0" smtClean="0">
                <a:solidFill>
                  <a:srgbClr val="FF0000"/>
                </a:solidFill>
                <a:latin typeface="Calibri"/>
              </a:rPr>
              <a:t>P&lt;0.001</a:t>
            </a:r>
            <a:endParaRPr lang="en-US" i="1" dirty="0"/>
          </a:p>
        </p:txBody>
      </p:sp>
    </p:spTree>
    <p:extLst>
      <p:ext uri="{BB962C8B-B14F-4D97-AF65-F5344CB8AC3E}">
        <p14:creationId xmlns="" xmlns:p14="http://schemas.microsoft.com/office/powerpoint/2010/main" val="145961287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4"/>
          <p:cNvSpPr txBox="1">
            <a:spLocks noChangeArrowheads="1"/>
          </p:cNvSpPr>
          <p:nvPr/>
        </p:nvSpPr>
        <p:spPr bwMode="auto">
          <a:xfrm>
            <a:off x="0" y="0"/>
            <a:ext cx="9144000"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600" b="1" dirty="0">
                <a:latin typeface="Calibri"/>
                <a:cs typeface="Calibri"/>
              </a:rPr>
              <a:t>Ecological Conditions – </a:t>
            </a:r>
            <a:r>
              <a:rPr lang="en-US" sz="3600" b="1" dirty="0" smtClean="0">
                <a:latin typeface="Calibri"/>
                <a:cs typeface="Calibri"/>
              </a:rPr>
              <a:t>Synchrony</a:t>
            </a:r>
          </a:p>
          <a:p>
            <a:pPr algn="ctr">
              <a:spcBef>
                <a:spcPct val="50000"/>
              </a:spcBef>
              <a:defRPr/>
            </a:pPr>
            <a:r>
              <a:rPr lang="en-US" sz="3600" b="1" dirty="0" smtClean="0">
                <a:latin typeface="Calibri"/>
                <a:cs typeface="Calibri"/>
              </a:rPr>
              <a:t>Flowering </a:t>
            </a:r>
            <a:r>
              <a:rPr lang="en-US" sz="3600" b="1" dirty="0" err="1" smtClean="0">
                <a:latin typeface="Calibri"/>
                <a:cs typeface="Calibri"/>
              </a:rPr>
              <a:t>Phenology</a:t>
            </a:r>
            <a:r>
              <a:rPr lang="en-US" sz="3600" b="1" dirty="0" smtClean="0">
                <a:latin typeface="Calibri"/>
                <a:cs typeface="Calibri"/>
              </a:rPr>
              <a:t>:</a:t>
            </a:r>
            <a:endParaRPr lang="en-US" sz="3600" b="1" dirty="0">
              <a:latin typeface="Calibri"/>
              <a:cs typeface="Calibri"/>
            </a:endParaRPr>
          </a:p>
        </p:txBody>
      </p:sp>
      <p:pic>
        <p:nvPicPr>
          <p:cNvPr id="73731"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448800" y="642938"/>
            <a:ext cx="8112125" cy="420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9"/>
          <p:cNvGrpSpPr/>
          <p:nvPr/>
        </p:nvGrpSpPr>
        <p:grpSpPr>
          <a:xfrm>
            <a:off x="0" y="1498218"/>
            <a:ext cx="8801100" cy="5359782"/>
            <a:chOff x="0" y="1785432"/>
            <a:chExt cx="8801100" cy="5359782"/>
          </a:xfrm>
        </p:grpSpPr>
        <p:sp>
          <p:nvSpPr>
            <p:cNvPr id="73729" name="TextBox 1"/>
            <p:cNvSpPr txBox="1">
              <a:spLocks noChangeArrowheads="1"/>
            </p:cNvSpPr>
            <p:nvPr/>
          </p:nvSpPr>
          <p:spPr bwMode="auto">
            <a:xfrm>
              <a:off x="498475" y="6314217"/>
              <a:ext cx="811053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Calibri" charset="0"/>
                  <a:cs typeface="Calibri" charset="0"/>
                </a:rPr>
                <a:t>Phenology and plant-insect </a:t>
              </a:r>
              <a:r>
                <a:rPr lang="en-US" dirty="0" smtClean="0">
                  <a:latin typeface="Calibri" charset="0"/>
                  <a:cs typeface="Calibri" charset="0"/>
                </a:rPr>
                <a:t>interactions</a:t>
              </a:r>
              <a:endParaRPr lang="en-US" dirty="0">
                <a:latin typeface="Calibri" charset="0"/>
                <a:cs typeface="Calibri" charset="0"/>
              </a:endParaRPr>
            </a:p>
            <a:p>
              <a:pPr eaLnBrk="1" hangingPunct="1"/>
              <a:r>
                <a:rPr lang="en-US" dirty="0">
                  <a:latin typeface="Calibri" charset="0"/>
                  <a:cs typeface="Calibri" charset="0"/>
                </a:rPr>
                <a:t>Synchrony between flowering and pollinator or </a:t>
              </a:r>
              <a:r>
                <a:rPr lang="en-US" dirty="0" err="1">
                  <a:latin typeface="Calibri" charset="0"/>
                  <a:cs typeface="Calibri" charset="0"/>
                </a:rPr>
                <a:t>florivore</a:t>
              </a:r>
              <a:r>
                <a:rPr lang="en-US" dirty="0">
                  <a:latin typeface="Calibri" charset="0"/>
                  <a:cs typeface="Calibri" charset="0"/>
                </a:rPr>
                <a:t> activity</a:t>
              </a:r>
            </a:p>
          </p:txBody>
        </p:sp>
        <p:graphicFrame>
          <p:nvGraphicFramePr>
            <p:cNvPr id="5" name="Chart 4"/>
            <p:cNvGraphicFramePr>
              <a:graphicFrameLocks/>
            </p:cNvGraphicFramePr>
            <p:nvPr>
              <p:extLst>
                <p:ext uri="{D42A27DB-BD31-4B8C-83A1-F6EECF244321}">
                  <p14:modId xmlns:p14="http://schemas.microsoft.com/office/powerpoint/2010/main" xmlns="" val="1234437957"/>
                </p:ext>
              </p:extLst>
            </p:nvPr>
          </p:nvGraphicFramePr>
          <p:xfrm>
            <a:off x="0" y="1785432"/>
            <a:ext cx="8801100" cy="454660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1"/>
            <p:cNvGrpSpPr/>
            <p:nvPr/>
          </p:nvGrpSpPr>
          <p:grpSpPr>
            <a:xfrm>
              <a:off x="1438073" y="2057400"/>
              <a:ext cx="6339712" cy="1425760"/>
              <a:chOff x="1609523" y="930399"/>
              <a:chExt cx="6339712" cy="1425760"/>
            </a:xfrm>
          </p:grpSpPr>
          <p:pic>
            <p:nvPicPr>
              <p:cNvPr id="6" name="Picture 5" descr="MLB_0015.JPG"/>
              <p:cNvPicPr>
                <a:picLocks noChangeAspect="1"/>
              </p:cNvPicPr>
              <p:nvPr/>
            </p:nvPicPr>
            <p:blipFill rotWithShape="1">
              <a:blip r:embed="rId5" cstate="print">
                <a:extLst>
                  <a:ext uri="{28A0092B-C50C-407E-A947-70E740481C1C}">
                    <a14:useLocalDpi xmlns:a14="http://schemas.microsoft.com/office/drawing/2010/main" xmlns="" val="0"/>
                  </a:ext>
                </a:extLst>
              </a:blip>
              <a:srcRect l="40725" t="40139" r="40220" b="28980"/>
              <a:stretch/>
            </p:blipFill>
            <p:spPr>
              <a:xfrm>
                <a:off x="1609523" y="930399"/>
                <a:ext cx="1314197" cy="1425760"/>
              </a:xfrm>
              <a:prstGeom prst="rect">
                <a:avLst/>
              </a:prstGeom>
              <a:ln w="19050">
                <a:solidFill>
                  <a:schemeClr val="tx1"/>
                </a:solidFill>
              </a:ln>
            </p:spPr>
          </p:pic>
          <p:pic>
            <p:nvPicPr>
              <p:cNvPr id="7" name="Picture 5"/>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309528" y="965126"/>
                <a:ext cx="1639707" cy="1043355"/>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grpSp>
    </p:spTree>
    <p:extLst>
      <p:ext uri="{BB962C8B-B14F-4D97-AF65-F5344CB8AC3E}">
        <p14:creationId xmlns:p14="http://schemas.microsoft.com/office/powerpoint/2010/main" xmlns="" val="138774442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0" y="0"/>
            <a:ext cx="9144000"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200" b="1" dirty="0" smtClean="0">
                <a:latin typeface="+mn-lt"/>
                <a:cs typeface="Calibri"/>
              </a:rPr>
              <a:t> </a:t>
            </a:r>
            <a:r>
              <a:rPr lang="en-US" sz="3200" b="1" i="1" dirty="0" smtClean="0">
                <a:latin typeface="+mn-lt"/>
                <a:cs typeface="Calibri"/>
              </a:rPr>
              <a:t>H. </a:t>
            </a:r>
            <a:r>
              <a:rPr lang="en-US" sz="3200" b="1" i="1" dirty="0" err="1" smtClean="0">
                <a:latin typeface="+mn-lt"/>
                <a:cs typeface="Calibri"/>
              </a:rPr>
              <a:t>ectypa</a:t>
            </a:r>
            <a:r>
              <a:rPr lang="en-US" sz="3200" b="1" i="1" dirty="0" smtClean="0">
                <a:latin typeface="+mn-lt"/>
                <a:cs typeface="Calibri"/>
              </a:rPr>
              <a:t> </a:t>
            </a:r>
            <a:r>
              <a:rPr lang="en-US" sz="3200" b="1" dirty="0" smtClean="0">
                <a:latin typeface="+mn-lt"/>
                <a:cs typeface="Calibri"/>
              </a:rPr>
              <a:t>&amp; moth co-pollinators vary within a flowering season</a:t>
            </a:r>
            <a:endParaRPr lang="en-US" sz="3200" b="1" dirty="0">
              <a:latin typeface="+mn-lt"/>
              <a:cs typeface="Calibri"/>
            </a:endParaRPr>
          </a:p>
        </p:txBody>
      </p:sp>
      <p:graphicFrame>
        <p:nvGraphicFramePr>
          <p:cNvPr id="7" name="Chart 6"/>
          <p:cNvGraphicFramePr>
            <a:graphicFrameLocks/>
          </p:cNvGraphicFramePr>
          <p:nvPr>
            <p:extLst>
              <p:ext uri="{D42A27DB-BD31-4B8C-83A1-F6EECF244321}">
                <p14:modId xmlns="" xmlns:p14="http://schemas.microsoft.com/office/powerpoint/2010/main" val="3324690466"/>
              </p:ext>
            </p:extLst>
          </p:nvPr>
        </p:nvGraphicFramePr>
        <p:xfrm>
          <a:off x="-155222" y="750430"/>
          <a:ext cx="5630333" cy="30877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 xmlns:p14="http://schemas.microsoft.com/office/powerpoint/2010/main" val="3198000070"/>
              </p:ext>
            </p:extLst>
          </p:nvPr>
        </p:nvGraphicFramePr>
        <p:xfrm>
          <a:off x="-155223" y="3684905"/>
          <a:ext cx="5455497" cy="3271873"/>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871209" y="1196226"/>
            <a:ext cx="1137002" cy="369332"/>
          </a:xfrm>
          <a:prstGeom prst="rect">
            <a:avLst/>
          </a:prstGeom>
          <a:noFill/>
        </p:spPr>
        <p:txBody>
          <a:bodyPr wrap="square" rtlCol="0">
            <a:spAutoFit/>
          </a:bodyPr>
          <a:lstStyle/>
          <a:p>
            <a:r>
              <a:rPr lang="en-US" b="1" dirty="0" smtClean="0">
                <a:latin typeface="Calibri"/>
                <a:cs typeface="Calibri"/>
              </a:rPr>
              <a:t>2008</a:t>
            </a:r>
            <a:endParaRPr lang="en-US" b="1" dirty="0">
              <a:latin typeface="Calibri"/>
              <a:cs typeface="Calibri"/>
            </a:endParaRPr>
          </a:p>
        </p:txBody>
      </p:sp>
      <p:sp>
        <p:nvSpPr>
          <p:cNvPr id="9" name="TextBox 8"/>
          <p:cNvSpPr txBox="1"/>
          <p:nvPr/>
        </p:nvSpPr>
        <p:spPr>
          <a:xfrm>
            <a:off x="875946" y="4006909"/>
            <a:ext cx="1137002" cy="369332"/>
          </a:xfrm>
          <a:prstGeom prst="rect">
            <a:avLst/>
          </a:prstGeom>
          <a:noFill/>
        </p:spPr>
        <p:txBody>
          <a:bodyPr wrap="square" rtlCol="0">
            <a:spAutoFit/>
          </a:bodyPr>
          <a:lstStyle/>
          <a:p>
            <a:r>
              <a:rPr lang="en-US" b="1" dirty="0" smtClean="0">
                <a:latin typeface="Calibri"/>
                <a:cs typeface="Calibri"/>
              </a:rPr>
              <a:t>2009</a:t>
            </a:r>
            <a:endParaRPr lang="en-US" b="1" dirty="0">
              <a:latin typeface="Calibri"/>
              <a:cs typeface="Calibri"/>
            </a:endParaRPr>
          </a:p>
        </p:txBody>
      </p:sp>
      <p:sp>
        <p:nvSpPr>
          <p:cNvPr id="10" name="TextBox 9"/>
          <p:cNvSpPr txBox="1"/>
          <p:nvPr/>
        </p:nvSpPr>
        <p:spPr>
          <a:xfrm>
            <a:off x="8077200" y="6553200"/>
            <a:ext cx="1138453" cy="307777"/>
          </a:xfrm>
          <a:prstGeom prst="rect">
            <a:avLst/>
          </a:prstGeom>
          <a:noFill/>
        </p:spPr>
        <p:txBody>
          <a:bodyPr wrap="none" rtlCol="0">
            <a:spAutoFit/>
          </a:bodyPr>
          <a:lstStyle/>
          <a:p>
            <a:r>
              <a:rPr lang="en-US" sz="1400" b="1" dirty="0" smtClean="0"/>
              <a:t>(Kula 2012)</a:t>
            </a:r>
            <a:endParaRPr lang="en-US" sz="1400" b="1" dirty="0"/>
          </a:p>
        </p:txBody>
      </p:sp>
      <p:pic>
        <p:nvPicPr>
          <p:cNvPr id="11" name="Picture 2" descr="MLBS 29July07037"/>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5540" t="518" r="14805"/>
          <a:stretch/>
        </p:blipFill>
        <p:spPr bwMode="auto">
          <a:xfrm>
            <a:off x="6609724" y="1600200"/>
            <a:ext cx="2077076" cy="3968247"/>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1981200" y="6564868"/>
            <a:ext cx="1600200" cy="369332"/>
          </a:xfrm>
          <a:prstGeom prst="rect">
            <a:avLst/>
          </a:prstGeom>
          <a:solidFill>
            <a:schemeClr val="bg1"/>
          </a:solidFill>
        </p:spPr>
        <p:txBody>
          <a:bodyPr wrap="square" rtlCol="0">
            <a:spAutoFit/>
          </a:bodyPr>
          <a:lstStyle/>
          <a:p>
            <a:endParaRPr lang="en-US" dirty="0"/>
          </a:p>
        </p:txBody>
      </p:sp>
      <p:sp>
        <p:nvSpPr>
          <p:cNvPr id="13" name="TextBox 12"/>
          <p:cNvSpPr txBox="1"/>
          <p:nvPr/>
        </p:nvSpPr>
        <p:spPr>
          <a:xfrm>
            <a:off x="2004878" y="6457890"/>
            <a:ext cx="1576522" cy="400110"/>
          </a:xfrm>
          <a:prstGeom prst="rect">
            <a:avLst/>
          </a:prstGeom>
          <a:noFill/>
        </p:spPr>
        <p:txBody>
          <a:bodyPr wrap="none" rtlCol="0">
            <a:spAutoFit/>
          </a:bodyPr>
          <a:lstStyle/>
          <a:p>
            <a:r>
              <a:rPr lang="en-US" sz="2000" b="1" dirty="0" smtClean="0"/>
              <a:t>Day of Year</a:t>
            </a:r>
            <a:endParaRPr lang="en-US" sz="2000" b="1"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p:cNvSpPr txBox="1">
            <a:spLocks noChangeArrowheads="1"/>
          </p:cNvSpPr>
          <p:nvPr/>
        </p:nvSpPr>
        <p:spPr bwMode="auto">
          <a:xfrm>
            <a:off x="0" y="-76200"/>
            <a:ext cx="9144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200" b="1" i="1" dirty="0" smtClean="0">
                <a:latin typeface="Calibri"/>
                <a:cs typeface="Calibri"/>
              </a:rPr>
              <a:t>S. </a:t>
            </a:r>
            <a:r>
              <a:rPr lang="en-US" sz="3200" b="1" i="1" dirty="0" err="1" smtClean="0">
                <a:latin typeface="Calibri"/>
                <a:cs typeface="Calibri"/>
              </a:rPr>
              <a:t>Stellata</a:t>
            </a:r>
            <a:r>
              <a:rPr lang="en-US" sz="3200" b="1" i="1" dirty="0" smtClean="0">
                <a:latin typeface="Calibri"/>
                <a:cs typeface="Calibri"/>
              </a:rPr>
              <a:t> </a:t>
            </a:r>
            <a:r>
              <a:rPr lang="en-US" sz="3200" b="1" dirty="0" smtClean="0">
                <a:latin typeface="Calibri"/>
                <a:cs typeface="Calibri"/>
              </a:rPr>
              <a:t>and </a:t>
            </a:r>
            <a:r>
              <a:rPr lang="en-US" sz="3200" b="1" i="1" dirty="0" smtClean="0">
                <a:latin typeface="Calibri"/>
                <a:cs typeface="Calibri"/>
              </a:rPr>
              <a:t>H. </a:t>
            </a:r>
            <a:r>
              <a:rPr lang="en-US" sz="3200" b="1" i="1" dirty="0" err="1" smtClean="0">
                <a:latin typeface="Calibri"/>
                <a:cs typeface="Calibri"/>
              </a:rPr>
              <a:t>ectypa</a:t>
            </a:r>
            <a:r>
              <a:rPr lang="en-US" sz="3200" b="1" i="1" dirty="0" smtClean="0">
                <a:latin typeface="Calibri"/>
                <a:cs typeface="Calibri"/>
              </a:rPr>
              <a:t> </a:t>
            </a:r>
            <a:r>
              <a:rPr lang="en-US" sz="3200" b="1" dirty="0" smtClean="0">
                <a:latin typeface="Calibri"/>
                <a:cs typeface="Calibri"/>
              </a:rPr>
              <a:t>Seasonal Activity</a:t>
            </a:r>
            <a:endParaRPr lang="en-US" sz="3200" b="1" dirty="0">
              <a:latin typeface="Calibri"/>
              <a:cs typeface="Calibri"/>
            </a:endParaRPr>
          </a:p>
        </p:txBody>
      </p:sp>
      <p:graphicFrame>
        <p:nvGraphicFramePr>
          <p:cNvPr id="4" name="Chart 3"/>
          <p:cNvGraphicFramePr>
            <a:graphicFrameLocks/>
          </p:cNvGraphicFramePr>
          <p:nvPr>
            <p:extLst>
              <p:ext uri="{D42A27DB-BD31-4B8C-83A1-F6EECF244321}">
                <p14:modId xmlns:p14="http://schemas.microsoft.com/office/powerpoint/2010/main" xmlns="" val="2561682572"/>
              </p:ext>
            </p:extLst>
          </p:nvPr>
        </p:nvGraphicFramePr>
        <p:xfrm>
          <a:off x="289579" y="1614533"/>
          <a:ext cx="4553751" cy="20637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xmlns="" val="2994123575"/>
              </p:ext>
            </p:extLst>
          </p:nvPr>
        </p:nvGraphicFramePr>
        <p:xfrm>
          <a:off x="4669751" y="1569552"/>
          <a:ext cx="4474249" cy="2082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a:graphicFrameLocks/>
          </p:cNvGraphicFramePr>
          <p:nvPr>
            <p:extLst>
              <p:ext uri="{D42A27DB-BD31-4B8C-83A1-F6EECF244321}">
                <p14:modId xmlns:p14="http://schemas.microsoft.com/office/powerpoint/2010/main" xmlns="" val="4105315266"/>
              </p:ext>
            </p:extLst>
          </p:nvPr>
        </p:nvGraphicFramePr>
        <p:xfrm>
          <a:off x="304800" y="3972234"/>
          <a:ext cx="4669865" cy="2352366"/>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p:cNvSpPr txBox="1"/>
          <p:nvPr/>
        </p:nvSpPr>
        <p:spPr>
          <a:xfrm>
            <a:off x="5138653" y="4541325"/>
            <a:ext cx="3632498" cy="1745093"/>
          </a:xfrm>
          <a:prstGeom prst="rect">
            <a:avLst/>
          </a:prstGeom>
          <a:noFill/>
        </p:spPr>
        <p:txBody>
          <a:bodyPr wrap="square" rtlCol="0">
            <a:spAutoFit/>
          </a:bodyPr>
          <a:lstStyle/>
          <a:p>
            <a:pPr>
              <a:lnSpc>
                <a:spcPct val="110000"/>
              </a:lnSpc>
            </a:pPr>
            <a:r>
              <a:rPr lang="en-US" sz="2400" dirty="0" smtClean="0">
                <a:latin typeface="Calibri"/>
                <a:cs typeface="Calibri"/>
              </a:rPr>
              <a:t>Fruit maturation:</a:t>
            </a:r>
          </a:p>
          <a:p>
            <a:pPr>
              <a:lnSpc>
                <a:spcPct val="110000"/>
              </a:lnSpc>
            </a:pPr>
            <a:r>
              <a:rPr lang="en-US" sz="2400" dirty="0" smtClean="0">
                <a:latin typeface="Calibri"/>
                <a:cs typeface="Calibri"/>
              </a:rPr>
              <a:t>2009 </a:t>
            </a:r>
            <a:r>
              <a:rPr lang="en-US" sz="3200" b="1" dirty="0" smtClean="0">
                <a:latin typeface="Calibri"/>
                <a:cs typeface="Calibri"/>
              </a:rPr>
              <a:t>&gt;</a:t>
            </a:r>
            <a:r>
              <a:rPr lang="en-US" sz="2400" dirty="0" smtClean="0">
                <a:latin typeface="Calibri"/>
                <a:cs typeface="Calibri"/>
              </a:rPr>
              <a:t> 2008</a:t>
            </a:r>
          </a:p>
          <a:p>
            <a:pPr>
              <a:lnSpc>
                <a:spcPct val="110000"/>
              </a:lnSpc>
            </a:pPr>
            <a:r>
              <a:rPr lang="en-US" dirty="0" smtClean="0">
                <a:latin typeface="Calibri"/>
                <a:cs typeface="Calibri"/>
              </a:rPr>
              <a:t>and</a:t>
            </a:r>
            <a:endParaRPr lang="en-US" dirty="0">
              <a:latin typeface="Calibri"/>
              <a:cs typeface="Calibri"/>
            </a:endParaRPr>
          </a:p>
          <a:p>
            <a:pPr>
              <a:lnSpc>
                <a:spcPct val="110000"/>
              </a:lnSpc>
            </a:pPr>
            <a:r>
              <a:rPr lang="en-US" sz="2400" dirty="0" smtClean="0">
                <a:latin typeface="Calibri"/>
                <a:cs typeface="Calibri"/>
              </a:rPr>
              <a:t>Larvae prefer earlier fruits.</a:t>
            </a:r>
            <a:endParaRPr lang="en-US" sz="2400" dirty="0">
              <a:latin typeface="Calibri"/>
              <a:cs typeface="Calibri"/>
            </a:endParaRPr>
          </a:p>
        </p:txBody>
      </p:sp>
      <p:sp>
        <p:nvSpPr>
          <p:cNvPr id="8" name="TextBox 7"/>
          <p:cNvSpPr txBox="1"/>
          <p:nvPr/>
        </p:nvSpPr>
        <p:spPr>
          <a:xfrm>
            <a:off x="3868757" y="2024263"/>
            <a:ext cx="782611" cy="461665"/>
          </a:xfrm>
          <a:prstGeom prst="rect">
            <a:avLst/>
          </a:prstGeom>
          <a:noFill/>
        </p:spPr>
        <p:txBody>
          <a:bodyPr wrap="square" rtlCol="0">
            <a:spAutoFit/>
          </a:bodyPr>
          <a:lstStyle/>
          <a:p>
            <a:r>
              <a:rPr lang="en-US" sz="2400" b="1" dirty="0" smtClean="0">
                <a:latin typeface="Calibri"/>
                <a:cs typeface="Calibri"/>
              </a:rPr>
              <a:t>AND</a:t>
            </a:r>
            <a:endParaRPr lang="en-US" sz="2400" b="1" dirty="0">
              <a:latin typeface="Calibri"/>
              <a:cs typeface="Calibri"/>
            </a:endParaRPr>
          </a:p>
        </p:txBody>
      </p:sp>
      <p:sp>
        <p:nvSpPr>
          <p:cNvPr id="9" name="TextBox 8"/>
          <p:cNvSpPr txBox="1"/>
          <p:nvPr/>
        </p:nvSpPr>
        <p:spPr>
          <a:xfrm>
            <a:off x="876729" y="4320631"/>
            <a:ext cx="615446" cy="461665"/>
          </a:xfrm>
          <a:prstGeom prst="rect">
            <a:avLst/>
          </a:prstGeom>
          <a:noFill/>
        </p:spPr>
        <p:txBody>
          <a:bodyPr wrap="square" rtlCol="0">
            <a:spAutoFit/>
          </a:bodyPr>
          <a:lstStyle/>
          <a:p>
            <a:r>
              <a:rPr lang="en-US" sz="2400" b="1" dirty="0" smtClean="0">
                <a:latin typeface="Calibri"/>
                <a:cs typeface="Calibri"/>
              </a:rPr>
              <a:t>VS.</a:t>
            </a:r>
            <a:endParaRPr lang="en-US" sz="2400" b="1" dirty="0">
              <a:latin typeface="Calibri"/>
              <a:cs typeface="Calibri"/>
            </a:endParaRPr>
          </a:p>
        </p:txBody>
      </p:sp>
      <p:grpSp>
        <p:nvGrpSpPr>
          <p:cNvPr id="3" name="Group 11"/>
          <p:cNvGrpSpPr/>
          <p:nvPr/>
        </p:nvGrpSpPr>
        <p:grpSpPr>
          <a:xfrm>
            <a:off x="921013" y="2725831"/>
            <a:ext cx="749889" cy="2922803"/>
            <a:chOff x="921013" y="3477997"/>
            <a:chExt cx="749889" cy="2471313"/>
          </a:xfrm>
        </p:grpSpPr>
        <p:cxnSp>
          <p:nvCxnSpPr>
            <p:cNvPr id="11" name="Straight Arrow Connector 10"/>
            <p:cNvCxnSpPr/>
            <p:nvPr/>
          </p:nvCxnSpPr>
          <p:spPr>
            <a:xfrm flipV="1">
              <a:off x="1670900" y="4027480"/>
              <a:ext cx="2" cy="1921830"/>
            </a:xfrm>
            <a:prstGeom prst="straightConnector1">
              <a:avLst/>
            </a:prstGeom>
            <a:ln w="38100" cmpd="sng">
              <a:solidFill>
                <a:schemeClr val="accent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921013" y="3477997"/>
              <a:ext cx="532669" cy="501347"/>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p:cNvSpPr txBox="1"/>
          <p:nvPr/>
        </p:nvSpPr>
        <p:spPr>
          <a:xfrm>
            <a:off x="4876800" y="1164502"/>
            <a:ext cx="4089581" cy="461665"/>
          </a:xfrm>
          <a:prstGeom prst="rect">
            <a:avLst/>
          </a:prstGeom>
          <a:noFill/>
        </p:spPr>
        <p:txBody>
          <a:bodyPr wrap="none" rtlCol="0">
            <a:spAutoFit/>
          </a:bodyPr>
          <a:lstStyle/>
          <a:p>
            <a:r>
              <a:rPr lang="en-US" sz="2400" dirty="0" err="1" smtClean="0"/>
              <a:t>Oviposition</a:t>
            </a:r>
            <a:r>
              <a:rPr lang="en-US" sz="2400" dirty="0" smtClean="0"/>
              <a:t>/Flower Schedule</a:t>
            </a:r>
            <a:endParaRPr lang="en-US" sz="2400" dirty="0"/>
          </a:p>
        </p:txBody>
      </p:sp>
      <p:sp>
        <p:nvSpPr>
          <p:cNvPr id="16" name="TextBox 15"/>
          <p:cNvSpPr txBox="1"/>
          <p:nvPr/>
        </p:nvSpPr>
        <p:spPr>
          <a:xfrm>
            <a:off x="1371600" y="1152834"/>
            <a:ext cx="3063659" cy="461665"/>
          </a:xfrm>
          <a:prstGeom prst="rect">
            <a:avLst/>
          </a:prstGeom>
          <a:noFill/>
        </p:spPr>
        <p:txBody>
          <a:bodyPr wrap="none" rtlCol="0">
            <a:spAutoFit/>
          </a:bodyPr>
          <a:lstStyle/>
          <a:p>
            <a:r>
              <a:rPr lang="en-US" sz="2400" dirty="0" smtClean="0"/>
              <a:t>Flowering </a:t>
            </a:r>
            <a:r>
              <a:rPr lang="en-US" sz="2400" dirty="0" err="1" smtClean="0"/>
              <a:t>Phenology</a:t>
            </a:r>
            <a:endParaRPr lang="en-US" sz="2400" dirty="0"/>
          </a:p>
        </p:txBody>
      </p:sp>
      <p:sp>
        <p:nvSpPr>
          <p:cNvPr id="17" name="TextBox 16"/>
          <p:cNvSpPr txBox="1"/>
          <p:nvPr/>
        </p:nvSpPr>
        <p:spPr>
          <a:xfrm>
            <a:off x="1905000" y="3743634"/>
            <a:ext cx="3148619" cy="461665"/>
          </a:xfrm>
          <a:prstGeom prst="rect">
            <a:avLst/>
          </a:prstGeom>
          <a:noFill/>
        </p:spPr>
        <p:txBody>
          <a:bodyPr wrap="none" rtlCol="0">
            <a:spAutoFit/>
          </a:bodyPr>
          <a:lstStyle/>
          <a:p>
            <a:r>
              <a:rPr lang="en-US" sz="2400" dirty="0" smtClean="0"/>
              <a:t>Larval/plant Schedule</a:t>
            </a:r>
            <a:endParaRPr lang="en-US" sz="2400" dirty="0"/>
          </a:p>
        </p:txBody>
      </p:sp>
      <p:sp>
        <p:nvSpPr>
          <p:cNvPr id="18" name="TextBox 17"/>
          <p:cNvSpPr txBox="1"/>
          <p:nvPr/>
        </p:nvSpPr>
        <p:spPr>
          <a:xfrm>
            <a:off x="6096000" y="3581400"/>
            <a:ext cx="1509452" cy="400110"/>
          </a:xfrm>
          <a:prstGeom prst="rect">
            <a:avLst/>
          </a:prstGeom>
          <a:noFill/>
        </p:spPr>
        <p:txBody>
          <a:bodyPr wrap="none" rtlCol="0">
            <a:spAutoFit/>
          </a:bodyPr>
          <a:lstStyle/>
          <a:p>
            <a:r>
              <a:rPr lang="en-US" sz="2000" dirty="0" smtClean="0"/>
              <a:t>Day of Year</a:t>
            </a:r>
            <a:endParaRPr lang="en-US" sz="2000" dirty="0"/>
          </a:p>
        </p:txBody>
      </p:sp>
      <p:pic>
        <p:nvPicPr>
          <p:cNvPr id="19" name="Picture 8"/>
          <p:cNvPicPr>
            <a:picLocks noChangeAspect="1" noChangeArrowheads="1"/>
          </p:cNvPicPr>
          <p:nvPr/>
        </p:nvPicPr>
        <p:blipFill>
          <a:blip r:embed="rId6" cstate="print"/>
          <a:srcRect l="28537" t="14784" r="20963" b="13022"/>
          <a:stretch>
            <a:fillRect/>
          </a:stretch>
        </p:blipFill>
        <p:spPr bwMode="auto">
          <a:xfrm>
            <a:off x="990601" y="1608189"/>
            <a:ext cx="838200" cy="859155"/>
          </a:xfrm>
          <a:prstGeom prst="rect">
            <a:avLst/>
          </a:prstGeom>
          <a:noFill/>
          <a:ln w="9525">
            <a:noFill/>
            <a:miter lim="800000"/>
            <a:headEnd/>
            <a:tailEnd/>
          </a:ln>
        </p:spPr>
      </p:pic>
      <p:pic>
        <p:nvPicPr>
          <p:cNvPr id="20" name="Picture 30"/>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114800" y="4208767"/>
            <a:ext cx="685800" cy="820433"/>
          </a:xfrm>
          <a:prstGeom prst="rect">
            <a:avLst/>
          </a:prstGeom>
          <a:noFill/>
          <a:ln w="19050">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1" name="Picture 20" descr="MLB_0013.JPG"/>
          <p:cNvPicPr>
            <a:picLocks noChangeAspect="1"/>
          </p:cNvPicPr>
          <p:nvPr/>
        </p:nvPicPr>
        <p:blipFill rotWithShape="1">
          <a:blip r:embed="rId8" cstate="print">
            <a:extLst>
              <a:ext uri="{28A0092B-C50C-407E-A947-70E740481C1C}">
                <a14:useLocalDpi xmlns:a14="http://schemas.microsoft.com/office/drawing/2010/main" xmlns="" val="0"/>
              </a:ext>
            </a:extLst>
          </a:blip>
          <a:srcRect l="40103" t="31627" r="37339" b="29770"/>
          <a:stretch/>
        </p:blipFill>
        <p:spPr>
          <a:xfrm>
            <a:off x="7239001" y="1705344"/>
            <a:ext cx="706464" cy="809256"/>
          </a:xfrm>
          <a:prstGeom prst="rect">
            <a:avLst/>
          </a:prstGeom>
          <a:ln w="19050">
            <a:noFill/>
          </a:ln>
        </p:spPr>
      </p:pic>
      <p:sp>
        <p:nvSpPr>
          <p:cNvPr id="24" name="TextBox 23"/>
          <p:cNvSpPr txBox="1"/>
          <p:nvPr/>
        </p:nvSpPr>
        <p:spPr>
          <a:xfrm>
            <a:off x="1905000" y="6229290"/>
            <a:ext cx="1509452" cy="400110"/>
          </a:xfrm>
          <a:prstGeom prst="rect">
            <a:avLst/>
          </a:prstGeom>
          <a:noFill/>
        </p:spPr>
        <p:txBody>
          <a:bodyPr wrap="none" rtlCol="0">
            <a:spAutoFit/>
          </a:bodyPr>
          <a:lstStyle/>
          <a:p>
            <a:r>
              <a:rPr lang="en-US" sz="2000" dirty="0" smtClean="0"/>
              <a:t>Day of Year</a:t>
            </a:r>
            <a:endParaRPr lang="en-US" sz="2000" dirty="0"/>
          </a:p>
        </p:txBody>
      </p:sp>
      <p:sp>
        <p:nvSpPr>
          <p:cNvPr id="25" name="Oval 24"/>
          <p:cNvSpPr/>
          <p:nvPr/>
        </p:nvSpPr>
        <p:spPr>
          <a:xfrm>
            <a:off x="4114800" y="609600"/>
            <a:ext cx="304800" cy="304800"/>
          </a:xfrm>
          <a:prstGeom prst="ellipse">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362200" y="609600"/>
            <a:ext cx="304800" cy="304800"/>
          </a:xfrm>
          <a:prstGeom prst="ellipse">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895600" y="609600"/>
            <a:ext cx="755335" cy="400110"/>
          </a:xfrm>
          <a:prstGeom prst="rect">
            <a:avLst/>
          </a:prstGeom>
          <a:noFill/>
        </p:spPr>
        <p:txBody>
          <a:bodyPr wrap="none" rtlCol="0">
            <a:spAutoFit/>
          </a:bodyPr>
          <a:lstStyle/>
          <a:p>
            <a:r>
              <a:rPr lang="en-US" sz="2000" dirty="0" smtClean="0"/>
              <a:t>2008</a:t>
            </a:r>
            <a:endParaRPr lang="en-US" sz="2000" dirty="0"/>
          </a:p>
        </p:txBody>
      </p:sp>
      <p:sp>
        <p:nvSpPr>
          <p:cNvPr id="28" name="TextBox 27"/>
          <p:cNvSpPr txBox="1"/>
          <p:nvPr/>
        </p:nvSpPr>
        <p:spPr>
          <a:xfrm>
            <a:off x="4502465" y="609600"/>
            <a:ext cx="755335" cy="400110"/>
          </a:xfrm>
          <a:prstGeom prst="rect">
            <a:avLst/>
          </a:prstGeom>
          <a:noFill/>
        </p:spPr>
        <p:txBody>
          <a:bodyPr wrap="none" rtlCol="0">
            <a:spAutoFit/>
          </a:bodyPr>
          <a:lstStyle/>
          <a:p>
            <a:r>
              <a:rPr lang="en-US" sz="2000" dirty="0" smtClean="0"/>
              <a:t>2009</a:t>
            </a:r>
            <a:endParaRPr lang="en-US" sz="2000" dirty="0"/>
          </a:p>
        </p:txBody>
      </p:sp>
      <p:sp>
        <p:nvSpPr>
          <p:cNvPr id="29" name="TextBox 28"/>
          <p:cNvSpPr txBox="1"/>
          <p:nvPr/>
        </p:nvSpPr>
        <p:spPr>
          <a:xfrm>
            <a:off x="8077200" y="6553200"/>
            <a:ext cx="1138453" cy="307777"/>
          </a:xfrm>
          <a:prstGeom prst="rect">
            <a:avLst/>
          </a:prstGeom>
          <a:noFill/>
        </p:spPr>
        <p:txBody>
          <a:bodyPr wrap="none" rtlCol="0">
            <a:spAutoFit/>
          </a:bodyPr>
          <a:lstStyle/>
          <a:p>
            <a:r>
              <a:rPr lang="en-US" sz="1400" b="1" dirty="0" smtClean="0"/>
              <a:t>(Kula 2012)</a:t>
            </a:r>
            <a:endParaRPr lang="en-US" sz="1400" b="1" dirty="0"/>
          </a:p>
        </p:txBody>
      </p:sp>
    </p:spTree>
    <p:extLst>
      <p:ext uri="{BB962C8B-B14F-4D97-AF65-F5344CB8AC3E}">
        <p14:creationId xmlns:p14="http://schemas.microsoft.com/office/powerpoint/2010/main" xmlns="" val="86425903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48316827"/>
              </p:ext>
            </p:extLst>
          </p:nvPr>
        </p:nvGraphicFramePr>
        <p:xfrm>
          <a:off x="922338" y="725488"/>
          <a:ext cx="7346948" cy="6150473"/>
        </p:xfrm>
        <a:graphic>
          <a:graphicData uri="http://schemas.openxmlformats.org/drawingml/2006/table">
            <a:tbl>
              <a:tblPr/>
              <a:tblGrid>
                <a:gridCol w="915146"/>
                <a:gridCol w="721805"/>
                <a:gridCol w="1108487"/>
                <a:gridCol w="966703"/>
                <a:gridCol w="1301828"/>
                <a:gridCol w="1198713"/>
                <a:gridCol w="1134266"/>
              </a:tblGrid>
              <a:tr h="485213">
                <a:tc>
                  <a:txBody>
                    <a:bodyPr/>
                    <a:lstStyle/>
                    <a:p>
                      <a:pPr algn="ctr" fontAlgn="b"/>
                      <a:r>
                        <a:rPr lang="en-US" sz="1800" b="0" i="0" u="none" strike="noStrike">
                          <a:solidFill>
                            <a:srgbClr val="000000"/>
                          </a:solidFill>
                          <a:effectLst/>
                          <a:latin typeface="Calibri"/>
                        </a:rPr>
                        <a:t>Plant ID</a:t>
                      </a: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a:rPr>
                        <a:t>Period</a:t>
                      </a: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a:rPr>
                        <a:t>Mark day</a:t>
                      </a: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Numb. fl.</a:t>
                      </a: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smtClean="0">
                          <a:solidFill>
                            <a:srgbClr val="000000"/>
                          </a:solidFill>
                          <a:effectLst/>
                          <a:latin typeface="Calibri"/>
                        </a:rPr>
                        <a:t>Prop. </a:t>
                      </a:r>
                      <a:r>
                        <a:rPr lang="en-US" sz="1800" b="0" i="0" u="none" strike="noStrike" dirty="0">
                          <a:solidFill>
                            <a:srgbClr val="000000"/>
                          </a:solidFill>
                          <a:effectLst/>
                          <a:latin typeface="Calibri"/>
                        </a:rPr>
                        <a:t>fl. open</a:t>
                      </a: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a:rPr>
                        <a:t>Eggs per fl.</a:t>
                      </a: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a:rPr>
                        <a:t>Synchrony</a:t>
                      </a: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r>
              <a:tr h="283238">
                <a:tc>
                  <a:txBody>
                    <a:bodyPr/>
                    <a:lstStyle/>
                    <a:p>
                      <a:pPr algn="ctr" fontAlgn="b"/>
                      <a:r>
                        <a:rPr lang="en-US" sz="1800" b="0" i="0" u="none" strike="noStrike">
                          <a:solidFill>
                            <a:srgbClr val="000000"/>
                          </a:solidFill>
                          <a:effectLst/>
                          <a:latin typeface="Calibri"/>
                        </a:rPr>
                        <a:t>T2-9</a:t>
                      </a:r>
                    </a:p>
                  </a:txBody>
                  <a:tcPr marL="8945" marR="8945" marT="894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1</a:t>
                      </a: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11 July</a:t>
                      </a: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1</a:t>
                      </a: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0.083</a:t>
                      </a: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0.6666</a:t>
                      </a: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0.056</a:t>
                      </a:r>
                    </a:p>
                  </a:txBody>
                  <a:tcPr marL="8945" marR="8945" marT="894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83238">
                <a:tc>
                  <a:txBody>
                    <a:bodyPr/>
                    <a:lstStyle/>
                    <a:p>
                      <a:pPr algn="ctr" fontAlgn="b"/>
                      <a:r>
                        <a:rPr lang="en-US" sz="1800" b="0" i="0" u="none" strike="noStrike">
                          <a:solidFill>
                            <a:srgbClr val="000000"/>
                          </a:solidFill>
                          <a:effectLst/>
                          <a:latin typeface="Calibri"/>
                        </a:rPr>
                        <a:t>T2-9</a:t>
                      </a:r>
                    </a:p>
                  </a:txBody>
                  <a:tcPr marL="8945" marR="8945" marT="894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800" b="0" i="0" u="none" strike="noStrike">
                          <a:solidFill>
                            <a:srgbClr val="000000"/>
                          </a:solidFill>
                          <a:effectLst/>
                          <a:latin typeface="Calibri"/>
                        </a:rPr>
                        <a:t>2</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13 July</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3</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0.250</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0.9839</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0.246</a:t>
                      </a:r>
                    </a:p>
                  </a:txBody>
                  <a:tcPr marL="8945" marR="8945" marT="8943" marB="0" anchor="b">
                    <a:lnL>
                      <a:noFill/>
                    </a:lnL>
                    <a:lnR w="6350" cap="flat" cmpd="sng" algn="ctr">
                      <a:solidFill>
                        <a:srgbClr val="000000"/>
                      </a:solidFill>
                      <a:prstDash val="solid"/>
                      <a:round/>
                      <a:headEnd type="none" w="med" len="med"/>
                      <a:tailEnd type="none" w="med" len="med"/>
                    </a:lnR>
                    <a:lnT>
                      <a:noFill/>
                    </a:lnT>
                    <a:lnB>
                      <a:noFill/>
                    </a:lnB>
                  </a:tcPr>
                </a:tc>
              </a:tr>
              <a:tr h="283238">
                <a:tc>
                  <a:txBody>
                    <a:bodyPr/>
                    <a:lstStyle/>
                    <a:p>
                      <a:pPr algn="ctr" fontAlgn="b"/>
                      <a:r>
                        <a:rPr lang="en-US" sz="1800" b="0" i="0" u="none" strike="noStrike">
                          <a:solidFill>
                            <a:srgbClr val="000000"/>
                          </a:solidFill>
                          <a:effectLst/>
                          <a:latin typeface="Calibri"/>
                        </a:rPr>
                        <a:t>T2-9</a:t>
                      </a:r>
                    </a:p>
                  </a:txBody>
                  <a:tcPr marL="8945" marR="8945" marT="894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800" b="0" i="0" u="none" strike="noStrike">
                          <a:solidFill>
                            <a:srgbClr val="000000"/>
                          </a:solidFill>
                          <a:effectLst/>
                          <a:latin typeface="Calibri"/>
                        </a:rPr>
                        <a:t>3</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17 July</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2</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0.167</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1.4262</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0.238</a:t>
                      </a:r>
                    </a:p>
                  </a:txBody>
                  <a:tcPr marL="8945" marR="8945" marT="8943" marB="0" anchor="b">
                    <a:lnL>
                      <a:noFill/>
                    </a:lnL>
                    <a:lnR w="6350" cap="flat" cmpd="sng" algn="ctr">
                      <a:solidFill>
                        <a:srgbClr val="000000"/>
                      </a:solidFill>
                      <a:prstDash val="solid"/>
                      <a:round/>
                      <a:headEnd type="none" w="med" len="med"/>
                      <a:tailEnd type="none" w="med" len="med"/>
                    </a:lnR>
                    <a:lnT>
                      <a:noFill/>
                    </a:lnT>
                    <a:lnB>
                      <a:noFill/>
                    </a:lnB>
                  </a:tcPr>
                </a:tc>
              </a:tr>
              <a:tr h="283238">
                <a:tc>
                  <a:txBody>
                    <a:bodyPr/>
                    <a:lstStyle/>
                    <a:p>
                      <a:pPr algn="ctr" fontAlgn="b"/>
                      <a:r>
                        <a:rPr lang="en-US" sz="1800" b="0" i="0" u="none" strike="noStrike">
                          <a:solidFill>
                            <a:srgbClr val="000000"/>
                          </a:solidFill>
                          <a:effectLst/>
                          <a:latin typeface="Calibri"/>
                        </a:rPr>
                        <a:t>T2-9</a:t>
                      </a:r>
                    </a:p>
                  </a:txBody>
                  <a:tcPr marL="8945" marR="8945" marT="894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800" b="0" i="0" u="none" strike="noStrike">
                          <a:solidFill>
                            <a:srgbClr val="000000"/>
                          </a:solidFill>
                          <a:effectLst/>
                          <a:latin typeface="Calibri"/>
                        </a:rPr>
                        <a:t>4</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20 July</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4</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0.333</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1.0967</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0.366</a:t>
                      </a:r>
                    </a:p>
                  </a:txBody>
                  <a:tcPr marL="8945" marR="8945" marT="8943" marB="0" anchor="b">
                    <a:lnL>
                      <a:noFill/>
                    </a:lnL>
                    <a:lnR w="6350" cap="flat" cmpd="sng" algn="ctr">
                      <a:solidFill>
                        <a:srgbClr val="000000"/>
                      </a:solidFill>
                      <a:prstDash val="solid"/>
                      <a:round/>
                      <a:headEnd type="none" w="med" len="med"/>
                      <a:tailEnd type="none" w="med" len="med"/>
                    </a:lnR>
                    <a:lnT>
                      <a:noFill/>
                    </a:lnT>
                    <a:lnB>
                      <a:noFill/>
                    </a:lnB>
                  </a:tcPr>
                </a:tc>
              </a:tr>
              <a:tr h="283238">
                <a:tc>
                  <a:txBody>
                    <a:bodyPr/>
                    <a:lstStyle/>
                    <a:p>
                      <a:pPr algn="ctr" fontAlgn="b"/>
                      <a:r>
                        <a:rPr lang="en-US" sz="1800" b="0" i="0" u="none" strike="noStrike">
                          <a:solidFill>
                            <a:srgbClr val="000000"/>
                          </a:solidFill>
                          <a:effectLst/>
                          <a:latin typeface="Calibri"/>
                        </a:rPr>
                        <a:t>T2-9</a:t>
                      </a:r>
                    </a:p>
                  </a:txBody>
                  <a:tcPr marL="8945" marR="8945" marT="894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800" b="0" i="0" u="none" strike="noStrike">
                          <a:solidFill>
                            <a:srgbClr val="000000"/>
                          </a:solidFill>
                          <a:effectLst/>
                          <a:latin typeface="Calibri"/>
                        </a:rPr>
                        <a:t>5</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23 July</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1</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0.083</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0.6082</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0.051</a:t>
                      </a:r>
                    </a:p>
                  </a:txBody>
                  <a:tcPr marL="8945" marR="8945" marT="8943" marB="0" anchor="b">
                    <a:lnL>
                      <a:noFill/>
                    </a:lnL>
                    <a:lnR w="6350" cap="flat" cmpd="sng" algn="ctr">
                      <a:solidFill>
                        <a:srgbClr val="000000"/>
                      </a:solidFill>
                      <a:prstDash val="solid"/>
                      <a:round/>
                      <a:headEnd type="none" w="med" len="med"/>
                      <a:tailEnd type="none" w="med" len="med"/>
                    </a:lnR>
                    <a:lnT>
                      <a:noFill/>
                    </a:lnT>
                    <a:lnB>
                      <a:noFill/>
                    </a:lnB>
                  </a:tcPr>
                </a:tc>
              </a:tr>
              <a:tr h="283238">
                <a:tc>
                  <a:txBody>
                    <a:bodyPr/>
                    <a:lstStyle/>
                    <a:p>
                      <a:pPr algn="ctr" fontAlgn="b"/>
                      <a:r>
                        <a:rPr lang="en-US" sz="1800" b="0" i="0" u="none" strike="noStrike">
                          <a:solidFill>
                            <a:srgbClr val="000000"/>
                          </a:solidFill>
                          <a:effectLst/>
                          <a:latin typeface="Calibri"/>
                        </a:rPr>
                        <a:t>T2-9</a:t>
                      </a:r>
                    </a:p>
                  </a:txBody>
                  <a:tcPr marL="8945" marR="8945" marT="8943"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a:rPr>
                        <a:t>6</a:t>
                      </a: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a:rPr>
                        <a:t>31 July</a:t>
                      </a: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a:rPr>
                        <a:t>1</a:t>
                      </a: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a:rPr>
                        <a:t>0.083</a:t>
                      </a: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a:rPr>
                        <a:t>0.1796</a:t>
                      </a: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a:rPr>
                        <a:t>0.015</a:t>
                      </a:r>
                    </a:p>
                  </a:txBody>
                  <a:tcPr marL="8945" marR="8945" marT="8943"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283238">
                <a:tc>
                  <a:txBody>
                    <a:bodyPr/>
                    <a:lstStyle/>
                    <a:p>
                      <a:pPr algn="ctr" fontAlgn="b"/>
                      <a:endParaRPr lang="en-US" sz="1800" b="0" i="0" u="none" strike="noStrike">
                        <a:solidFill>
                          <a:srgbClr val="000000"/>
                        </a:solidFill>
                        <a:effectLst/>
                        <a:latin typeface="Calibri"/>
                      </a:endParaRP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800" b="0" i="0" u="none" strike="noStrike">
                        <a:solidFill>
                          <a:srgbClr val="000000"/>
                        </a:solidFill>
                        <a:effectLst/>
                        <a:latin typeface="Calibri"/>
                      </a:endParaRP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800" b="0" i="0" u="none" strike="noStrike">
                        <a:solidFill>
                          <a:srgbClr val="000000"/>
                        </a:solidFill>
                        <a:effectLst/>
                        <a:latin typeface="Calibri"/>
                      </a:endParaRP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800" b="0" i="0" u="none" strike="noStrike">
                        <a:solidFill>
                          <a:srgbClr val="000000"/>
                        </a:solidFill>
                        <a:effectLst/>
                        <a:latin typeface="Calibri"/>
                      </a:endParaRP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800" b="0" i="0" u="none" strike="noStrike">
                        <a:solidFill>
                          <a:srgbClr val="000000"/>
                        </a:solidFill>
                        <a:effectLst/>
                        <a:latin typeface="Calibri"/>
                      </a:endParaRP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800" b="0" i="0" u="none" strike="noStrike">
                        <a:solidFill>
                          <a:srgbClr val="000000"/>
                        </a:solidFill>
                        <a:effectLst/>
                        <a:latin typeface="Calibri"/>
                      </a:endParaRPr>
                    </a:p>
                  </a:txBody>
                  <a:tcPr marL="8945" marR="8945" marT="894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1" i="0" u="none" strike="noStrike">
                          <a:solidFill>
                            <a:srgbClr val="000000"/>
                          </a:solidFill>
                          <a:effectLst/>
                          <a:latin typeface="Calibri"/>
                        </a:rPr>
                        <a:t>0.970</a:t>
                      </a:r>
                    </a:p>
                  </a:txBody>
                  <a:tcPr marL="8945" marR="8945" marT="89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3238">
                <a:tc>
                  <a:txBody>
                    <a:bodyPr/>
                    <a:lstStyle/>
                    <a:p>
                      <a:pPr algn="ctr" fontAlgn="b"/>
                      <a:endParaRPr lang="en-US" sz="1800" b="0" i="0" u="none" strike="noStrike">
                        <a:solidFill>
                          <a:srgbClr val="000000"/>
                        </a:solidFill>
                        <a:effectLst/>
                        <a:latin typeface="Calibri"/>
                      </a:endParaRP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800" b="0" i="0" u="none" strike="noStrike">
                        <a:solidFill>
                          <a:srgbClr val="000000"/>
                        </a:solidFill>
                        <a:effectLst/>
                        <a:latin typeface="Calibri"/>
                      </a:endParaRP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800" b="0" i="0" u="none" strike="noStrike">
                        <a:solidFill>
                          <a:srgbClr val="000000"/>
                        </a:solidFill>
                        <a:effectLst/>
                        <a:latin typeface="Calibri"/>
                      </a:endParaRP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800" b="0" i="0" u="none" strike="noStrike">
                        <a:solidFill>
                          <a:srgbClr val="000000"/>
                        </a:solidFill>
                        <a:effectLst/>
                        <a:latin typeface="Calibri"/>
                      </a:endParaRP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800" b="0" i="0" u="none" strike="noStrike">
                        <a:solidFill>
                          <a:srgbClr val="000000"/>
                        </a:solidFill>
                        <a:effectLst/>
                        <a:latin typeface="Calibri"/>
                      </a:endParaRP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800" b="0" i="0" u="none" strike="noStrike">
                        <a:solidFill>
                          <a:srgbClr val="000000"/>
                        </a:solidFill>
                        <a:effectLst/>
                        <a:latin typeface="Calibri"/>
                      </a:endParaRP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800" b="1" i="0" u="none" strike="noStrike">
                        <a:solidFill>
                          <a:srgbClr val="000000"/>
                        </a:solidFill>
                        <a:effectLst/>
                        <a:latin typeface="Calibri"/>
                      </a:endParaRPr>
                    </a:p>
                  </a:txBody>
                  <a:tcPr marL="8945" marR="8945" marT="89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3238">
                <a:tc>
                  <a:txBody>
                    <a:bodyPr/>
                    <a:lstStyle/>
                    <a:p>
                      <a:pPr algn="ctr" fontAlgn="b"/>
                      <a:r>
                        <a:rPr lang="en-US" sz="1800" b="0" i="0" u="none" strike="noStrike">
                          <a:solidFill>
                            <a:srgbClr val="000000"/>
                          </a:solidFill>
                          <a:effectLst/>
                          <a:latin typeface="Calibri"/>
                        </a:rPr>
                        <a:t>P1-136</a:t>
                      </a:r>
                    </a:p>
                  </a:txBody>
                  <a:tcPr marL="8945" marR="8945" marT="894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1</a:t>
                      </a: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11 July</a:t>
                      </a: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4</a:t>
                      </a: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0.667</a:t>
                      </a: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0.6666</a:t>
                      </a: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0.444</a:t>
                      </a:r>
                    </a:p>
                  </a:txBody>
                  <a:tcPr marL="8945" marR="8945" marT="894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83238">
                <a:tc>
                  <a:txBody>
                    <a:bodyPr/>
                    <a:lstStyle/>
                    <a:p>
                      <a:pPr algn="ctr" fontAlgn="b"/>
                      <a:r>
                        <a:rPr lang="en-US" sz="1800" b="0" i="0" u="none" strike="noStrike">
                          <a:solidFill>
                            <a:srgbClr val="000000"/>
                          </a:solidFill>
                          <a:effectLst/>
                          <a:latin typeface="Calibri"/>
                        </a:rPr>
                        <a:t>P1-136</a:t>
                      </a:r>
                    </a:p>
                  </a:txBody>
                  <a:tcPr marL="8945" marR="8945" marT="8943"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a:rPr>
                        <a:t>2</a:t>
                      </a: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a:rPr>
                        <a:t>17 July</a:t>
                      </a: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a:rPr>
                        <a:t>2</a:t>
                      </a: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a:rPr>
                        <a:t>0.333</a:t>
                      </a: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a:rPr>
                        <a:t>1.4262</a:t>
                      </a: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a:rPr>
                        <a:t>0.475</a:t>
                      </a:r>
                    </a:p>
                  </a:txBody>
                  <a:tcPr marL="8945" marR="8945" marT="8943"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283238">
                <a:tc>
                  <a:txBody>
                    <a:bodyPr/>
                    <a:lstStyle/>
                    <a:p>
                      <a:pPr algn="l" fontAlgn="b"/>
                      <a:endParaRPr lang="en-US" sz="1800" b="0" i="0" u="none" strike="noStrike">
                        <a:solidFill>
                          <a:srgbClr val="000000"/>
                        </a:solidFill>
                        <a:effectLst/>
                        <a:latin typeface="Calibri"/>
                      </a:endParaRP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800" b="0" i="0" u="none" strike="noStrike">
                        <a:solidFill>
                          <a:srgbClr val="000000"/>
                        </a:solidFill>
                        <a:effectLst/>
                        <a:latin typeface="Calibri"/>
                      </a:endParaRP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800" b="0" i="0" u="none" strike="noStrike">
                        <a:solidFill>
                          <a:srgbClr val="000000"/>
                        </a:solidFill>
                        <a:effectLst/>
                        <a:latin typeface="Calibri"/>
                      </a:endParaRP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800" b="0" i="0" u="none" strike="noStrike">
                        <a:solidFill>
                          <a:srgbClr val="000000"/>
                        </a:solidFill>
                        <a:effectLst/>
                        <a:latin typeface="Calibri"/>
                      </a:endParaRP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800" b="0" i="0" u="none" strike="noStrike">
                        <a:solidFill>
                          <a:srgbClr val="000000"/>
                        </a:solidFill>
                        <a:effectLst/>
                        <a:latin typeface="Calibri"/>
                      </a:endParaRP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800" b="0" i="0" u="none" strike="noStrike">
                        <a:solidFill>
                          <a:srgbClr val="000000"/>
                        </a:solidFill>
                        <a:effectLst/>
                        <a:latin typeface="Calibri"/>
                      </a:endParaRPr>
                    </a:p>
                  </a:txBody>
                  <a:tcPr marL="8945" marR="8945" marT="894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1" i="0" u="none" strike="noStrike">
                          <a:solidFill>
                            <a:srgbClr val="000000"/>
                          </a:solidFill>
                          <a:effectLst/>
                          <a:latin typeface="Calibri"/>
                        </a:rPr>
                        <a:t>0.920</a:t>
                      </a:r>
                    </a:p>
                  </a:txBody>
                  <a:tcPr marL="8945" marR="8945" marT="89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3238">
                <a:tc>
                  <a:txBody>
                    <a:bodyPr/>
                    <a:lstStyle/>
                    <a:p>
                      <a:pPr algn="l" fontAlgn="b"/>
                      <a:endParaRPr lang="en-US" sz="1800" b="0" i="0" u="none" strike="noStrike">
                        <a:solidFill>
                          <a:srgbClr val="000000"/>
                        </a:solidFill>
                        <a:effectLst/>
                        <a:latin typeface="Calibri"/>
                      </a:endParaRP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800" b="0" i="0" u="none" strike="noStrike">
                        <a:solidFill>
                          <a:srgbClr val="000000"/>
                        </a:solidFill>
                        <a:effectLst/>
                        <a:latin typeface="Calibri"/>
                      </a:endParaRP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800" b="0" i="0" u="none" strike="noStrike">
                        <a:solidFill>
                          <a:srgbClr val="000000"/>
                        </a:solidFill>
                        <a:effectLst/>
                        <a:latin typeface="Calibri"/>
                      </a:endParaRP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800" b="0" i="0" u="none" strike="noStrike">
                        <a:solidFill>
                          <a:srgbClr val="000000"/>
                        </a:solidFill>
                        <a:effectLst/>
                        <a:latin typeface="Calibri"/>
                      </a:endParaRP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800" b="0" i="0" u="none" strike="noStrike">
                        <a:solidFill>
                          <a:srgbClr val="000000"/>
                        </a:solidFill>
                        <a:effectLst/>
                        <a:latin typeface="Calibri"/>
                      </a:endParaRP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800" b="0" i="0" u="none" strike="noStrike">
                        <a:solidFill>
                          <a:srgbClr val="000000"/>
                        </a:solidFill>
                        <a:effectLst/>
                        <a:latin typeface="Calibri"/>
                      </a:endParaRP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800" b="1" i="0" u="none" strike="noStrike">
                        <a:solidFill>
                          <a:srgbClr val="000000"/>
                        </a:solidFill>
                        <a:effectLst/>
                        <a:latin typeface="Calibri"/>
                      </a:endParaRPr>
                    </a:p>
                  </a:txBody>
                  <a:tcPr marL="8945" marR="8945" marT="894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3238">
                <a:tc>
                  <a:txBody>
                    <a:bodyPr/>
                    <a:lstStyle/>
                    <a:p>
                      <a:pPr algn="ctr" fontAlgn="b"/>
                      <a:r>
                        <a:rPr lang="en-US" sz="1800" b="0" i="0" u="none" strike="noStrike">
                          <a:solidFill>
                            <a:srgbClr val="000000"/>
                          </a:solidFill>
                          <a:effectLst/>
                          <a:latin typeface="Calibri"/>
                        </a:rPr>
                        <a:t>T2-209</a:t>
                      </a:r>
                    </a:p>
                  </a:txBody>
                  <a:tcPr marL="8945" marR="8945" marT="894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1</a:t>
                      </a: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5 August</a:t>
                      </a: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2</a:t>
                      </a: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0.033</a:t>
                      </a: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0.113</a:t>
                      </a: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0.004</a:t>
                      </a:r>
                    </a:p>
                  </a:txBody>
                  <a:tcPr marL="8945" marR="8945" marT="894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83238">
                <a:tc>
                  <a:txBody>
                    <a:bodyPr/>
                    <a:lstStyle/>
                    <a:p>
                      <a:pPr algn="ctr" fontAlgn="b"/>
                      <a:r>
                        <a:rPr lang="en-US" sz="1800" b="0" i="0" u="none" strike="noStrike">
                          <a:solidFill>
                            <a:srgbClr val="000000"/>
                          </a:solidFill>
                          <a:effectLst/>
                          <a:latin typeface="Calibri"/>
                        </a:rPr>
                        <a:t>T2-209</a:t>
                      </a:r>
                    </a:p>
                  </a:txBody>
                  <a:tcPr marL="8945" marR="8945" marT="894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800" b="0" i="0" u="none" strike="noStrike">
                          <a:solidFill>
                            <a:srgbClr val="000000"/>
                          </a:solidFill>
                          <a:effectLst/>
                          <a:latin typeface="Calibri"/>
                        </a:rPr>
                        <a:t>2</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7 August</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4</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0.067</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0.092</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0.006</a:t>
                      </a:r>
                    </a:p>
                  </a:txBody>
                  <a:tcPr marL="8945" marR="8945" marT="8943" marB="0" anchor="b">
                    <a:lnL>
                      <a:noFill/>
                    </a:lnL>
                    <a:lnR w="6350" cap="flat" cmpd="sng" algn="ctr">
                      <a:solidFill>
                        <a:srgbClr val="000000"/>
                      </a:solidFill>
                      <a:prstDash val="solid"/>
                      <a:round/>
                      <a:headEnd type="none" w="med" len="med"/>
                      <a:tailEnd type="none" w="med" len="med"/>
                    </a:lnR>
                    <a:lnT>
                      <a:noFill/>
                    </a:lnT>
                    <a:lnB>
                      <a:noFill/>
                    </a:lnB>
                  </a:tcPr>
                </a:tc>
              </a:tr>
              <a:tr h="283238">
                <a:tc>
                  <a:txBody>
                    <a:bodyPr/>
                    <a:lstStyle/>
                    <a:p>
                      <a:pPr algn="ctr" fontAlgn="b"/>
                      <a:r>
                        <a:rPr lang="en-US" sz="1800" b="0" i="0" u="none" strike="noStrike">
                          <a:solidFill>
                            <a:srgbClr val="000000"/>
                          </a:solidFill>
                          <a:effectLst/>
                          <a:latin typeface="Calibri"/>
                        </a:rPr>
                        <a:t>T2-209</a:t>
                      </a:r>
                    </a:p>
                  </a:txBody>
                  <a:tcPr marL="8945" marR="8945" marT="894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800" b="0" i="0" u="none" strike="noStrike">
                          <a:solidFill>
                            <a:srgbClr val="000000"/>
                          </a:solidFill>
                          <a:effectLst/>
                          <a:latin typeface="Calibri"/>
                        </a:rPr>
                        <a:t>3</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9 August</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12</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0.200</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0.073</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0.015</a:t>
                      </a:r>
                    </a:p>
                  </a:txBody>
                  <a:tcPr marL="8945" marR="8945" marT="8943" marB="0" anchor="b">
                    <a:lnL>
                      <a:noFill/>
                    </a:lnL>
                    <a:lnR w="6350" cap="flat" cmpd="sng" algn="ctr">
                      <a:solidFill>
                        <a:srgbClr val="000000"/>
                      </a:solidFill>
                      <a:prstDash val="solid"/>
                      <a:round/>
                      <a:headEnd type="none" w="med" len="med"/>
                      <a:tailEnd type="none" w="med" len="med"/>
                    </a:lnR>
                    <a:lnT>
                      <a:noFill/>
                    </a:lnT>
                    <a:lnB>
                      <a:noFill/>
                    </a:lnB>
                  </a:tcPr>
                </a:tc>
              </a:tr>
              <a:tr h="283238">
                <a:tc>
                  <a:txBody>
                    <a:bodyPr/>
                    <a:lstStyle/>
                    <a:p>
                      <a:pPr algn="ctr" fontAlgn="b"/>
                      <a:r>
                        <a:rPr lang="en-US" sz="1800" b="0" i="0" u="none" strike="noStrike">
                          <a:solidFill>
                            <a:srgbClr val="000000"/>
                          </a:solidFill>
                          <a:effectLst/>
                          <a:latin typeface="Calibri"/>
                        </a:rPr>
                        <a:t>T2-209</a:t>
                      </a:r>
                    </a:p>
                  </a:txBody>
                  <a:tcPr marL="8945" marR="8945" marT="894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800" b="0" i="0" u="none" strike="noStrike">
                          <a:solidFill>
                            <a:srgbClr val="000000"/>
                          </a:solidFill>
                          <a:effectLst/>
                          <a:latin typeface="Calibri"/>
                        </a:rPr>
                        <a:t>4</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12 August</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18</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0.300</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0.033</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0.010</a:t>
                      </a:r>
                    </a:p>
                  </a:txBody>
                  <a:tcPr marL="8945" marR="8945" marT="8943" marB="0" anchor="b">
                    <a:lnL>
                      <a:noFill/>
                    </a:lnL>
                    <a:lnR w="6350" cap="flat" cmpd="sng" algn="ctr">
                      <a:solidFill>
                        <a:srgbClr val="000000"/>
                      </a:solidFill>
                      <a:prstDash val="solid"/>
                      <a:round/>
                      <a:headEnd type="none" w="med" len="med"/>
                      <a:tailEnd type="none" w="med" len="med"/>
                    </a:lnR>
                    <a:lnT>
                      <a:noFill/>
                    </a:lnT>
                    <a:lnB>
                      <a:noFill/>
                    </a:lnB>
                  </a:tcPr>
                </a:tc>
              </a:tr>
              <a:tr h="283238">
                <a:tc>
                  <a:txBody>
                    <a:bodyPr/>
                    <a:lstStyle/>
                    <a:p>
                      <a:pPr algn="ctr" fontAlgn="b"/>
                      <a:r>
                        <a:rPr lang="en-US" sz="1800" b="0" i="0" u="none" strike="noStrike">
                          <a:solidFill>
                            <a:srgbClr val="000000"/>
                          </a:solidFill>
                          <a:effectLst/>
                          <a:latin typeface="Calibri"/>
                        </a:rPr>
                        <a:t>T2-209</a:t>
                      </a:r>
                    </a:p>
                  </a:txBody>
                  <a:tcPr marL="8945" marR="8945" marT="894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800" b="0" i="0" u="none" strike="noStrike">
                          <a:solidFill>
                            <a:srgbClr val="000000"/>
                          </a:solidFill>
                          <a:effectLst/>
                          <a:latin typeface="Calibri"/>
                        </a:rPr>
                        <a:t>5</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14 August</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13</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0.217</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0.009</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0.002</a:t>
                      </a:r>
                    </a:p>
                  </a:txBody>
                  <a:tcPr marL="8945" marR="8945" marT="8943" marB="0" anchor="b">
                    <a:lnL>
                      <a:noFill/>
                    </a:lnL>
                    <a:lnR w="6350" cap="flat" cmpd="sng" algn="ctr">
                      <a:solidFill>
                        <a:srgbClr val="000000"/>
                      </a:solidFill>
                      <a:prstDash val="solid"/>
                      <a:round/>
                      <a:headEnd type="none" w="med" len="med"/>
                      <a:tailEnd type="none" w="med" len="med"/>
                    </a:lnR>
                    <a:lnT>
                      <a:noFill/>
                    </a:lnT>
                    <a:lnB>
                      <a:noFill/>
                    </a:lnB>
                  </a:tcPr>
                </a:tc>
              </a:tr>
              <a:tr h="283238">
                <a:tc>
                  <a:txBody>
                    <a:bodyPr/>
                    <a:lstStyle/>
                    <a:p>
                      <a:pPr algn="ctr" fontAlgn="b"/>
                      <a:r>
                        <a:rPr lang="en-US" sz="1800" b="0" i="0" u="none" strike="noStrike">
                          <a:solidFill>
                            <a:srgbClr val="000000"/>
                          </a:solidFill>
                          <a:effectLst/>
                          <a:latin typeface="Calibri"/>
                        </a:rPr>
                        <a:t>T2-209</a:t>
                      </a:r>
                    </a:p>
                  </a:txBody>
                  <a:tcPr marL="8945" marR="8945" marT="894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800" b="0" i="0" u="none" strike="noStrike">
                          <a:solidFill>
                            <a:srgbClr val="000000"/>
                          </a:solidFill>
                          <a:effectLst/>
                          <a:latin typeface="Calibri"/>
                        </a:rPr>
                        <a:t>6</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16 August</a:t>
                      </a:r>
                    </a:p>
                  </a:txBody>
                  <a:tcPr marL="8945" marR="8945" marT="8943"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7</a:t>
                      </a:r>
                    </a:p>
                  </a:txBody>
                  <a:tcPr marL="8945" marR="8945" marT="8943"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a:rPr>
                        <a:t>0.117</a:t>
                      </a:r>
                    </a:p>
                  </a:txBody>
                  <a:tcPr marL="8945" marR="8945" marT="8943" marB="0" anchor="b">
                    <a:lnL>
                      <a:noFill/>
                    </a:lnL>
                    <a:lnR>
                      <a:noFill/>
                    </a:lnR>
                    <a:lnT>
                      <a:noFill/>
                    </a:lnT>
                    <a:lnB>
                      <a:noFill/>
                    </a:lnB>
                    <a:solidFill>
                      <a:srgbClr val="FFFF00"/>
                    </a:solidFill>
                  </a:tcPr>
                </a:tc>
                <a:tc>
                  <a:txBody>
                    <a:bodyPr/>
                    <a:lstStyle/>
                    <a:p>
                      <a:pPr algn="ctr" fontAlgn="b"/>
                      <a:r>
                        <a:rPr lang="en-US" sz="1800" b="0" i="0" u="none" strike="noStrike">
                          <a:solidFill>
                            <a:srgbClr val="000000"/>
                          </a:solidFill>
                          <a:effectLst/>
                          <a:latin typeface="Calibri"/>
                        </a:rPr>
                        <a:t>0.000</a:t>
                      </a:r>
                    </a:p>
                  </a:txBody>
                  <a:tcPr marL="8945" marR="8945" marT="8943" marB="0" anchor="b">
                    <a:lnL>
                      <a:noFill/>
                    </a:lnL>
                    <a:lnR>
                      <a:noFill/>
                    </a:lnR>
                    <a:lnT>
                      <a:noFill/>
                    </a:lnT>
                    <a:lnB>
                      <a:noFill/>
                    </a:lnB>
                    <a:solidFill>
                      <a:srgbClr val="FFFF00"/>
                    </a:solidFill>
                  </a:tcPr>
                </a:tc>
                <a:tc>
                  <a:txBody>
                    <a:bodyPr/>
                    <a:lstStyle/>
                    <a:p>
                      <a:pPr algn="ctr" fontAlgn="b"/>
                      <a:r>
                        <a:rPr lang="en-US" sz="1800" b="0" i="0" u="none" strike="noStrike" dirty="0">
                          <a:solidFill>
                            <a:srgbClr val="000000"/>
                          </a:solidFill>
                          <a:effectLst/>
                          <a:latin typeface="Calibri"/>
                        </a:rPr>
                        <a:t>0.000</a:t>
                      </a:r>
                    </a:p>
                  </a:txBody>
                  <a:tcPr marL="8945" marR="8945" marT="8943" marB="0" anchor="b">
                    <a:lnL>
                      <a:noFill/>
                    </a:lnL>
                    <a:lnR w="6350" cap="flat" cmpd="sng" algn="ctr">
                      <a:solidFill>
                        <a:srgbClr val="000000"/>
                      </a:solidFill>
                      <a:prstDash val="solid"/>
                      <a:round/>
                      <a:headEnd type="none" w="med" len="med"/>
                      <a:tailEnd type="none" w="med" len="med"/>
                    </a:lnR>
                    <a:lnT>
                      <a:noFill/>
                    </a:lnT>
                    <a:lnB>
                      <a:noFill/>
                    </a:lnB>
                    <a:solidFill>
                      <a:srgbClr val="FFFF00"/>
                    </a:solidFill>
                  </a:tcPr>
                </a:tc>
              </a:tr>
              <a:tr h="283238">
                <a:tc>
                  <a:txBody>
                    <a:bodyPr/>
                    <a:lstStyle/>
                    <a:p>
                      <a:pPr algn="ctr" fontAlgn="b"/>
                      <a:r>
                        <a:rPr lang="en-US" sz="1800" b="0" i="0" u="none" strike="noStrike">
                          <a:solidFill>
                            <a:srgbClr val="000000"/>
                          </a:solidFill>
                          <a:effectLst/>
                          <a:latin typeface="Calibri"/>
                        </a:rPr>
                        <a:t>T2-209</a:t>
                      </a:r>
                    </a:p>
                  </a:txBody>
                  <a:tcPr marL="8945" marR="8945" marT="8943"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a:rPr>
                        <a:t>7</a:t>
                      </a: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a:rPr>
                        <a:t>19 August</a:t>
                      </a: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a:rPr>
                        <a:t>4</a:t>
                      </a: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a:rPr>
                        <a:t>0.067</a:t>
                      </a: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a:solidFill>
                            <a:srgbClr val="000000"/>
                          </a:solidFill>
                          <a:effectLst/>
                          <a:latin typeface="Calibri"/>
                        </a:rPr>
                        <a:t>0.000</a:t>
                      </a:r>
                    </a:p>
                  </a:txBody>
                  <a:tcPr marL="8945" marR="8945" marT="8943"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0" i="0" u="none" strike="noStrike" dirty="0">
                          <a:solidFill>
                            <a:srgbClr val="000000"/>
                          </a:solidFill>
                          <a:effectLst/>
                          <a:latin typeface="Calibri"/>
                        </a:rPr>
                        <a:t>0.000</a:t>
                      </a:r>
                    </a:p>
                  </a:txBody>
                  <a:tcPr marL="8945" marR="8945" marT="8943"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r>
              <a:tr h="283238">
                <a:tc>
                  <a:txBody>
                    <a:bodyPr/>
                    <a:lstStyle/>
                    <a:p>
                      <a:pPr algn="l" fontAlgn="b"/>
                      <a:endParaRPr lang="en-US" sz="1800" b="0" i="0" u="none" strike="noStrike">
                        <a:solidFill>
                          <a:srgbClr val="000000"/>
                        </a:solidFill>
                        <a:effectLst/>
                        <a:latin typeface="Calibri"/>
                      </a:endParaRP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800" b="0" i="0" u="none" strike="noStrike">
                        <a:solidFill>
                          <a:srgbClr val="000000"/>
                        </a:solidFill>
                        <a:effectLst/>
                        <a:latin typeface="Calibri"/>
                      </a:endParaRP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800" b="0" i="0" u="none" strike="noStrike">
                        <a:solidFill>
                          <a:srgbClr val="000000"/>
                        </a:solidFill>
                        <a:effectLst/>
                        <a:latin typeface="Calibri"/>
                      </a:endParaRP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800" b="0" i="0" u="none" strike="noStrike">
                        <a:solidFill>
                          <a:srgbClr val="000000"/>
                        </a:solidFill>
                        <a:effectLst/>
                        <a:latin typeface="Calibri"/>
                      </a:endParaRP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800" b="0" i="0" u="none" strike="noStrike">
                        <a:solidFill>
                          <a:srgbClr val="000000"/>
                        </a:solidFill>
                        <a:effectLst/>
                        <a:latin typeface="Calibri"/>
                      </a:endParaRPr>
                    </a:p>
                  </a:txBody>
                  <a:tcPr marL="8945" marR="8945" marT="894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800" b="0" i="0" u="none" strike="noStrike">
                        <a:solidFill>
                          <a:srgbClr val="000000"/>
                        </a:solidFill>
                        <a:effectLst/>
                        <a:latin typeface="Calibri"/>
                      </a:endParaRPr>
                    </a:p>
                  </a:txBody>
                  <a:tcPr marL="8945" marR="8945" marT="894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1" i="0" u="none" strike="noStrike" dirty="0">
                          <a:solidFill>
                            <a:srgbClr val="000000"/>
                          </a:solidFill>
                          <a:effectLst/>
                          <a:latin typeface="Calibri"/>
                        </a:rPr>
                        <a:t>0.036</a:t>
                      </a:r>
                    </a:p>
                  </a:txBody>
                  <a:tcPr marL="8945" marR="8945" marT="89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 name="Text Box 14"/>
          <p:cNvSpPr txBox="1">
            <a:spLocks noChangeArrowheads="1"/>
          </p:cNvSpPr>
          <p:nvPr/>
        </p:nvSpPr>
        <p:spPr bwMode="auto">
          <a:xfrm>
            <a:off x="0" y="-4763"/>
            <a:ext cx="9144000" cy="1016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600" b="1" dirty="0">
                <a:latin typeface="Calibri"/>
                <a:cs typeface="Calibri"/>
              </a:rPr>
              <a:t>Ecological Conditions – Synchrony</a:t>
            </a:r>
            <a:br>
              <a:rPr lang="en-US" sz="3600" b="1" dirty="0">
                <a:latin typeface="Calibri"/>
                <a:cs typeface="Calibri"/>
              </a:rPr>
            </a:br>
            <a:r>
              <a:rPr lang="en-US" sz="2400" b="1" dirty="0">
                <a:latin typeface="Calibri"/>
                <a:cs typeface="Calibri"/>
              </a:rPr>
              <a:t>Calculating Synchrony</a:t>
            </a:r>
            <a:endParaRPr lang="en-US" sz="3600" b="1" dirty="0">
              <a:latin typeface="Calibri"/>
              <a:cs typeface="Calibri"/>
            </a:endParaRPr>
          </a:p>
        </p:txBody>
      </p:sp>
      <p:sp>
        <p:nvSpPr>
          <p:cNvPr id="8" name="TextBox 7"/>
          <p:cNvSpPr txBox="1"/>
          <p:nvPr/>
        </p:nvSpPr>
        <p:spPr>
          <a:xfrm>
            <a:off x="7696200" y="533400"/>
            <a:ext cx="1138453" cy="307777"/>
          </a:xfrm>
          <a:prstGeom prst="rect">
            <a:avLst/>
          </a:prstGeom>
          <a:noFill/>
        </p:spPr>
        <p:txBody>
          <a:bodyPr wrap="none" rtlCol="0">
            <a:spAutoFit/>
          </a:bodyPr>
          <a:lstStyle/>
          <a:p>
            <a:r>
              <a:rPr lang="en-US" sz="1400" b="1" dirty="0" smtClean="0"/>
              <a:t>(Kula 2012)</a:t>
            </a:r>
            <a:endParaRPr lang="en-US" sz="1400" b="1" dirty="0"/>
          </a:p>
        </p:txBody>
      </p:sp>
    </p:spTree>
    <p:extLst>
      <p:ext uri="{BB962C8B-B14F-4D97-AF65-F5344CB8AC3E}">
        <p14:creationId xmlns:p14="http://schemas.microsoft.com/office/powerpoint/2010/main" xmlns="" val="22990586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sz="3200" dirty="0" smtClean="0"/>
              <a:t>Black-footed Rock Wallaby Recovery Program</a:t>
            </a:r>
            <a:r>
              <a:rPr lang="en-US" sz="800" dirty="0" smtClean="0"/>
              <a:t/>
            </a:r>
            <a:br>
              <a:rPr lang="en-US" sz="800" dirty="0" smtClean="0"/>
            </a:br>
            <a:r>
              <a:rPr lang="en-US" sz="800" dirty="0" smtClean="0"/>
              <a:t/>
            </a:r>
            <a:br>
              <a:rPr lang="en-US" sz="800" dirty="0" smtClean="0"/>
            </a:br>
            <a:r>
              <a:rPr lang="en-US" sz="2800" dirty="0" smtClean="0"/>
              <a:t>Mark Eldridge, Australian Museum</a:t>
            </a:r>
            <a:endParaRPr lang="en-US" dirty="0"/>
          </a:p>
        </p:txBody>
      </p:sp>
      <p:pic>
        <p:nvPicPr>
          <p:cNvPr id="225282" name="Picture 2" descr="http://www.anangu.com.au/images/stories/warru/warrue.jpg"/>
          <p:cNvPicPr>
            <a:picLocks noChangeAspect="1" noChangeArrowheads="1"/>
          </p:cNvPicPr>
          <p:nvPr/>
        </p:nvPicPr>
        <p:blipFill>
          <a:blip r:embed="rId3" cstate="print"/>
          <a:srcRect/>
          <a:stretch>
            <a:fillRect/>
          </a:stretch>
        </p:blipFill>
        <p:spPr bwMode="auto">
          <a:xfrm>
            <a:off x="152400" y="1752600"/>
            <a:ext cx="3124200" cy="2343150"/>
          </a:xfrm>
          <a:prstGeom prst="rect">
            <a:avLst/>
          </a:prstGeom>
          <a:noFill/>
        </p:spPr>
      </p:pic>
      <p:pic>
        <p:nvPicPr>
          <p:cNvPr id="225284" name="Picture 4" descr="http://www.anangu.com.au/images/stories/warru/warruh.jpg"/>
          <p:cNvPicPr>
            <a:picLocks noChangeAspect="1" noChangeArrowheads="1"/>
          </p:cNvPicPr>
          <p:nvPr/>
        </p:nvPicPr>
        <p:blipFill>
          <a:blip r:embed="rId4" cstate="print"/>
          <a:srcRect/>
          <a:stretch>
            <a:fillRect/>
          </a:stretch>
        </p:blipFill>
        <p:spPr bwMode="auto">
          <a:xfrm>
            <a:off x="3581400" y="2514600"/>
            <a:ext cx="1885950" cy="2514600"/>
          </a:xfrm>
          <a:prstGeom prst="rect">
            <a:avLst/>
          </a:prstGeom>
          <a:noFill/>
        </p:spPr>
      </p:pic>
      <p:sp>
        <p:nvSpPr>
          <p:cNvPr id="6" name="TextBox 5"/>
          <p:cNvSpPr txBox="1"/>
          <p:nvPr/>
        </p:nvSpPr>
        <p:spPr>
          <a:xfrm>
            <a:off x="0" y="5257800"/>
            <a:ext cx="5521576" cy="1200329"/>
          </a:xfrm>
          <a:prstGeom prst="rect">
            <a:avLst/>
          </a:prstGeom>
          <a:noFill/>
        </p:spPr>
        <p:txBody>
          <a:bodyPr wrap="none" rtlCol="0">
            <a:spAutoFit/>
          </a:bodyPr>
          <a:lstStyle/>
          <a:p>
            <a:r>
              <a:rPr lang="en-US" b="1" dirty="0" smtClean="0"/>
              <a:t>“To be too similar is bad, to be different is good”</a:t>
            </a:r>
          </a:p>
          <a:p>
            <a:r>
              <a:rPr lang="en-US" b="1" dirty="0" smtClean="0"/>
              <a:t>“All are recently related”</a:t>
            </a:r>
          </a:p>
          <a:p>
            <a:endParaRPr lang="en-US" b="1" dirty="0" smtClean="0"/>
          </a:p>
          <a:p>
            <a:r>
              <a:rPr lang="en-US" b="1" dirty="0" smtClean="0"/>
              <a:t>Translated from </a:t>
            </a:r>
            <a:r>
              <a:rPr lang="en-US" b="1" dirty="0" err="1" smtClean="0"/>
              <a:t>Pitjinjara</a:t>
            </a:r>
            <a:r>
              <a:rPr lang="en-US" dirty="0" smtClean="0"/>
              <a:t> </a:t>
            </a:r>
            <a:endParaRPr lang="en-US" b="1" dirty="0"/>
          </a:p>
        </p:txBody>
      </p:sp>
      <p:pic>
        <p:nvPicPr>
          <p:cNvPr id="191489" name="Picture 1" descr="C:\Users\cfenster\AppData\Local\Microsoft\Windows\Temporary Internet Files\Content.Outlook\0K2JUX9V\WRT meeting Yulara feb 2013 (1).JPG"/>
          <p:cNvPicPr>
            <a:picLocks noChangeAspect="1" noChangeArrowheads="1"/>
          </p:cNvPicPr>
          <p:nvPr/>
        </p:nvPicPr>
        <p:blipFill>
          <a:blip r:embed="rId5" cstate="print"/>
          <a:srcRect t="8943" b="6504"/>
          <a:stretch>
            <a:fillRect/>
          </a:stretch>
        </p:blipFill>
        <p:spPr bwMode="auto">
          <a:xfrm>
            <a:off x="5867400" y="4572000"/>
            <a:ext cx="3124200" cy="1981200"/>
          </a:xfrm>
          <a:prstGeom prst="rect">
            <a:avLst/>
          </a:prstGeom>
          <a:noFill/>
        </p:spPr>
      </p:pic>
      <p:pic>
        <p:nvPicPr>
          <p:cNvPr id="191491" name="Picture 3" descr="WMA070 Black Footed Rock Wallaby Black footed Rock wallaby / Schwarzfuß Felsenkänguru photo"/>
          <p:cNvPicPr>
            <a:picLocks noChangeAspect="1" noChangeArrowheads="1"/>
          </p:cNvPicPr>
          <p:nvPr/>
        </p:nvPicPr>
        <p:blipFill>
          <a:blip r:embed="rId6" cstate="print"/>
          <a:srcRect/>
          <a:stretch>
            <a:fillRect/>
          </a:stretch>
        </p:blipFill>
        <p:spPr bwMode="auto">
          <a:xfrm>
            <a:off x="6781800" y="1524000"/>
            <a:ext cx="1828800" cy="2743201"/>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0" y="0"/>
            <a:ext cx="9144000"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200" b="1" dirty="0" smtClean="0">
                <a:latin typeface="+mn-lt"/>
                <a:cs typeface="Calibri"/>
              </a:rPr>
              <a:t> </a:t>
            </a:r>
            <a:r>
              <a:rPr lang="en-US" sz="3200" b="1" i="1" dirty="0" smtClean="0">
                <a:latin typeface="+mn-lt"/>
                <a:cs typeface="Calibri"/>
              </a:rPr>
              <a:t>H. </a:t>
            </a:r>
            <a:r>
              <a:rPr lang="en-US" sz="3200" b="1" i="1" dirty="0" err="1" smtClean="0">
                <a:latin typeface="+mn-lt"/>
                <a:cs typeface="Calibri"/>
              </a:rPr>
              <a:t>ectypa</a:t>
            </a:r>
            <a:r>
              <a:rPr lang="en-US" sz="3200" b="1" i="1" dirty="0" smtClean="0">
                <a:latin typeface="+mn-lt"/>
                <a:cs typeface="Calibri"/>
              </a:rPr>
              <a:t> </a:t>
            </a:r>
            <a:r>
              <a:rPr lang="en-US" sz="3200" b="1" dirty="0" smtClean="0">
                <a:latin typeface="+mn-lt"/>
                <a:cs typeface="Calibri"/>
              </a:rPr>
              <a:t>&amp; moth co-pollinators vary within a flowering season</a:t>
            </a:r>
            <a:endParaRPr lang="en-US" sz="3200" b="1" dirty="0">
              <a:latin typeface="+mn-lt"/>
              <a:cs typeface="Calibri"/>
            </a:endParaRPr>
          </a:p>
        </p:txBody>
      </p:sp>
      <p:graphicFrame>
        <p:nvGraphicFramePr>
          <p:cNvPr id="7" name="Chart 6"/>
          <p:cNvGraphicFramePr>
            <a:graphicFrameLocks/>
          </p:cNvGraphicFramePr>
          <p:nvPr>
            <p:extLst>
              <p:ext uri="{D42A27DB-BD31-4B8C-83A1-F6EECF244321}">
                <p14:modId xmlns="" xmlns:p14="http://schemas.microsoft.com/office/powerpoint/2010/main" val="3324690466"/>
              </p:ext>
            </p:extLst>
          </p:nvPr>
        </p:nvGraphicFramePr>
        <p:xfrm>
          <a:off x="-155222" y="750430"/>
          <a:ext cx="5630333" cy="30877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 xmlns:p14="http://schemas.microsoft.com/office/powerpoint/2010/main" val="3198000070"/>
              </p:ext>
            </p:extLst>
          </p:nvPr>
        </p:nvGraphicFramePr>
        <p:xfrm>
          <a:off x="-155223" y="3684905"/>
          <a:ext cx="5455497" cy="3271873"/>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871209" y="1196226"/>
            <a:ext cx="1137002" cy="369332"/>
          </a:xfrm>
          <a:prstGeom prst="rect">
            <a:avLst/>
          </a:prstGeom>
          <a:noFill/>
        </p:spPr>
        <p:txBody>
          <a:bodyPr wrap="square" rtlCol="0">
            <a:spAutoFit/>
          </a:bodyPr>
          <a:lstStyle/>
          <a:p>
            <a:r>
              <a:rPr lang="en-US" b="1" dirty="0" smtClean="0">
                <a:latin typeface="Calibri"/>
                <a:cs typeface="Calibri"/>
              </a:rPr>
              <a:t>2008</a:t>
            </a:r>
            <a:endParaRPr lang="en-US" b="1" dirty="0">
              <a:latin typeface="Calibri"/>
              <a:cs typeface="Calibri"/>
            </a:endParaRPr>
          </a:p>
        </p:txBody>
      </p:sp>
      <p:sp>
        <p:nvSpPr>
          <p:cNvPr id="9" name="TextBox 8"/>
          <p:cNvSpPr txBox="1"/>
          <p:nvPr/>
        </p:nvSpPr>
        <p:spPr>
          <a:xfrm>
            <a:off x="875946" y="4006909"/>
            <a:ext cx="1137002" cy="369332"/>
          </a:xfrm>
          <a:prstGeom prst="rect">
            <a:avLst/>
          </a:prstGeom>
          <a:noFill/>
        </p:spPr>
        <p:txBody>
          <a:bodyPr wrap="square" rtlCol="0">
            <a:spAutoFit/>
          </a:bodyPr>
          <a:lstStyle/>
          <a:p>
            <a:r>
              <a:rPr lang="en-US" b="1" dirty="0" smtClean="0">
                <a:latin typeface="Calibri"/>
                <a:cs typeface="Calibri"/>
              </a:rPr>
              <a:t>2009</a:t>
            </a:r>
            <a:endParaRPr lang="en-US" b="1" dirty="0">
              <a:latin typeface="Calibri"/>
              <a:cs typeface="Calibri"/>
            </a:endParaRPr>
          </a:p>
        </p:txBody>
      </p:sp>
      <p:sp>
        <p:nvSpPr>
          <p:cNvPr id="10" name="TextBox 9"/>
          <p:cNvSpPr txBox="1"/>
          <p:nvPr/>
        </p:nvSpPr>
        <p:spPr>
          <a:xfrm>
            <a:off x="7620000" y="6248400"/>
            <a:ext cx="1138453" cy="307777"/>
          </a:xfrm>
          <a:prstGeom prst="rect">
            <a:avLst/>
          </a:prstGeom>
          <a:noFill/>
        </p:spPr>
        <p:txBody>
          <a:bodyPr wrap="none" rtlCol="0">
            <a:spAutoFit/>
          </a:bodyPr>
          <a:lstStyle/>
          <a:p>
            <a:r>
              <a:rPr lang="en-US" sz="1400" b="1" dirty="0" smtClean="0"/>
              <a:t>(Kula 2012)</a:t>
            </a:r>
            <a:endParaRPr lang="en-US" sz="1400" b="1" dirty="0"/>
          </a:p>
        </p:txBody>
      </p:sp>
      <p:pic>
        <p:nvPicPr>
          <p:cNvPr id="11" name="Picture 2" descr="MLBS 29July07037"/>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5540" t="518" r="14805"/>
          <a:stretch/>
        </p:blipFill>
        <p:spPr bwMode="auto">
          <a:xfrm>
            <a:off x="6609724" y="1600200"/>
            <a:ext cx="2077076" cy="3968247"/>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1981200" y="6564868"/>
            <a:ext cx="1600200" cy="369332"/>
          </a:xfrm>
          <a:prstGeom prst="rect">
            <a:avLst/>
          </a:prstGeom>
          <a:solidFill>
            <a:schemeClr val="bg1"/>
          </a:solidFill>
        </p:spPr>
        <p:txBody>
          <a:bodyPr wrap="square" rtlCol="0">
            <a:spAutoFit/>
          </a:bodyPr>
          <a:lstStyle/>
          <a:p>
            <a:endParaRPr lang="en-US" dirty="0"/>
          </a:p>
        </p:txBody>
      </p:sp>
      <p:sp>
        <p:nvSpPr>
          <p:cNvPr id="13" name="TextBox 12"/>
          <p:cNvSpPr txBox="1"/>
          <p:nvPr/>
        </p:nvSpPr>
        <p:spPr>
          <a:xfrm>
            <a:off x="2004878" y="6457890"/>
            <a:ext cx="1576522" cy="400110"/>
          </a:xfrm>
          <a:prstGeom prst="rect">
            <a:avLst/>
          </a:prstGeom>
          <a:noFill/>
        </p:spPr>
        <p:txBody>
          <a:bodyPr wrap="none" rtlCol="0">
            <a:spAutoFit/>
          </a:bodyPr>
          <a:lstStyle/>
          <a:p>
            <a:r>
              <a:rPr lang="en-US" sz="2000" b="1" dirty="0" smtClean="0"/>
              <a:t>Day of Year</a:t>
            </a:r>
            <a:endParaRPr lang="en-US" sz="2000" b="1"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Map"/>
          <p:cNvPicPr>
            <a:picLocks noChangeAspect="1" noChangeArrowheads="1"/>
          </p:cNvPicPr>
          <p:nvPr/>
        </p:nvPicPr>
        <p:blipFill>
          <a:blip r:embed="rId3" cstate="print"/>
          <a:srcRect t="18618" r="10406" b="18182"/>
          <a:stretch>
            <a:fillRect/>
          </a:stretch>
        </p:blipFill>
        <p:spPr bwMode="auto">
          <a:xfrm>
            <a:off x="1828800" y="1632857"/>
            <a:ext cx="5257800" cy="4005943"/>
          </a:xfrm>
          <a:prstGeom prst="rect">
            <a:avLst/>
          </a:prstGeom>
          <a:noFill/>
          <a:ln w="9525">
            <a:noFill/>
            <a:miter lim="800000"/>
            <a:headEnd/>
            <a:tailEnd/>
          </a:ln>
        </p:spPr>
      </p:pic>
      <p:sp>
        <p:nvSpPr>
          <p:cNvPr id="32772" name="Text Box 4"/>
          <p:cNvSpPr txBox="1">
            <a:spLocks noChangeArrowheads="1"/>
          </p:cNvSpPr>
          <p:nvPr/>
        </p:nvSpPr>
        <p:spPr bwMode="auto">
          <a:xfrm>
            <a:off x="2286000" y="6096000"/>
            <a:ext cx="6858000" cy="584775"/>
          </a:xfrm>
          <a:prstGeom prst="rect">
            <a:avLst/>
          </a:prstGeom>
          <a:noFill/>
          <a:ln w="9525">
            <a:noFill/>
            <a:miter lim="800000"/>
            <a:headEnd/>
            <a:tailEnd/>
          </a:ln>
        </p:spPr>
        <p:txBody>
          <a:bodyPr wrap="square">
            <a:spAutoFit/>
          </a:bodyPr>
          <a:lstStyle/>
          <a:p>
            <a:pPr algn="ctr"/>
            <a:r>
              <a:rPr lang="en-US" sz="1600" dirty="0"/>
              <a:t>Galloway and Fenster 1999, 2000, Fenster and Galloway, 2000a</a:t>
            </a:r>
            <a:r>
              <a:rPr lang="en-US" sz="1600" dirty="0" smtClean="0"/>
              <a:t>,</a:t>
            </a:r>
          </a:p>
          <a:p>
            <a:pPr algn="ctr"/>
            <a:r>
              <a:rPr lang="en-US" sz="1600" dirty="0" smtClean="0"/>
              <a:t>  </a:t>
            </a:r>
            <a:r>
              <a:rPr lang="en-US" sz="1600" dirty="0"/>
              <a:t>Erickson and Fenster 2006</a:t>
            </a:r>
          </a:p>
        </p:txBody>
      </p:sp>
      <p:pic>
        <p:nvPicPr>
          <p:cNvPr id="5" name="Picture 12"/>
          <p:cNvPicPr>
            <a:picLocks noChangeAspect="1" noChangeArrowheads="1"/>
          </p:cNvPicPr>
          <p:nvPr/>
        </p:nvPicPr>
        <p:blipFill>
          <a:blip r:embed="rId4" cstate="print"/>
          <a:srcRect/>
          <a:stretch>
            <a:fillRect/>
          </a:stretch>
        </p:blipFill>
        <p:spPr bwMode="auto">
          <a:xfrm>
            <a:off x="152400" y="5334000"/>
            <a:ext cx="1828800" cy="1371600"/>
          </a:xfrm>
          <a:prstGeom prst="rect">
            <a:avLst/>
          </a:prstGeom>
          <a:noFill/>
          <a:ln w="9525">
            <a:noFill/>
            <a:miter lim="800000"/>
            <a:headEnd/>
            <a:tailEnd/>
          </a:ln>
        </p:spPr>
      </p:pic>
      <p:pic>
        <p:nvPicPr>
          <p:cNvPr id="7" name="Picture 5" descr="Partridge pea"/>
          <p:cNvPicPr>
            <a:picLocks noChangeAspect="1" noChangeArrowheads="1"/>
          </p:cNvPicPr>
          <p:nvPr/>
        </p:nvPicPr>
        <p:blipFill>
          <a:blip r:embed="rId5" cstate="print"/>
          <a:srcRect b="7246"/>
          <a:stretch>
            <a:fillRect/>
          </a:stretch>
        </p:blipFill>
        <p:spPr bwMode="auto">
          <a:xfrm>
            <a:off x="7391400" y="1219200"/>
            <a:ext cx="1447800" cy="2505685"/>
          </a:xfrm>
          <a:prstGeom prst="rect">
            <a:avLst/>
          </a:prstGeom>
          <a:noFill/>
          <a:ln w="9525">
            <a:noFill/>
            <a:miter lim="800000"/>
            <a:headEnd/>
            <a:tailEnd/>
          </a:ln>
        </p:spPr>
      </p:pic>
      <p:sp>
        <p:nvSpPr>
          <p:cNvPr id="8" name="TextBox 7"/>
          <p:cNvSpPr txBox="1"/>
          <p:nvPr/>
        </p:nvSpPr>
        <p:spPr>
          <a:xfrm>
            <a:off x="0" y="152400"/>
            <a:ext cx="9144000" cy="830997"/>
          </a:xfrm>
          <a:prstGeom prst="rect">
            <a:avLst/>
          </a:prstGeom>
          <a:noFill/>
        </p:spPr>
        <p:txBody>
          <a:bodyPr wrap="square" rtlCol="0">
            <a:spAutoFit/>
          </a:bodyPr>
          <a:lstStyle/>
          <a:p>
            <a:pPr algn="ctr"/>
            <a:r>
              <a:rPr lang="en-US" sz="2400" b="1" dirty="0" smtClean="0"/>
              <a:t>Scale of local adaptation, </a:t>
            </a:r>
            <a:r>
              <a:rPr lang="en-US" sz="2400" b="1" dirty="0" err="1" smtClean="0"/>
              <a:t>heterosis</a:t>
            </a:r>
            <a:r>
              <a:rPr lang="en-US" sz="2400" b="1" dirty="0" smtClean="0"/>
              <a:t> &amp; </a:t>
            </a:r>
            <a:r>
              <a:rPr lang="en-US" sz="2400" b="1" dirty="0" err="1" smtClean="0"/>
              <a:t>outbreeding</a:t>
            </a:r>
            <a:r>
              <a:rPr lang="en-US" sz="2400" b="1" dirty="0" smtClean="0"/>
              <a:t> depression in </a:t>
            </a:r>
            <a:r>
              <a:rPr lang="en-US" sz="2400" b="1" i="1" dirty="0" err="1" smtClean="0"/>
              <a:t>Chamaecrista</a:t>
            </a:r>
            <a:r>
              <a:rPr lang="en-US" sz="2400" b="1" i="1" dirty="0" smtClean="0"/>
              <a:t> </a:t>
            </a:r>
            <a:r>
              <a:rPr lang="en-US" sz="2400" b="1" i="1" dirty="0" err="1" smtClean="0"/>
              <a:t>fasciculata</a:t>
            </a:r>
            <a:endParaRPr lang="en-US" sz="2400" b="1" i="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28600"/>
            <a:ext cx="9982200" cy="7086600"/>
          </a:xfrm>
          <a:prstGeom prst="rect">
            <a:avLst/>
          </a:prstGeom>
          <a:solidFill>
            <a:srgbClr val="F5F0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 y="381000"/>
            <a:ext cx="9144000" cy="5386090"/>
          </a:xfrm>
          <a:prstGeom prst="rect">
            <a:avLst/>
          </a:prstGeom>
          <a:noFill/>
        </p:spPr>
        <p:txBody>
          <a:bodyPr wrap="square" rtlCol="0">
            <a:spAutoFit/>
          </a:bodyPr>
          <a:lstStyle/>
          <a:p>
            <a:pPr algn="ctr"/>
            <a:r>
              <a:rPr lang="en-US" sz="3200" b="1" dirty="0" smtClean="0"/>
              <a:t>Mixed Model Analytical Approach to Quantify</a:t>
            </a:r>
          </a:p>
          <a:p>
            <a:pPr algn="ctr"/>
            <a:r>
              <a:rPr lang="en-US" sz="3200" b="1" dirty="0" smtClean="0"/>
              <a:t>G x E on Fitness</a:t>
            </a:r>
          </a:p>
          <a:p>
            <a:endParaRPr lang="en-US" dirty="0" smtClean="0"/>
          </a:p>
          <a:p>
            <a:r>
              <a:rPr lang="en-US" b="1" dirty="0" smtClean="0"/>
              <a:t>100 MA Lines &amp; Founder Planted in 2 Spring &amp; 2 Fall Experiments as Seedlings</a:t>
            </a:r>
          </a:p>
          <a:p>
            <a:endParaRPr lang="en-US" b="1" dirty="0" smtClean="0"/>
          </a:p>
          <a:p>
            <a:r>
              <a:rPr lang="en-US" b="1" dirty="0" smtClean="0"/>
              <a:t>Large Effect of Environmental Variables (Block, Season, Experiment, Year)</a:t>
            </a:r>
          </a:p>
          <a:p>
            <a:endParaRPr lang="en-US" sz="2000" b="1" dirty="0" smtClean="0"/>
          </a:p>
          <a:p>
            <a:r>
              <a:rPr lang="en-US" sz="2800" b="1" dirty="0" smtClean="0"/>
              <a:t>MA Line x Experiment (4)		P = 0.0006</a:t>
            </a:r>
          </a:p>
          <a:p>
            <a:r>
              <a:rPr lang="en-US" sz="2800" b="1" dirty="0" smtClean="0"/>
              <a:t>MA Line x Year (2)			P = 0.0015</a:t>
            </a:r>
          </a:p>
          <a:p>
            <a:r>
              <a:rPr lang="en-US" sz="2800" b="1" dirty="0" smtClean="0"/>
              <a:t>MA Line x Season (2)			P = 0.022</a:t>
            </a:r>
          </a:p>
          <a:p>
            <a:endParaRPr lang="en-US" sz="2800" b="1" dirty="0" smtClean="0"/>
          </a:p>
          <a:p>
            <a:r>
              <a:rPr lang="en-US" sz="2800" b="1" dirty="0" smtClean="0"/>
              <a:t>MA Line : (100)				P = 0.053</a:t>
            </a:r>
          </a:p>
          <a:p>
            <a:endParaRPr lang="en-US" sz="2800" b="1" dirty="0" smtClean="0"/>
          </a:p>
          <a:p>
            <a:endParaRPr lang="en-US" sz="2000" b="1"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12725" y="-76200"/>
            <a:ext cx="9331325" cy="6948488"/>
            <a:chOff x="-212181" y="-76200"/>
            <a:chExt cx="9331401" cy="6948866"/>
          </a:xfrm>
        </p:grpSpPr>
        <p:sp>
          <p:nvSpPr>
            <p:cNvPr id="33797" name="TextBox 2"/>
            <p:cNvSpPr txBox="1">
              <a:spLocks noChangeArrowheads="1"/>
            </p:cNvSpPr>
            <p:nvPr/>
          </p:nvSpPr>
          <p:spPr bwMode="auto">
            <a:xfrm>
              <a:off x="533950" y="6472535"/>
              <a:ext cx="7890622" cy="400131"/>
            </a:xfrm>
            <a:prstGeom prst="rect">
              <a:avLst/>
            </a:prstGeom>
            <a:noFill/>
            <a:ln w="9525">
              <a:noFill/>
              <a:miter lim="800000"/>
              <a:headEnd/>
              <a:tailEnd/>
            </a:ln>
          </p:spPr>
          <p:txBody>
            <a:bodyPr wrap="none">
              <a:spAutoFit/>
            </a:bodyPr>
            <a:lstStyle/>
            <a:p>
              <a:r>
                <a:rPr lang="en-US" sz="2000" b="1"/>
                <a:t>Transplant (Parents) Distance or Crossing Distance (F1 and F3)</a:t>
              </a:r>
            </a:p>
          </p:txBody>
        </p:sp>
        <p:sp>
          <p:nvSpPr>
            <p:cNvPr id="33798" name="TextBox 3"/>
            <p:cNvSpPr txBox="1">
              <a:spLocks noChangeArrowheads="1"/>
            </p:cNvSpPr>
            <p:nvPr/>
          </p:nvSpPr>
          <p:spPr bwMode="auto">
            <a:xfrm>
              <a:off x="-212181" y="-76200"/>
              <a:ext cx="9331401" cy="800219"/>
            </a:xfrm>
            <a:prstGeom prst="rect">
              <a:avLst/>
            </a:prstGeom>
            <a:noFill/>
            <a:ln w="9525">
              <a:noFill/>
              <a:miter lim="800000"/>
              <a:headEnd/>
              <a:tailEnd/>
            </a:ln>
          </p:spPr>
          <p:txBody>
            <a:bodyPr wrap="none">
              <a:spAutoFit/>
            </a:bodyPr>
            <a:lstStyle/>
            <a:p>
              <a:pPr algn="ctr"/>
              <a:r>
                <a:rPr lang="en-US" sz="2300"/>
                <a:t>Local Adaptation, F1 Heterosis, &amp; F3  Outbreeding Depression in </a:t>
              </a:r>
            </a:p>
            <a:p>
              <a:pPr algn="ctr"/>
              <a:r>
                <a:rPr lang="en-US" sz="2300" i="1"/>
                <a:t>   Chamaecrista fasciculata: Consequences for Conservation Genetics</a:t>
              </a:r>
            </a:p>
          </p:txBody>
        </p:sp>
        <p:sp>
          <p:nvSpPr>
            <p:cNvPr id="33799" name="TextBox 4"/>
            <p:cNvSpPr txBox="1">
              <a:spLocks noChangeArrowheads="1"/>
            </p:cNvSpPr>
            <p:nvPr/>
          </p:nvSpPr>
          <p:spPr bwMode="auto">
            <a:xfrm>
              <a:off x="4552672" y="695980"/>
              <a:ext cx="324128" cy="523220"/>
            </a:xfrm>
            <a:prstGeom prst="rect">
              <a:avLst/>
            </a:prstGeom>
            <a:noFill/>
            <a:ln w="9525">
              <a:noFill/>
              <a:miter lim="800000"/>
              <a:headEnd/>
              <a:tailEnd/>
            </a:ln>
          </p:spPr>
          <p:txBody>
            <a:bodyPr wrap="none">
              <a:spAutoFit/>
            </a:bodyPr>
            <a:lstStyle/>
            <a:p>
              <a:r>
                <a:rPr lang="en-US" sz="2800" b="1"/>
                <a:t>*</a:t>
              </a:r>
            </a:p>
          </p:txBody>
        </p:sp>
        <p:grpSp>
          <p:nvGrpSpPr>
            <p:cNvPr id="3" name="Group 62"/>
            <p:cNvGrpSpPr>
              <a:grpSpLocks/>
            </p:cNvGrpSpPr>
            <p:nvPr/>
          </p:nvGrpSpPr>
          <p:grpSpPr bwMode="auto">
            <a:xfrm>
              <a:off x="1318735" y="638916"/>
              <a:ext cx="5005865" cy="5914284"/>
              <a:chOff x="1318735" y="398648"/>
              <a:chExt cx="5005865" cy="5914284"/>
            </a:xfrm>
          </p:grpSpPr>
          <p:grpSp>
            <p:nvGrpSpPr>
              <p:cNvPr id="4" name="Group 35"/>
              <p:cNvGrpSpPr>
                <a:grpSpLocks/>
              </p:cNvGrpSpPr>
              <p:nvPr/>
            </p:nvGrpSpPr>
            <p:grpSpPr bwMode="auto">
              <a:xfrm>
                <a:off x="2084073" y="457200"/>
                <a:ext cx="4240527" cy="5628273"/>
                <a:chOff x="1600201" y="761999"/>
                <a:chExt cx="4240527" cy="5628273"/>
              </a:xfrm>
            </p:grpSpPr>
            <p:graphicFrame>
              <p:nvGraphicFramePr>
                <p:cNvPr id="25" name="Chart 24"/>
                <p:cNvGraphicFramePr/>
                <p:nvPr/>
              </p:nvGraphicFramePr>
              <p:xfrm>
                <a:off x="1600201" y="761999"/>
                <a:ext cx="4171010" cy="18090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p:cNvGraphicFramePr/>
                <p:nvPr/>
              </p:nvGraphicFramePr>
              <p:xfrm>
                <a:off x="1669718" y="2671591"/>
                <a:ext cx="4171010" cy="18090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Chart 5"/>
                <p:cNvGraphicFramePr/>
                <p:nvPr/>
              </p:nvGraphicFramePr>
              <p:xfrm>
                <a:off x="1600201" y="4581184"/>
                <a:ext cx="4171010" cy="1809088"/>
              </p:xfrm>
              <a:graphic>
                <a:graphicData uri="http://schemas.openxmlformats.org/drawingml/2006/chart">
                  <c:chart xmlns:c="http://schemas.openxmlformats.org/drawingml/2006/chart" xmlns:r="http://schemas.openxmlformats.org/officeDocument/2006/relationships" r:id="rId5"/>
                </a:graphicData>
              </a:graphic>
            </p:graphicFrame>
            <p:sp>
              <p:nvSpPr>
                <p:cNvPr id="28" name="Rectangle 27"/>
                <p:cNvSpPr/>
                <p:nvPr/>
              </p:nvSpPr>
              <p:spPr>
                <a:xfrm>
                  <a:off x="4801504" y="1490188"/>
                  <a:ext cx="1006483" cy="4370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p:cNvSpPr/>
                <p:nvPr/>
              </p:nvSpPr>
              <p:spPr>
                <a:xfrm>
                  <a:off x="2204333" y="1417159"/>
                  <a:ext cx="201614" cy="730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0" name="Straight Connector 29"/>
                <p:cNvCxnSpPr/>
                <p:nvPr/>
              </p:nvCxnSpPr>
              <p:spPr>
                <a:xfrm>
                  <a:off x="2023356" y="4343081"/>
                  <a:ext cx="30972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023356" y="6211669"/>
                  <a:ext cx="309723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023356" y="4952714"/>
                  <a:ext cx="3097237"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a:off x="2023356" y="1490188"/>
                  <a:ext cx="30972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802" name="TextBox 7"/>
              <p:cNvSpPr txBox="1">
                <a:spLocks noChangeArrowheads="1"/>
              </p:cNvSpPr>
              <p:nvPr/>
            </p:nvSpPr>
            <p:spPr bwMode="auto">
              <a:xfrm>
                <a:off x="2514600" y="5943600"/>
                <a:ext cx="3762568" cy="369332"/>
              </a:xfrm>
              <a:prstGeom prst="rect">
                <a:avLst/>
              </a:prstGeom>
              <a:noFill/>
              <a:ln w="9525">
                <a:noFill/>
                <a:miter lim="800000"/>
                <a:headEnd/>
                <a:tailEnd/>
              </a:ln>
            </p:spPr>
            <p:txBody>
              <a:bodyPr wrap="none">
                <a:spAutoFit/>
              </a:bodyPr>
              <a:lstStyle/>
              <a:p>
                <a:r>
                  <a:rPr lang="en-US" b="1"/>
                  <a:t>0.1   1     10   100 1000  2000 Km</a:t>
                </a:r>
              </a:p>
            </p:txBody>
          </p:sp>
          <p:sp>
            <p:nvSpPr>
              <p:cNvPr id="33803" name="TextBox 8"/>
              <p:cNvSpPr txBox="1">
                <a:spLocks noChangeArrowheads="1"/>
              </p:cNvSpPr>
              <p:nvPr/>
            </p:nvSpPr>
            <p:spPr bwMode="auto">
              <a:xfrm rot="-5400000">
                <a:off x="-1116675" y="2834058"/>
                <a:ext cx="5609484" cy="738664"/>
              </a:xfrm>
              <a:prstGeom prst="rect">
                <a:avLst/>
              </a:prstGeom>
              <a:noFill/>
              <a:ln w="9525">
                <a:noFill/>
                <a:miter lim="800000"/>
                <a:headEnd/>
                <a:tailEnd/>
              </a:ln>
            </p:spPr>
            <p:txBody>
              <a:bodyPr wrap="none">
                <a:spAutoFit/>
              </a:bodyPr>
              <a:lstStyle/>
              <a:p>
                <a:r>
                  <a:rPr lang="en-US" sz="1400" b="1"/>
                  <a:t>F3 - Home Parent      F1  - Home Parent     Home  - Away Parent</a:t>
                </a:r>
              </a:p>
              <a:p>
                <a:r>
                  <a:rPr lang="en-US" sz="1400" b="1"/>
                  <a:t>   OUTBREEDING          F1 HETEROSIS      LOCAL ADAPTATION</a:t>
                </a:r>
              </a:p>
              <a:p>
                <a:r>
                  <a:rPr lang="en-US" sz="1400" b="1"/>
                  <a:t>     DEPRESSION</a:t>
                </a:r>
              </a:p>
            </p:txBody>
          </p:sp>
          <p:sp>
            <p:nvSpPr>
              <p:cNvPr id="33804" name="TextBox 9"/>
              <p:cNvSpPr txBox="1">
                <a:spLocks noChangeArrowheads="1"/>
              </p:cNvSpPr>
              <p:nvPr/>
            </p:nvSpPr>
            <p:spPr bwMode="auto">
              <a:xfrm>
                <a:off x="3048000" y="1447800"/>
                <a:ext cx="324128" cy="523220"/>
              </a:xfrm>
              <a:prstGeom prst="rect">
                <a:avLst/>
              </a:prstGeom>
              <a:noFill/>
              <a:ln w="9525">
                <a:noFill/>
                <a:miter lim="800000"/>
                <a:headEnd/>
                <a:tailEnd/>
              </a:ln>
            </p:spPr>
            <p:txBody>
              <a:bodyPr wrap="none">
                <a:spAutoFit/>
              </a:bodyPr>
              <a:lstStyle/>
              <a:p>
                <a:r>
                  <a:rPr lang="en-US" sz="2800" b="1"/>
                  <a:t>*</a:t>
                </a:r>
              </a:p>
            </p:txBody>
          </p:sp>
          <p:sp>
            <p:nvSpPr>
              <p:cNvPr id="33805" name="TextBox 10"/>
              <p:cNvSpPr txBox="1">
                <a:spLocks noChangeArrowheads="1"/>
              </p:cNvSpPr>
              <p:nvPr/>
            </p:nvSpPr>
            <p:spPr bwMode="auto">
              <a:xfrm>
                <a:off x="4038600" y="1676400"/>
                <a:ext cx="324128" cy="523220"/>
              </a:xfrm>
              <a:prstGeom prst="rect">
                <a:avLst/>
              </a:prstGeom>
              <a:noFill/>
              <a:ln w="9525">
                <a:noFill/>
                <a:miter lim="800000"/>
                <a:headEnd/>
                <a:tailEnd/>
              </a:ln>
            </p:spPr>
            <p:txBody>
              <a:bodyPr wrap="none">
                <a:spAutoFit/>
              </a:bodyPr>
              <a:lstStyle/>
              <a:p>
                <a:r>
                  <a:rPr lang="en-US" sz="2800" b="1"/>
                  <a:t>*</a:t>
                </a:r>
              </a:p>
            </p:txBody>
          </p:sp>
          <p:sp>
            <p:nvSpPr>
              <p:cNvPr id="33806" name="TextBox 11"/>
              <p:cNvSpPr txBox="1">
                <a:spLocks noChangeArrowheads="1"/>
              </p:cNvSpPr>
              <p:nvPr/>
            </p:nvSpPr>
            <p:spPr bwMode="auto">
              <a:xfrm>
                <a:off x="3581400" y="1828800"/>
                <a:ext cx="324128" cy="523220"/>
              </a:xfrm>
              <a:prstGeom prst="rect">
                <a:avLst/>
              </a:prstGeom>
              <a:noFill/>
              <a:ln w="9525">
                <a:noFill/>
                <a:miter lim="800000"/>
                <a:headEnd/>
                <a:tailEnd/>
              </a:ln>
            </p:spPr>
            <p:txBody>
              <a:bodyPr wrap="none">
                <a:spAutoFit/>
              </a:bodyPr>
              <a:lstStyle/>
              <a:p>
                <a:r>
                  <a:rPr lang="en-US" sz="2800" b="1"/>
                  <a:t>*</a:t>
                </a:r>
              </a:p>
            </p:txBody>
          </p:sp>
          <p:sp>
            <p:nvSpPr>
              <p:cNvPr id="33807" name="TextBox 12"/>
              <p:cNvSpPr txBox="1">
                <a:spLocks noChangeArrowheads="1"/>
              </p:cNvSpPr>
              <p:nvPr/>
            </p:nvSpPr>
            <p:spPr bwMode="auto">
              <a:xfrm flipH="1">
                <a:off x="5029200" y="457200"/>
                <a:ext cx="381000" cy="523220"/>
              </a:xfrm>
              <a:prstGeom prst="rect">
                <a:avLst/>
              </a:prstGeom>
              <a:noFill/>
              <a:ln w="9525">
                <a:noFill/>
                <a:miter lim="800000"/>
                <a:headEnd/>
                <a:tailEnd/>
              </a:ln>
            </p:spPr>
            <p:txBody>
              <a:bodyPr>
                <a:spAutoFit/>
              </a:bodyPr>
              <a:lstStyle/>
              <a:p>
                <a:r>
                  <a:rPr lang="en-US" sz="2800" b="1"/>
                  <a:t>*</a:t>
                </a:r>
              </a:p>
            </p:txBody>
          </p:sp>
          <p:sp>
            <p:nvSpPr>
              <p:cNvPr id="33808" name="TextBox 13"/>
              <p:cNvSpPr txBox="1">
                <a:spLocks noChangeArrowheads="1"/>
              </p:cNvSpPr>
              <p:nvPr/>
            </p:nvSpPr>
            <p:spPr bwMode="auto">
              <a:xfrm>
                <a:off x="2590800" y="2590800"/>
                <a:ext cx="324128" cy="523220"/>
              </a:xfrm>
              <a:prstGeom prst="rect">
                <a:avLst/>
              </a:prstGeom>
              <a:noFill/>
              <a:ln w="9525">
                <a:noFill/>
                <a:miter lim="800000"/>
                <a:headEnd/>
                <a:tailEnd/>
              </a:ln>
            </p:spPr>
            <p:txBody>
              <a:bodyPr wrap="none">
                <a:spAutoFit/>
              </a:bodyPr>
              <a:lstStyle/>
              <a:p>
                <a:r>
                  <a:rPr lang="en-US" sz="2800" b="1"/>
                  <a:t>*</a:t>
                </a:r>
              </a:p>
            </p:txBody>
          </p:sp>
          <p:sp>
            <p:nvSpPr>
              <p:cNvPr id="33809" name="TextBox 14"/>
              <p:cNvSpPr txBox="1">
                <a:spLocks noChangeArrowheads="1"/>
              </p:cNvSpPr>
              <p:nvPr/>
            </p:nvSpPr>
            <p:spPr bwMode="auto">
              <a:xfrm>
                <a:off x="3638272" y="2438400"/>
                <a:ext cx="324128" cy="523220"/>
              </a:xfrm>
              <a:prstGeom prst="rect">
                <a:avLst/>
              </a:prstGeom>
              <a:noFill/>
              <a:ln w="9525">
                <a:noFill/>
                <a:miter lim="800000"/>
                <a:headEnd/>
                <a:tailEnd/>
              </a:ln>
            </p:spPr>
            <p:txBody>
              <a:bodyPr wrap="none">
                <a:spAutoFit/>
              </a:bodyPr>
              <a:lstStyle/>
              <a:p>
                <a:r>
                  <a:rPr lang="en-US" sz="2800" b="1"/>
                  <a:t>*</a:t>
                </a:r>
              </a:p>
            </p:txBody>
          </p:sp>
          <p:sp>
            <p:nvSpPr>
              <p:cNvPr id="33810" name="TextBox 15"/>
              <p:cNvSpPr txBox="1">
                <a:spLocks noChangeArrowheads="1"/>
              </p:cNvSpPr>
              <p:nvPr/>
            </p:nvSpPr>
            <p:spPr bwMode="auto">
              <a:xfrm>
                <a:off x="4572000" y="2895600"/>
                <a:ext cx="324128" cy="523220"/>
              </a:xfrm>
              <a:prstGeom prst="rect">
                <a:avLst/>
              </a:prstGeom>
              <a:noFill/>
              <a:ln w="9525">
                <a:noFill/>
                <a:miter lim="800000"/>
                <a:headEnd/>
                <a:tailEnd/>
              </a:ln>
            </p:spPr>
            <p:txBody>
              <a:bodyPr wrap="none">
                <a:spAutoFit/>
              </a:bodyPr>
              <a:lstStyle/>
              <a:p>
                <a:r>
                  <a:rPr lang="en-US" sz="2800" b="1"/>
                  <a:t>*</a:t>
                </a:r>
              </a:p>
            </p:txBody>
          </p:sp>
          <p:sp>
            <p:nvSpPr>
              <p:cNvPr id="33811" name="TextBox 16"/>
              <p:cNvSpPr txBox="1">
                <a:spLocks noChangeArrowheads="1"/>
              </p:cNvSpPr>
              <p:nvPr/>
            </p:nvSpPr>
            <p:spPr bwMode="auto">
              <a:xfrm flipH="1">
                <a:off x="4114800" y="2286000"/>
                <a:ext cx="381000" cy="523220"/>
              </a:xfrm>
              <a:prstGeom prst="rect">
                <a:avLst/>
              </a:prstGeom>
              <a:noFill/>
              <a:ln w="9525">
                <a:noFill/>
                <a:miter lim="800000"/>
                <a:headEnd/>
                <a:tailEnd/>
              </a:ln>
            </p:spPr>
            <p:txBody>
              <a:bodyPr>
                <a:spAutoFit/>
              </a:bodyPr>
              <a:lstStyle/>
              <a:p>
                <a:r>
                  <a:rPr lang="en-US" sz="2800" b="1"/>
                  <a:t>*</a:t>
                </a:r>
              </a:p>
            </p:txBody>
          </p:sp>
          <p:sp>
            <p:nvSpPr>
              <p:cNvPr id="33812" name="TextBox 17"/>
              <p:cNvSpPr txBox="1">
                <a:spLocks noChangeArrowheads="1"/>
              </p:cNvSpPr>
              <p:nvPr/>
            </p:nvSpPr>
            <p:spPr bwMode="auto">
              <a:xfrm>
                <a:off x="4572000" y="5181600"/>
                <a:ext cx="324128" cy="523220"/>
              </a:xfrm>
              <a:prstGeom prst="rect">
                <a:avLst/>
              </a:prstGeom>
              <a:noFill/>
              <a:ln w="9525">
                <a:noFill/>
                <a:miter lim="800000"/>
                <a:headEnd/>
                <a:tailEnd/>
              </a:ln>
            </p:spPr>
            <p:txBody>
              <a:bodyPr wrap="none">
                <a:spAutoFit/>
              </a:bodyPr>
              <a:lstStyle/>
              <a:p>
                <a:r>
                  <a:rPr lang="en-US" sz="2800" b="1"/>
                  <a:t>*</a:t>
                </a:r>
              </a:p>
            </p:txBody>
          </p:sp>
          <p:sp>
            <p:nvSpPr>
              <p:cNvPr id="33813" name="TextBox 18"/>
              <p:cNvSpPr txBox="1">
                <a:spLocks noChangeArrowheads="1"/>
              </p:cNvSpPr>
              <p:nvPr/>
            </p:nvSpPr>
            <p:spPr bwMode="auto">
              <a:xfrm>
                <a:off x="5105400" y="2590800"/>
                <a:ext cx="533400" cy="523220"/>
              </a:xfrm>
              <a:prstGeom prst="rect">
                <a:avLst/>
              </a:prstGeom>
              <a:noFill/>
              <a:ln w="9525">
                <a:noFill/>
                <a:miter lim="800000"/>
                <a:headEnd/>
                <a:tailEnd/>
              </a:ln>
            </p:spPr>
            <p:txBody>
              <a:bodyPr>
                <a:spAutoFit/>
              </a:bodyPr>
              <a:lstStyle/>
              <a:p>
                <a:r>
                  <a:rPr lang="en-US" sz="2800" b="1"/>
                  <a:t>*</a:t>
                </a:r>
              </a:p>
            </p:txBody>
          </p:sp>
          <p:sp>
            <p:nvSpPr>
              <p:cNvPr id="33814" name="TextBox 19"/>
              <p:cNvSpPr txBox="1">
                <a:spLocks noChangeArrowheads="1"/>
              </p:cNvSpPr>
              <p:nvPr/>
            </p:nvSpPr>
            <p:spPr bwMode="auto">
              <a:xfrm>
                <a:off x="5029200" y="5572780"/>
                <a:ext cx="324128" cy="523220"/>
              </a:xfrm>
              <a:prstGeom prst="rect">
                <a:avLst/>
              </a:prstGeom>
              <a:noFill/>
              <a:ln w="9525">
                <a:noFill/>
                <a:miter lim="800000"/>
                <a:headEnd/>
                <a:tailEnd/>
              </a:ln>
            </p:spPr>
            <p:txBody>
              <a:bodyPr wrap="none">
                <a:spAutoFit/>
              </a:bodyPr>
              <a:lstStyle/>
              <a:p>
                <a:r>
                  <a:rPr lang="en-US" sz="2800" b="1"/>
                  <a:t>*</a:t>
                </a:r>
              </a:p>
            </p:txBody>
          </p:sp>
          <p:sp>
            <p:nvSpPr>
              <p:cNvPr id="33815" name="TextBox 20"/>
              <p:cNvSpPr txBox="1">
                <a:spLocks noChangeArrowheads="1"/>
              </p:cNvSpPr>
              <p:nvPr/>
            </p:nvSpPr>
            <p:spPr bwMode="auto">
              <a:xfrm>
                <a:off x="4724984" y="1664840"/>
                <a:ext cx="1208995" cy="461690"/>
              </a:xfrm>
              <a:prstGeom prst="rect">
                <a:avLst/>
              </a:prstGeom>
              <a:noFill/>
              <a:ln w="9525">
                <a:noFill/>
                <a:miter lim="800000"/>
                <a:headEnd/>
                <a:tailEnd/>
              </a:ln>
            </p:spPr>
            <p:txBody>
              <a:bodyPr wrap="none">
                <a:spAutoFit/>
              </a:bodyPr>
              <a:lstStyle/>
              <a:p>
                <a:r>
                  <a:rPr lang="en-US" sz="2400" b="1" dirty="0"/>
                  <a:t>* </a:t>
                </a:r>
                <a:r>
                  <a:rPr lang="en-US" sz="2000" b="1" dirty="0"/>
                  <a:t>P&lt;0.05</a:t>
                </a:r>
              </a:p>
            </p:txBody>
          </p:sp>
          <p:sp>
            <p:nvSpPr>
              <p:cNvPr id="33816" name="TextBox 21"/>
              <p:cNvSpPr txBox="1">
                <a:spLocks noChangeArrowheads="1"/>
              </p:cNvSpPr>
              <p:nvPr/>
            </p:nvSpPr>
            <p:spPr bwMode="auto">
              <a:xfrm>
                <a:off x="5486400" y="609600"/>
                <a:ext cx="583819" cy="400131"/>
              </a:xfrm>
              <a:prstGeom prst="rect">
                <a:avLst/>
              </a:prstGeom>
              <a:noFill/>
              <a:ln w="9525">
                <a:noFill/>
                <a:miter lim="800000"/>
                <a:headEnd/>
                <a:tailEnd/>
              </a:ln>
            </p:spPr>
            <p:txBody>
              <a:bodyPr wrap="none">
                <a:spAutoFit/>
              </a:bodyPr>
              <a:lstStyle/>
              <a:p>
                <a:r>
                  <a:rPr lang="en-US" sz="2000"/>
                  <a:t>MD</a:t>
                </a:r>
              </a:p>
            </p:txBody>
          </p:sp>
          <p:sp>
            <p:nvSpPr>
              <p:cNvPr id="33817" name="TextBox 22"/>
              <p:cNvSpPr txBox="1">
                <a:spLocks noChangeArrowheads="1"/>
              </p:cNvSpPr>
              <p:nvPr/>
            </p:nvSpPr>
            <p:spPr bwMode="auto">
              <a:xfrm>
                <a:off x="5486400" y="4800600"/>
                <a:ext cx="527713" cy="400131"/>
              </a:xfrm>
              <a:prstGeom prst="rect">
                <a:avLst/>
              </a:prstGeom>
              <a:noFill/>
              <a:ln w="9525">
                <a:noFill/>
                <a:miter lim="800000"/>
                <a:headEnd/>
                <a:tailEnd/>
              </a:ln>
            </p:spPr>
            <p:txBody>
              <a:bodyPr wrap="none">
                <a:spAutoFit/>
              </a:bodyPr>
              <a:lstStyle/>
              <a:p>
                <a:r>
                  <a:rPr lang="en-US" sz="2000"/>
                  <a:t>KS</a:t>
                </a:r>
              </a:p>
            </p:txBody>
          </p:sp>
          <p:sp>
            <p:nvSpPr>
              <p:cNvPr id="33818" name="TextBox 23"/>
              <p:cNvSpPr txBox="1">
                <a:spLocks noChangeArrowheads="1"/>
              </p:cNvSpPr>
              <p:nvPr/>
            </p:nvSpPr>
            <p:spPr bwMode="auto">
              <a:xfrm>
                <a:off x="5486400" y="3028890"/>
                <a:ext cx="654351" cy="400131"/>
              </a:xfrm>
              <a:prstGeom prst="rect">
                <a:avLst/>
              </a:prstGeom>
              <a:noFill/>
              <a:ln w="9525">
                <a:noFill/>
                <a:miter lim="800000"/>
                <a:headEnd/>
                <a:tailEnd/>
              </a:ln>
            </p:spPr>
            <p:txBody>
              <a:bodyPr wrap="none">
                <a:spAutoFit/>
              </a:bodyPr>
              <a:lstStyle/>
              <a:p>
                <a:r>
                  <a:rPr lang="en-US" sz="2000"/>
                  <a:t>MD </a:t>
                </a:r>
              </a:p>
            </p:txBody>
          </p:sp>
        </p:grpSp>
      </p:grpSp>
      <p:sp>
        <p:nvSpPr>
          <p:cNvPr id="33796" name="TextBox 34"/>
          <p:cNvSpPr txBox="1">
            <a:spLocks noChangeArrowheads="1"/>
          </p:cNvSpPr>
          <p:nvPr/>
        </p:nvSpPr>
        <p:spPr bwMode="auto">
          <a:xfrm rot="-5400000">
            <a:off x="-1160463" y="3065463"/>
            <a:ext cx="4124325" cy="584200"/>
          </a:xfrm>
          <a:prstGeom prst="rect">
            <a:avLst/>
          </a:prstGeom>
          <a:noFill/>
          <a:ln w="9525">
            <a:noFill/>
            <a:miter lim="800000"/>
            <a:headEnd/>
            <a:tailEnd/>
          </a:ln>
        </p:spPr>
        <p:txBody>
          <a:bodyPr wrap="none">
            <a:spAutoFit/>
          </a:bodyPr>
          <a:lstStyle/>
          <a:p>
            <a:r>
              <a:rPr lang="en-US" sz="3200"/>
              <a:t>Relative Performance</a:t>
            </a:r>
          </a:p>
        </p:txBody>
      </p:sp>
      <p:sp>
        <p:nvSpPr>
          <p:cNvPr id="36" name="TextBox 35"/>
          <p:cNvSpPr txBox="1"/>
          <p:nvPr/>
        </p:nvSpPr>
        <p:spPr>
          <a:xfrm>
            <a:off x="6248400" y="1371600"/>
            <a:ext cx="2852063" cy="3970318"/>
          </a:xfrm>
          <a:prstGeom prst="rect">
            <a:avLst/>
          </a:prstGeom>
          <a:noFill/>
        </p:spPr>
        <p:txBody>
          <a:bodyPr wrap="none" rtlCol="0">
            <a:spAutoFit/>
          </a:bodyPr>
          <a:lstStyle/>
          <a:p>
            <a:r>
              <a:rPr lang="en-US" b="1" dirty="0" smtClean="0"/>
              <a:t>Local adaptation</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r>
              <a:rPr lang="en-US" b="1" dirty="0" err="1" smtClean="0"/>
              <a:t>Heterosis</a:t>
            </a:r>
            <a:endParaRPr lang="en-US" b="1" dirty="0" smtClean="0"/>
          </a:p>
          <a:p>
            <a:endParaRPr lang="en-US" b="1" dirty="0" smtClean="0"/>
          </a:p>
          <a:p>
            <a:endParaRPr lang="en-US" b="1" dirty="0" smtClean="0"/>
          </a:p>
          <a:p>
            <a:endParaRPr lang="en-US" b="1" dirty="0" smtClean="0"/>
          </a:p>
          <a:p>
            <a:endParaRPr lang="en-US" b="1" dirty="0" smtClean="0"/>
          </a:p>
          <a:p>
            <a:r>
              <a:rPr lang="en-US" b="1" dirty="0" err="1" smtClean="0"/>
              <a:t>Outbreeding</a:t>
            </a:r>
            <a:r>
              <a:rPr lang="en-US" b="1" dirty="0" smtClean="0"/>
              <a:t> depression</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 y="420688"/>
            <a:ext cx="8918575" cy="5903912"/>
            <a:chOff x="152400" y="420688"/>
            <a:chExt cx="8918575" cy="5903912"/>
          </a:xfrm>
        </p:grpSpPr>
        <p:sp>
          <p:nvSpPr>
            <p:cNvPr id="3" name="Line 4"/>
            <p:cNvSpPr>
              <a:spLocks noChangeShapeType="1"/>
            </p:cNvSpPr>
            <p:nvPr/>
          </p:nvSpPr>
          <p:spPr bwMode="auto">
            <a:xfrm>
              <a:off x="1054100" y="1460500"/>
              <a:ext cx="1588" cy="4037013"/>
            </a:xfrm>
            <a:prstGeom prst="line">
              <a:avLst/>
            </a:prstGeom>
            <a:noFill/>
            <a:ln w="0">
              <a:solidFill>
                <a:srgbClr val="000000"/>
              </a:solidFill>
              <a:round/>
              <a:headEnd/>
              <a:tailEnd/>
            </a:ln>
          </p:spPr>
          <p:txBody>
            <a:bodyPr/>
            <a:lstStyle/>
            <a:p>
              <a:endParaRPr lang="en-US"/>
            </a:p>
          </p:txBody>
        </p:sp>
        <p:sp>
          <p:nvSpPr>
            <p:cNvPr id="4" name="Line 5"/>
            <p:cNvSpPr>
              <a:spLocks noChangeShapeType="1"/>
            </p:cNvSpPr>
            <p:nvPr/>
          </p:nvSpPr>
          <p:spPr bwMode="auto">
            <a:xfrm>
              <a:off x="1023938" y="5497513"/>
              <a:ext cx="30162" cy="1587"/>
            </a:xfrm>
            <a:prstGeom prst="line">
              <a:avLst/>
            </a:prstGeom>
            <a:noFill/>
            <a:ln w="0">
              <a:solidFill>
                <a:srgbClr val="000000"/>
              </a:solidFill>
              <a:round/>
              <a:headEnd/>
              <a:tailEnd/>
            </a:ln>
          </p:spPr>
          <p:txBody>
            <a:bodyPr/>
            <a:lstStyle/>
            <a:p>
              <a:endParaRPr lang="en-US"/>
            </a:p>
          </p:txBody>
        </p:sp>
        <p:sp>
          <p:nvSpPr>
            <p:cNvPr id="5" name="Line 6"/>
            <p:cNvSpPr>
              <a:spLocks noChangeShapeType="1"/>
            </p:cNvSpPr>
            <p:nvPr/>
          </p:nvSpPr>
          <p:spPr bwMode="auto">
            <a:xfrm>
              <a:off x="1023938" y="5094288"/>
              <a:ext cx="30162" cy="1587"/>
            </a:xfrm>
            <a:prstGeom prst="line">
              <a:avLst/>
            </a:prstGeom>
            <a:noFill/>
            <a:ln w="0">
              <a:solidFill>
                <a:srgbClr val="000000"/>
              </a:solidFill>
              <a:round/>
              <a:headEnd/>
              <a:tailEnd/>
            </a:ln>
          </p:spPr>
          <p:txBody>
            <a:bodyPr/>
            <a:lstStyle/>
            <a:p>
              <a:endParaRPr lang="en-US"/>
            </a:p>
          </p:txBody>
        </p:sp>
        <p:sp>
          <p:nvSpPr>
            <p:cNvPr id="6" name="Line 7"/>
            <p:cNvSpPr>
              <a:spLocks noChangeShapeType="1"/>
            </p:cNvSpPr>
            <p:nvPr/>
          </p:nvSpPr>
          <p:spPr bwMode="auto">
            <a:xfrm>
              <a:off x="1023938" y="4687888"/>
              <a:ext cx="30162" cy="1587"/>
            </a:xfrm>
            <a:prstGeom prst="line">
              <a:avLst/>
            </a:prstGeom>
            <a:noFill/>
            <a:ln w="0">
              <a:solidFill>
                <a:srgbClr val="000000"/>
              </a:solidFill>
              <a:round/>
              <a:headEnd/>
              <a:tailEnd/>
            </a:ln>
          </p:spPr>
          <p:txBody>
            <a:bodyPr/>
            <a:lstStyle/>
            <a:p>
              <a:endParaRPr lang="en-US"/>
            </a:p>
          </p:txBody>
        </p:sp>
        <p:sp>
          <p:nvSpPr>
            <p:cNvPr id="7" name="Line 8"/>
            <p:cNvSpPr>
              <a:spLocks noChangeShapeType="1"/>
            </p:cNvSpPr>
            <p:nvPr/>
          </p:nvSpPr>
          <p:spPr bwMode="auto">
            <a:xfrm>
              <a:off x="1023938" y="4284663"/>
              <a:ext cx="30162" cy="1587"/>
            </a:xfrm>
            <a:prstGeom prst="line">
              <a:avLst/>
            </a:prstGeom>
            <a:noFill/>
            <a:ln w="0">
              <a:solidFill>
                <a:srgbClr val="000000"/>
              </a:solidFill>
              <a:round/>
              <a:headEnd/>
              <a:tailEnd/>
            </a:ln>
          </p:spPr>
          <p:txBody>
            <a:bodyPr/>
            <a:lstStyle/>
            <a:p>
              <a:endParaRPr lang="en-US"/>
            </a:p>
          </p:txBody>
        </p:sp>
        <p:sp>
          <p:nvSpPr>
            <p:cNvPr id="8" name="Line 9"/>
            <p:cNvSpPr>
              <a:spLocks noChangeShapeType="1"/>
            </p:cNvSpPr>
            <p:nvPr/>
          </p:nvSpPr>
          <p:spPr bwMode="auto">
            <a:xfrm>
              <a:off x="1023938" y="3883025"/>
              <a:ext cx="30162" cy="1588"/>
            </a:xfrm>
            <a:prstGeom prst="line">
              <a:avLst/>
            </a:prstGeom>
            <a:noFill/>
            <a:ln w="0">
              <a:solidFill>
                <a:srgbClr val="000000"/>
              </a:solidFill>
              <a:round/>
              <a:headEnd/>
              <a:tailEnd/>
            </a:ln>
          </p:spPr>
          <p:txBody>
            <a:bodyPr/>
            <a:lstStyle/>
            <a:p>
              <a:endParaRPr lang="en-US"/>
            </a:p>
          </p:txBody>
        </p:sp>
        <p:sp>
          <p:nvSpPr>
            <p:cNvPr id="9" name="Line 10"/>
            <p:cNvSpPr>
              <a:spLocks noChangeShapeType="1"/>
            </p:cNvSpPr>
            <p:nvPr/>
          </p:nvSpPr>
          <p:spPr bwMode="auto">
            <a:xfrm>
              <a:off x="1023938" y="3481388"/>
              <a:ext cx="30162" cy="1587"/>
            </a:xfrm>
            <a:prstGeom prst="line">
              <a:avLst/>
            </a:prstGeom>
            <a:noFill/>
            <a:ln w="0">
              <a:solidFill>
                <a:srgbClr val="000000"/>
              </a:solidFill>
              <a:round/>
              <a:headEnd/>
              <a:tailEnd/>
            </a:ln>
          </p:spPr>
          <p:txBody>
            <a:bodyPr/>
            <a:lstStyle/>
            <a:p>
              <a:endParaRPr lang="en-US"/>
            </a:p>
          </p:txBody>
        </p:sp>
        <p:sp>
          <p:nvSpPr>
            <p:cNvPr id="10" name="Line 11"/>
            <p:cNvSpPr>
              <a:spLocks noChangeShapeType="1"/>
            </p:cNvSpPr>
            <p:nvPr/>
          </p:nvSpPr>
          <p:spPr bwMode="auto">
            <a:xfrm>
              <a:off x="1023938" y="3073400"/>
              <a:ext cx="30162" cy="1588"/>
            </a:xfrm>
            <a:prstGeom prst="line">
              <a:avLst/>
            </a:prstGeom>
            <a:noFill/>
            <a:ln w="0">
              <a:solidFill>
                <a:srgbClr val="000000"/>
              </a:solidFill>
              <a:round/>
              <a:headEnd/>
              <a:tailEnd/>
            </a:ln>
          </p:spPr>
          <p:txBody>
            <a:bodyPr/>
            <a:lstStyle/>
            <a:p>
              <a:endParaRPr lang="en-US"/>
            </a:p>
          </p:txBody>
        </p:sp>
        <p:sp>
          <p:nvSpPr>
            <p:cNvPr id="11" name="Line 12"/>
            <p:cNvSpPr>
              <a:spLocks noChangeShapeType="1"/>
            </p:cNvSpPr>
            <p:nvPr/>
          </p:nvSpPr>
          <p:spPr bwMode="auto">
            <a:xfrm>
              <a:off x="1023938" y="2671763"/>
              <a:ext cx="30162" cy="1587"/>
            </a:xfrm>
            <a:prstGeom prst="line">
              <a:avLst/>
            </a:prstGeom>
            <a:noFill/>
            <a:ln w="0">
              <a:solidFill>
                <a:srgbClr val="000000"/>
              </a:solidFill>
              <a:round/>
              <a:headEnd/>
              <a:tailEnd/>
            </a:ln>
          </p:spPr>
          <p:txBody>
            <a:bodyPr/>
            <a:lstStyle/>
            <a:p>
              <a:endParaRPr lang="en-US"/>
            </a:p>
          </p:txBody>
        </p:sp>
        <p:sp>
          <p:nvSpPr>
            <p:cNvPr id="12" name="Line 13"/>
            <p:cNvSpPr>
              <a:spLocks noChangeShapeType="1"/>
            </p:cNvSpPr>
            <p:nvPr/>
          </p:nvSpPr>
          <p:spPr bwMode="auto">
            <a:xfrm>
              <a:off x="1023938" y="2270125"/>
              <a:ext cx="30162" cy="1588"/>
            </a:xfrm>
            <a:prstGeom prst="line">
              <a:avLst/>
            </a:prstGeom>
            <a:noFill/>
            <a:ln w="0">
              <a:solidFill>
                <a:srgbClr val="000000"/>
              </a:solidFill>
              <a:round/>
              <a:headEnd/>
              <a:tailEnd/>
            </a:ln>
          </p:spPr>
          <p:txBody>
            <a:bodyPr/>
            <a:lstStyle/>
            <a:p>
              <a:endParaRPr lang="en-US"/>
            </a:p>
          </p:txBody>
        </p:sp>
        <p:sp>
          <p:nvSpPr>
            <p:cNvPr id="13" name="Line 14"/>
            <p:cNvSpPr>
              <a:spLocks noChangeShapeType="1"/>
            </p:cNvSpPr>
            <p:nvPr/>
          </p:nvSpPr>
          <p:spPr bwMode="auto">
            <a:xfrm>
              <a:off x="1023938" y="1862138"/>
              <a:ext cx="30162" cy="1587"/>
            </a:xfrm>
            <a:prstGeom prst="line">
              <a:avLst/>
            </a:prstGeom>
            <a:noFill/>
            <a:ln w="0">
              <a:solidFill>
                <a:srgbClr val="000000"/>
              </a:solidFill>
              <a:round/>
              <a:headEnd/>
              <a:tailEnd/>
            </a:ln>
          </p:spPr>
          <p:txBody>
            <a:bodyPr/>
            <a:lstStyle/>
            <a:p>
              <a:endParaRPr lang="en-US"/>
            </a:p>
          </p:txBody>
        </p:sp>
        <p:sp>
          <p:nvSpPr>
            <p:cNvPr id="14" name="Line 15"/>
            <p:cNvSpPr>
              <a:spLocks noChangeShapeType="1"/>
            </p:cNvSpPr>
            <p:nvPr/>
          </p:nvSpPr>
          <p:spPr bwMode="auto">
            <a:xfrm>
              <a:off x="1023938" y="1460500"/>
              <a:ext cx="30162" cy="1588"/>
            </a:xfrm>
            <a:prstGeom prst="line">
              <a:avLst/>
            </a:prstGeom>
            <a:noFill/>
            <a:ln w="0">
              <a:solidFill>
                <a:srgbClr val="000000"/>
              </a:solidFill>
              <a:round/>
              <a:headEnd/>
              <a:tailEnd/>
            </a:ln>
          </p:spPr>
          <p:txBody>
            <a:bodyPr/>
            <a:lstStyle/>
            <a:p>
              <a:endParaRPr lang="en-US"/>
            </a:p>
          </p:txBody>
        </p:sp>
        <p:sp>
          <p:nvSpPr>
            <p:cNvPr id="15" name="Line 16"/>
            <p:cNvSpPr>
              <a:spLocks noChangeShapeType="1"/>
            </p:cNvSpPr>
            <p:nvPr/>
          </p:nvSpPr>
          <p:spPr bwMode="auto">
            <a:xfrm>
              <a:off x="1054100" y="5497513"/>
              <a:ext cx="6611938" cy="1587"/>
            </a:xfrm>
            <a:prstGeom prst="line">
              <a:avLst/>
            </a:prstGeom>
            <a:noFill/>
            <a:ln w="0">
              <a:solidFill>
                <a:srgbClr val="000000"/>
              </a:solidFill>
              <a:round/>
              <a:headEnd/>
              <a:tailEnd/>
            </a:ln>
          </p:spPr>
          <p:txBody>
            <a:bodyPr/>
            <a:lstStyle/>
            <a:p>
              <a:endParaRPr lang="en-US"/>
            </a:p>
          </p:txBody>
        </p:sp>
        <p:sp>
          <p:nvSpPr>
            <p:cNvPr id="16" name="Line 17"/>
            <p:cNvSpPr>
              <a:spLocks noChangeShapeType="1"/>
            </p:cNvSpPr>
            <p:nvPr/>
          </p:nvSpPr>
          <p:spPr bwMode="auto">
            <a:xfrm flipV="1">
              <a:off x="1054100" y="5497513"/>
              <a:ext cx="1588" cy="28575"/>
            </a:xfrm>
            <a:prstGeom prst="line">
              <a:avLst/>
            </a:prstGeom>
            <a:noFill/>
            <a:ln w="0">
              <a:solidFill>
                <a:srgbClr val="000000"/>
              </a:solidFill>
              <a:round/>
              <a:headEnd/>
              <a:tailEnd/>
            </a:ln>
          </p:spPr>
          <p:txBody>
            <a:bodyPr/>
            <a:lstStyle/>
            <a:p>
              <a:endParaRPr lang="en-US"/>
            </a:p>
          </p:txBody>
        </p:sp>
        <p:sp>
          <p:nvSpPr>
            <p:cNvPr id="17" name="Line 18"/>
            <p:cNvSpPr>
              <a:spLocks noChangeShapeType="1"/>
            </p:cNvSpPr>
            <p:nvPr/>
          </p:nvSpPr>
          <p:spPr bwMode="auto">
            <a:xfrm flipV="1">
              <a:off x="1714500" y="5497513"/>
              <a:ext cx="1588" cy="28575"/>
            </a:xfrm>
            <a:prstGeom prst="line">
              <a:avLst/>
            </a:prstGeom>
            <a:noFill/>
            <a:ln w="0">
              <a:solidFill>
                <a:srgbClr val="000000"/>
              </a:solidFill>
              <a:round/>
              <a:headEnd/>
              <a:tailEnd/>
            </a:ln>
          </p:spPr>
          <p:txBody>
            <a:bodyPr/>
            <a:lstStyle/>
            <a:p>
              <a:endParaRPr lang="en-US"/>
            </a:p>
          </p:txBody>
        </p:sp>
        <p:sp>
          <p:nvSpPr>
            <p:cNvPr id="18" name="Line 19"/>
            <p:cNvSpPr>
              <a:spLocks noChangeShapeType="1"/>
            </p:cNvSpPr>
            <p:nvPr/>
          </p:nvSpPr>
          <p:spPr bwMode="auto">
            <a:xfrm flipV="1">
              <a:off x="2376488" y="5497513"/>
              <a:ext cx="1587" cy="28575"/>
            </a:xfrm>
            <a:prstGeom prst="line">
              <a:avLst/>
            </a:prstGeom>
            <a:noFill/>
            <a:ln w="0">
              <a:solidFill>
                <a:srgbClr val="000000"/>
              </a:solidFill>
              <a:round/>
              <a:headEnd/>
              <a:tailEnd/>
            </a:ln>
          </p:spPr>
          <p:txBody>
            <a:bodyPr/>
            <a:lstStyle/>
            <a:p>
              <a:endParaRPr lang="en-US"/>
            </a:p>
          </p:txBody>
        </p:sp>
        <p:sp>
          <p:nvSpPr>
            <p:cNvPr id="19" name="Line 20"/>
            <p:cNvSpPr>
              <a:spLocks noChangeShapeType="1"/>
            </p:cNvSpPr>
            <p:nvPr/>
          </p:nvSpPr>
          <p:spPr bwMode="auto">
            <a:xfrm flipV="1">
              <a:off x="3038475" y="5497513"/>
              <a:ext cx="1588" cy="28575"/>
            </a:xfrm>
            <a:prstGeom prst="line">
              <a:avLst/>
            </a:prstGeom>
            <a:noFill/>
            <a:ln w="0">
              <a:solidFill>
                <a:srgbClr val="000000"/>
              </a:solidFill>
              <a:round/>
              <a:headEnd/>
              <a:tailEnd/>
            </a:ln>
          </p:spPr>
          <p:txBody>
            <a:bodyPr/>
            <a:lstStyle/>
            <a:p>
              <a:endParaRPr lang="en-US"/>
            </a:p>
          </p:txBody>
        </p:sp>
        <p:sp>
          <p:nvSpPr>
            <p:cNvPr id="20" name="Line 21"/>
            <p:cNvSpPr>
              <a:spLocks noChangeShapeType="1"/>
            </p:cNvSpPr>
            <p:nvPr/>
          </p:nvSpPr>
          <p:spPr bwMode="auto">
            <a:xfrm flipV="1">
              <a:off x="3700463" y="5497513"/>
              <a:ext cx="1587" cy="28575"/>
            </a:xfrm>
            <a:prstGeom prst="line">
              <a:avLst/>
            </a:prstGeom>
            <a:noFill/>
            <a:ln w="0">
              <a:solidFill>
                <a:srgbClr val="000000"/>
              </a:solidFill>
              <a:round/>
              <a:headEnd/>
              <a:tailEnd/>
            </a:ln>
          </p:spPr>
          <p:txBody>
            <a:bodyPr/>
            <a:lstStyle/>
            <a:p>
              <a:endParaRPr lang="en-US"/>
            </a:p>
          </p:txBody>
        </p:sp>
        <p:sp>
          <p:nvSpPr>
            <p:cNvPr id="21" name="Line 22"/>
            <p:cNvSpPr>
              <a:spLocks noChangeShapeType="1"/>
            </p:cNvSpPr>
            <p:nvPr/>
          </p:nvSpPr>
          <p:spPr bwMode="auto">
            <a:xfrm flipV="1">
              <a:off x="4362450" y="5497513"/>
              <a:ext cx="1588" cy="28575"/>
            </a:xfrm>
            <a:prstGeom prst="line">
              <a:avLst/>
            </a:prstGeom>
            <a:noFill/>
            <a:ln w="0">
              <a:solidFill>
                <a:srgbClr val="000000"/>
              </a:solidFill>
              <a:round/>
              <a:headEnd/>
              <a:tailEnd/>
            </a:ln>
          </p:spPr>
          <p:txBody>
            <a:bodyPr/>
            <a:lstStyle/>
            <a:p>
              <a:endParaRPr lang="en-US"/>
            </a:p>
          </p:txBody>
        </p:sp>
        <p:sp>
          <p:nvSpPr>
            <p:cNvPr id="22" name="Line 23"/>
            <p:cNvSpPr>
              <a:spLocks noChangeShapeType="1"/>
            </p:cNvSpPr>
            <p:nvPr/>
          </p:nvSpPr>
          <p:spPr bwMode="auto">
            <a:xfrm flipV="1">
              <a:off x="5018088" y="5497513"/>
              <a:ext cx="1587" cy="28575"/>
            </a:xfrm>
            <a:prstGeom prst="line">
              <a:avLst/>
            </a:prstGeom>
            <a:noFill/>
            <a:ln w="0">
              <a:solidFill>
                <a:srgbClr val="000000"/>
              </a:solidFill>
              <a:round/>
              <a:headEnd/>
              <a:tailEnd/>
            </a:ln>
          </p:spPr>
          <p:txBody>
            <a:bodyPr/>
            <a:lstStyle/>
            <a:p>
              <a:endParaRPr lang="en-US"/>
            </a:p>
          </p:txBody>
        </p:sp>
        <p:sp>
          <p:nvSpPr>
            <p:cNvPr id="23" name="Line 24"/>
            <p:cNvSpPr>
              <a:spLocks noChangeShapeType="1"/>
            </p:cNvSpPr>
            <p:nvPr/>
          </p:nvSpPr>
          <p:spPr bwMode="auto">
            <a:xfrm flipV="1">
              <a:off x="5680075" y="5497513"/>
              <a:ext cx="1588" cy="28575"/>
            </a:xfrm>
            <a:prstGeom prst="line">
              <a:avLst/>
            </a:prstGeom>
            <a:noFill/>
            <a:ln w="0">
              <a:solidFill>
                <a:srgbClr val="000000"/>
              </a:solidFill>
              <a:round/>
              <a:headEnd/>
              <a:tailEnd/>
            </a:ln>
          </p:spPr>
          <p:txBody>
            <a:bodyPr/>
            <a:lstStyle/>
            <a:p>
              <a:endParaRPr lang="en-US"/>
            </a:p>
          </p:txBody>
        </p:sp>
        <p:sp>
          <p:nvSpPr>
            <p:cNvPr id="24" name="Line 25"/>
            <p:cNvSpPr>
              <a:spLocks noChangeShapeType="1"/>
            </p:cNvSpPr>
            <p:nvPr/>
          </p:nvSpPr>
          <p:spPr bwMode="auto">
            <a:xfrm flipV="1">
              <a:off x="6342063" y="5497513"/>
              <a:ext cx="1587" cy="28575"/>
            </a:xfrm>
            <a:prstGeom prst="line">
              <a:avLst/>
            </a:prstGeom>
            <a:noFill/>
            <a:ln w="0">
              <a:solidFill>
                <a:srgbClr val="000000"/>
              </a:solidFill>
              <a:round/>
              <a:headEnd/>
              <a:tailEnd/>
            </a:ln>
          </p:spPr>
          <p:txBody>
            <a:bodyPr/>
            <a:lstStyle/>
            <a:p>
              <a:endParaRPr lang="en-US"/>
            </a:p>
          </p:txBody>
        </p:sp>
        <p:sp>
          <p:nvSpPr>
            <p:cNvPr id="25" name="Line 26"/>
            <p:cNvSpPr>
              <a:spLocks noChangeShapeType="1"/>
            </p:cNvSpPr>
            <p:nvPr/>
          </p:nvSpPr>
          <p:spPr bwMode="auto">
            <a:xfrm flipV="1">
              <a:off x="7004050" y="5497513"/>
              <a:ext cx="1588" cy="28575"/>
            </a:xfrm>
            <a:prstGeom prst="line">
              <a:avLst/>
            </a:prstGeom>
            <a:noFill/>
            <a:ln w="0">
              <a:solidFill>
                <a:srgbClr val="000000"/>
              </a:solidFill>
              <a:round/>
              <a:headEnd/>
              <a:tailEnd/>
            </a:ln>
          </p:spPr>
          <p:txBody>
            <a:bodyPr/>
            <a:lstStyle/>
            <a:p>
              <a:endParaRPr lang="en-US"/>
            </a:p>
          </p:txBody>
        </p:sp>
        <p:sp>
          <p:nvSpPr>
            <p:cNvPr id="26" name="Line 27"/>
            <p:cNvSpPr>
              <a:spLocks noChangeShapeType="1"/>
            </p:cNvSpPr>
            <p:nvPr/>
          </p:nvSpPr>
          <p:spPr bwMode="auto">
            <a:xfrm flipV="1">
              <a:off x="7666038" y="5497513"/>
              <a:ext cx="1587" cy="28575"/>
            </a:xfrm>
            <a:prstGeom prst="line">
              <a:avLst/>
            </a:prstGeom>
            <a:noFill/>
            <a:ln w="0">
              <a:solidFill>
                <a:srgbClr val="000000"/>
              </a:solidFill>
              <a:round/>
              <a:headEnd/>
              <a:tailEnd/>
            </a:ln>
          </p:spPr>
          <p:txBody>
            <a:bodyPr/>
            <a:lstStyle/>
            <a:p>
              <a:endParaRPr lang="en-US"/>
            </a:p>
          </p:txBody>
        </p:sp>
        <p:sp>
          <p:nvSpPr>
            <p:cNvPr id="27" name="Freeform 28"/>
            <p:cNvSpPr>
              <a:spLocks/>
            </p:cNvSpPr>
            <p:nvPr/>
          </p:nvSpPr>
          <p:spPr bwMode="auto">
            <a:xfrm>
              <a:off x="6389688" y="1443038"/>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28" name="Freeform 29"/>
            <p:cNvSpPr>
              <a:spLocks/>
            </p:cNvSpPr>
            <p:nvPr/>
          </p:nvSpPr>
          <p:spPr bwMode="auto">
            <a:xfrm>
              <a:off x="7446963" y="1484313"/>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29" name="Freeform 30"/>
            <p:cNvSpPr>
              <a:spLocks/>
            </p:cNvSpPr>
            <p:nvPr/>
          </p:nvSpPr>
          <p:spPr bwMode="auto">
            <a:xfrm>
              <a:off x="7381875" y="1525588"/>
              <a:ext cx="34925" cy="36512"/>
            </a:xfrm>
            <a:custGeom>
              <a:avLst/>
              <a:gdLst/>
              <a:ahLst/>
              <a:cxnLst>
                <a:cxn ang="0">
                  <a:pos x="11" y="0"/>
                </a:cxn>
                <a:cxn ang="0">
                  <a:pos x="22" y="11"/>
                </a:cxn>
                <a:cxn ang="0">
                  <a:pos x="11" y="23"/>
                </a:cxn>
                <a:cxn ang="0">
                  <a:pos x="0" y="11"/>
                </a:cxn>
                <a:cxn ang="0">
                  <a:pos x="11" y="0"/>
                </a:cxn>
              </a:cxnLst>
              <a:rect l="0" t="0" r="r" b="b"/>
              <a:pathLst>
                <a:path w="22" h="23">
                  <a:moveTo>
                    <a:pt x="11" y="0"/>
                  </a:moveTo>
                  <a:lnTo>
                    <a:pt x="22" y="11"/>
                  </a:lnTo>
                  <a:lnTo>
                    <a:pt x="11" y="23"/>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30" name="Freeform 31"/>
            <p:cNvSpPr>
              <a:spLocks/>
            </p:cNvSpPr>
            <p:nvPr/>
          </p:nvSpPr>
          <p:spPr bwMode="auto">
            <a:xfrm>
              <a:off x="7646988" y="1562100"/>
              <a:ext cx="36512" cy="34925"/>
            </a:xfrm>
            <a:custGeom>
              <a:avLst/>
              <a:gdLst/>
              <a:ahLst/>
              <a:cxnLst>
                <a:cxn ang="0">
                  <a:pos x="12" y="0"/>
                </a:cxn>
                <a:cxn ang="0">
                  <a:pos x="23" y="11"/>
                </a:cxn>
                <a:cxn ang="0">
                  <a:pos x="12" y="22"/>
                </a:cxn>
                <a:cxn ang="0">
                  <a:pos x="0" y="11"/>
                </a:cxn>
                <a:cxn ang="0">
                  <a:pos x="12" y="0"/>
                </a:cxn>
              </a:cxnLst>
              <a:rect l="0" t="0" r="r" b="b"/>
              <a:pathLst>
                <a:path w="23" h="22">
                  <a:moveTo>
                    <a:pt x="12" y="0"/>
                  </a:moveTo>
                  <a:lnTo>
                    <a:pt x="23" y="11"/>
                  </a:lnTo>
                  <a:lnTo>
                    <a:pt x="12" y="22"/>
                  </a:lnTo>
                  <a:lnTo>
                    <a:pt x="0" y="11"/>
                  </a:lnTo>
                  <a:lnTo>
                    <a:pt x="12" y="0"/>
                  </a:lnTo>
                  <a:close/>
                </a:path>
              </a:pathLst>
            </a:custGeom>
            <a:solidFill>
              <a:srgbClr val="000080"/>
            </a:solidFill>
            <a:ln w="6350">
              <a:solidFill>
                <a:srgbClr val="000080"/>
              </a:solidFill>
              <a:prstDash val="solid"/>
              <a:round/>
              <a:headEnd/>
              <a:tailEnd/>
            </a:ln>
          </p:spPr>
          <p:txBody>
            <a:bodyPr/>
            <a:lstStyle/>
            <a:p>
              <a:endParaRPr lang="en-US"/>
            </a:p>
          </p:txBody>
        </p:sp>
        <p:sp>
          <p:nvSpPr>
            <p:cNvPr id="31" name="Freeform 32"/>
            <p:cNvSpPr>
              <a:spLocks/>
            </p:cNvSpPr>
            <p:nvPr/>
          </p:nvSpPr>
          <p:spPr bwMode="auto">
            <a:xfrm>
              <a:off x="6719888" y="1603375"/>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32" name="Freeform 33"/>
            <p:cNvSpPr>
              <a:spLocks/>
            </p:cNvSpPr>
            <p:nvPr/>
          </p:nvSpPr>
          <p:spPr bwMode="auto">
            <a:xfrm>
              <a:off x="6459538" y="1644650"/>
              <a:ext cx="36512" cy="34925"/>
            </a:xfrm>
            <a:custGeom>
              <a:avLst/>
              <a:gdLst/>
              <a:ahLst/>
              <a:cxnLst>
                <a:cxn ang="0">
                  <a:pos x="11" y="0"/>
                </a:cxn>
                <a:cxn ang="0">
                  <a:pos x="23" y="11"/>
                </a:cxn>
                <a:cxn ang="0">
                  <a:pos x="11" y="22"/>
                </a:cxn>
                <a:cxn ang="0">
                  <a:pos x="0" y="11"/>
                </a:cxn>
                <a:cxn ang="0">
                  <a:pos x="11" y="0"/>
                </a:cxn>
              </a:cxnLst>
              <a:rect l="0" t="0" r="r" b="b"/>
              <a:pathLst>
                <a:path w="23" h="22">
                  <a:moveTo>
                    <a:pt x="11" y="0"/>
                  </a:moveTo>
                  <a:lnTo>
                    <a:pt x="23"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33" name="Freeform 34"/>
            <p:cNvSpPr>
              <a:spLocks/>
            </p:cNvSpPr>
            <p:nvPr/>
          </p:nvSpPr>
          <p:spPr bwMode="auto">
            <a:xfrm>
              <a:off x="1301750" y="1685925"/>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34" name="Freeform 35"/>
            <p:cNvSpPr>
              <a:spLocks/>
            </p:cNvSpPr>
            <p:nvPr/>
          </p:nvSpPr>
          <p:spPr bwMode="auto">
            <a:xfrm>
              <a:off x="4870450" y="1727200"/>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35" name="Freeform 36"/>
            <p:cNvSpPr>
              <a:spLocks/>
            </p:cNvSpPr>
            <p:nvPr/>
          </p:nvSpPr>
          <p:spPr bwMode="auto">
            <a:xfrm>
              <a:off x="3281363" y="1768475"/>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36" name="Freeform 37"/>
            <p:cNvSpPr>
              <a:spLocks/>
            </p:cNvSpPr>
            <p:nvPr/>
          </p:nvSpPr>
          <p:spPr bwMode="auto">
            <a:xfrm>
              <a:off x="4740275" y="1803400"/>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37" name="Freeform 38"/>
            <p:cNvSpPr>
              <a:spLocks/>
            </p:cNvSpPr>
            <p:nvPr/>
          </p:nvSpPr>
          <p:spPr bwMode="auto">
            <a:xfrm>
              <a:off x="5727700" y="1844675"/>
              <a:ext cx="34925" cy="36513"/>
            </a:xfrm>
            <a:custGeom>
              <a:avLst/>
              <a:gdLst/>
              <a:ahLst/>
              <a:cxnLst>
                <a:cxn ang="0">
                  <a:pos x="11" y="0"/>
                </a:cxn>
                <a:cxn ang="0">
                  <a:pos x="22" y="11"/>
                </a:cxn>
                <a:cxn ang="0">
                  <a:pos x="11" y="23"/>
                </a:cxn>
                <a:cxn ang="0">
                  <a:pos x="0" y="11"/>
                </a:cxn>
                <a:cxn ang="0">
                  <a:pos x="11" y="0"/>
                </a:cxn>
              </a:cxnLst>
              <a:rect l="0" t="0" r="r" b="b"/>
              <a:pathLst>
                <a:path w="22" h="23">
                  <a:moveTo>
                    <a:pt x="11" y="0"/>
                  </a:moveTo>
                  <a:lnTo>
                    <a:pt x="22" y="11"/>
                  </a:lnTo>
                  <a:lnTo>
                    <a:pt x="11" y="23"/>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38" name="Freeform 39"/>
            <p:cNvSpPr>
              <a:spLocks/>
            </p:cNvSpPr>
            <p:nvPr/>
          </p:nvSpPr>
          <p:spPr bwMode="auto">
            <a:xfrm>
              <a:off x="1631950" y="1885950"/>
              <a:ext cx="36513" cy="36513"/>
            </a:xfrm>
            <a:custGeom>
              <a:avLst/>
              <a:gdLst/>
              <a:ahLst/>
              <a:cxnLst>
                <a:cxn ang="0">
                  <a:pos x="11" y="0"/>
                </a:cxn>
                <a:cxn ang="0">
                  <a:pos x="23" y="11"/>
                </a:cxn>
                <a:cxn ang="0">
                  <a:pos x="11" y="23"/>
                </a:cxn>
                <a:cxn ang="0">
                  <a:pos x="0" y="11"/>
                </a:cxn>
                <a:cxn ang="0">
                  <a:pos x="11" y="0"/>
                </a:cxn>
              </a:cxnLst>
              <a:rect l="0" t="0" r="r" b="b"/>
              <a:pathLst>
                <a:path w="23" h="23">
                  <a:moveTo>
                    <a:pt x="11" y="0"/>
                  </a:moveTo>
                  <a:lnTo>
                    <a:pt x="23" y="11"/>
                  </a:lnTo>
                  <a:lnTo>
                    <a:pt x="11" y="23"/>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39" name="Freeform 40"/>
            <p:cNvSpPr>
              <a:spLocks/>
            </p:cNvSpPr>
            <p:nvPr/>
          </p:nvSpPr>
          <p:spPr bwMode="auto">
            <a:xfrm>
              <a:off x="1963738" y="1927225"/>
              <a:ext cx="34925" cy="36513"/>
            </a:xfrm>
            <a:custGeom>
              <a:avLst/>
              <a:gdLst/>
              <a:ahLst/>
              <a:cxnLst>
                <a:cxn ang="0">
                  <a:pos x="11" y="0"/>
                </a:cxn>
                <a:cxn ang="0">
                  <a:pos x="22" y="11"/>
                </a:cxn>
                <a:cxn ang="0">
                  <a:pos x="11" y="23"/>
                </a:cxn>
                <a:cxn ang="0">
                  <a:pos x="0" y="11"/>
                </a:cxn>
                <a:cxn ang="0">
                  <a:pos x="11" y="0"/>
                </a:cxn>
              </a:cxnLst>
              <a:rect l="0" t="0" r="r" b="b"/>
              <a:pathLst>
                <a:path w="22" h="23">
                  <a:moveTo>
                    <a:pt x="11" y="0"/>
                  </a:moveTo>
                  <a:lnTo>
                    <a:pt x="22" y="11"/>
                  </a:lnTo>
                  <a:lnTo>
                    <a:pt x="11" y="23"/>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40" name="Freeform 41"/>
            <p:cNvSpPr>
              <a:spLocks/>
            </p:cNvSpPr>
            <p:nvPr/>
          </p:nvSpPr>
          <p:spPr bwMode="auto">
            <a:xfrm>
              <a:off x="6524625" y="1968500"/>
              <a:ext cx="36513" cy="36513"/>
            </a:xfrm>
            <a:custGeom>
              <a:avLst/>
              <a:gdLst/>
              <a:ahLst/>
              <a:cxnLst>
                <a:cxn ang="0">
                  <a:pos x="11" y="0"/>
                </a:cxn>
                <a:cxn ang="0">
                  <a:pos x="23" y="12"/>
                </a:cxn>
                <a:cxn ang="0">
                  <a:pos x="11" y="23"/>
                </a:cxn>
                <a:cxn ang="0">
                  <a:pos x="0" y="12"/>
                </a:cxn>
                <a:cxn ang="0">
                  <a:pos x="11" y="0"/>
                </a:cxn>
              </a:cxnLst>
              <a:rect l="0" t="0" r="r" b="b"/>
              <a:pathLst>
                <a:path w="23" h="23">
                  <a:moveTo>
                    <a:pt x="11" y="0"/>
                  </a:moveTo>
                  <a:lnTo>
                    <a:pt x="23" y="12"/>
                  </a:lnTo>
                  <a:lnTo>
                    <a:pt x="11" y="23"/>
                  </a:lnTo>
                  <a:lnTo>
                    <a:pt x="0" y="12"/>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41" name="Freeform 42"/>
            <p:cNvSpPr>
              <a:spLocks/>
            </p:cNvSpPr>
            <p:nvPr/>
          </p:nvSpPr>
          <p:spPr bwMode="auto">
            <a:xfrm>
              <a:off x="5662613" y="2009775"/>
              <a:ext cx="34925" cy="36513"/>
            </a:xfrm>
            <a:custGeom>
              <a:avLst/>
              <a:gdLst/>
              <a:ahLst/>
              <a:cxnLst>
                <a:cxn ang="0">
                  <a:pos x="11" y="0"/>
                </a:cxn>
                <a:cxn ang="0">
                  <a:pos x="22" y="12"/>
                </a:cxn>
                <a:cxn ang="0">
                  <a:pos x="11" y="23"/>
                </a:cxn>
                <a:cxn ang="0">
                  <a:pos x="0" y="12"/>
                </a:cxn>
                <a:cxn ang="0">
                  <a:pos x="11" y="0"/>
                </a:cxn>
              </a:cxnLst>
              <a:rect l="0" t="0" r="r" b="b"/>
              <a:pathLst>
                <a:path w="22" h="23">
                  <a:moveTo>
                    <a:pt x="11" y="0"/>
                  </a:moveTo>
                  <a:lnTo>
                    <a:pt x="22" y="12"/>
                  </a:lnTo>
                  <a:lnTo>
                    <a:pt x="11" y="23"/>
                  </a:lnTo>
                  <a:lnTo>
                    <a:pt x="0" y="12"/>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42" name="Freeform 43"/>
            <p:cNvSpPr>
              <a:spLocks/>
            </p:cNvSpPr>
            <p:nvPr/>
          </p:nvSpPr>
          <p:spPr bwMode="auto">
            <a:xfrm>
              <a:off x="6057900" y="2046288"/>
              <a:ext cx="36513" cy="34925"/>
            </a:xfrm>
            <a:custGeom>
              <a:avLst/>
              <a:gdLst/>
              <a:ahLst/>
              <a:cxnLst>
                <a:cxn ang="0">
                  <a:pos x="11" y="0"/>
                </a:cxn>
                <a:cxn ang="0">
                  <a:pos x="23" y="11"/>
                </a:cxn>
                <a:cxn ang="0">
                  <a:pos x="11" y="22"/>
                </a:cxn>
                <a:cxn ang="0">
                  <a:pos x="0" y="11"/>
                </a:cxn>
                <a:cxn ang="0">
                  <a:pos x="11" y="0"/>
                </a:cxn>
              </a:cxnLst>
              <a:rect l="0" t="0" r="r" b="b"/>
              <a:pathLst>
                <a:path w="23" h="22">
                  <a:moveTo>
                    <a:pt x="11" y="0"/>
                  </a:moveTo>
                  <a:lnTo>
                    <a:pt x="23"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43" name="Freeform 44"/>
            <p:cNvSpPr>
              <a:spLocks/>
            </p:cNvSpPr>
            <p:nvPr/>
          </p:nvSpPr>
          <p:spPr bwMode="auto">
            <a:xfrm>
              <a:off x="2424113" y="2087563"/>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44" name="Freeform 45"/>
            <p:cNvSpPr>
              <a:spLocks/>
            </p:cNvSpPr>
            <p:nvPr/>
          </p:nvSpPr>
          <p:spPr bwMode="auto">
            <a:xfrm>
              <a:off x="5265738" y="2128838"/>
              <a:ext cx="36512" cy="34925"/>
            </a:xfrm>
            <a:custGeom>
              <a:avLst/>
              <a:gdLst/>
              <a:ahLst/>
              <a:cxnLst>
                <a:cxn ang="0">
                  <a:pos x="12" y="0"/>
                </a:cxn>
                <a:cxn ang="0">
                  <a:pos x="23" y="11"/>
                </a:cxn>
                <a:cxn ang="0">
                  <a:pos x="12" y="22"/>
                </a:cxn>
                <a:cxn ang="0">
                  <a:pos x="0" y="11"/>
                </a:cxn>
                <a:cxn ang="0">
                  <a:pos x="12" y="0"/>
                </a:cxn>
              </a:cxnLst>
              <a:rect l="0" t="0" r="r" b="b"/>
              <a:pathLst>
                <a:path w="23" h="22">
                  <a:moveTo>
                    <a:pt x="12" y="0"/>
                  </a:moveTo>
                  <a:lnTo>
                    <a:pt x="23" y="11"/>
                  </a:lnTo>
                  <a:lnTo>
                    <a:pt x="12" y="22"/>
                  </a:lnTo>
                  <a:lnTo>
                    <a:pt x="0" y="11"/>
                  </a:lnTo>
                  <a:lnTo>
                    <a:pt x="12" y="0"/>
                  </a:lnTo>
                  <a:close/>
                </a:path>
              </a:pathLst>
            </a:custGeom>
            <a:solidFill>
              <a:srgbClr val="000080"/>
            </a:solidFill>
            <a:ln w="6350">
              <a:solidFill>
                <a:srgbClr val="000080"/>
              </a:solidFill>
              <a:prstDash val="solid"/>
              <a:round/>
              <a:headEnd/>
              <a:tailEnd/>
            </a:ln>
          </p:spPr>
          <p:txBody>
            <a:bodyPr/>
            <a:lstStyle/>
            <a:p>
              <a:endParaRPr lang="en-US"/>
            </a:p>
          </p:txBody>
        </p:sp>
        <p:sp>
          <p:nvSpPr>
            <p:cNvPr id="45" name="Freeform 46"/>
            <p:cNvSpPr>
              <a:spLocks/>
            </p:cNvSpPr>
            <p:nvPr/>
          </p:nvSpPr>
          <p:spPr bwMode="auto">
            <a:xfrm>
              <a:off x="4273550" y="2170113"/>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46" name="Freeform 47"/>
            <p:cNvSpPr>
              <a:spLocks/>
            </p:cNvSpPr>
            <p:nvPr/>
          </p:nvSpPr>
          <p:spPr bwMode="auto">
            <a:xfrm>
              <a:off x="4805363" y="2211388"/>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47" name="Freeform 48"/>
            <p:cNvSpPr>
              <a:spLocks/>
            </p:cNvSpPr>
            <p:nvPr/>
          </p:nvSpPr>
          <p:spPr bwMode="auto">
            <a:xfrm>
              <a:off x="6654800" y="2252663"/>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48" name="Freeform 49"/>
            <p:cNvSpPr>
              <a:spLocks/>
            </p:cNvSpPr>
            <p:nvPr/>
          </p:nvSpPr>
          <p:spPr bwMode="auto">
            <a:xfrm>
              <a:off x="3351213" y="2287588"/>
              <a:ext cx="36512" cy="36512"/>
            </a:xfrm>
            <a:custGeom>
              <a:avLst/>
              <a:gdLst/>
              <a:ahLst/>
              <a:cxnLst>
                <a:cxn ang="0">
                  <a:pos x="12" y="0"/>
                </a:cxn>
                <a:cxn ang="0">
                  <a:pos x="23" y="12"/>
                </a:cxn>
                <a:cxn ang="0">
                  <a:pos x="12" y="23"/>
                </a:cxn>
                <a:cxn ang="0">
                  <a:pos x="0" y="12"/>
                </a:cxn>
                <a:cxn ang="0">
                  <a:pos x="12" y="0"/>
                </a:cxn>
              </a:cxnLst>
              <a:rect l="0" t="0" r="r" b="b"/>
              <a:pathLst>
                <a:path w="23" h="23">
                  <a:moveTo>
                    <a:pt x="12" y="0"/>
                  </a:moveTo>
                  <a:lnTo>
                    <a:pt x="23" y="12"/>
                  </a:lnTo>
                  <a:lnTo>
                    <a:pt x="12" y="23"/>
                  </a:lnTo>
                  <a:lnTo>
                    <a:pt x="0" y="12"/>
                  </a:lnTo>
                  <a:lnTo>
                    <a:pt x="12" y="0"/>
                  </a:lnTo>
                  <a:close/>
                </a:path>
              </a:pathLst>
            </a:custGeom>
            <a:solidFill>
              <a:srgbClr val="000080"/>
            </a:solidFill>
            <a:ln w="6350">
              <a:solidFill>
                <a:srgbClr val="000080"/>
              </a:solidFill>
              <a:prstDash val="solid"/>
              <a:round/>
              <a:headEnd/>
              <a:tailEnd/>
            </a:ln>
          </p:spPr>
          <p:txBody>
            <a:bodyPr/>
            <a:lstStyle/>
            <a:p>
              <a:endParaRPr lang="en-US"/>
            </a:p>
          </p:txBody>
        </p:sp>
        <p:sp>
          <p:nvSpPr>
            <p:cNvPr id="49" name="Freeform 50"/>
            <p:cNvSpPr>
              <a:spLocks/>
            </p:cNvSpPr>
            <p:nvPr/>
          </p:nvSpPr>
          <p:spPr bwMode="auto">
            <a:xfrm>
              <a:off x="4540250" y="2328863"/>
              <a:ext cx="34925" cy="36512"/>
            </a:xfrm>
            <a:custGeom>
              <a:avLst/>
              <a:gdLst/>
              <a:ahLst/>
              <a:cxnLst>
                <a:cxn ang="0">
                  <a:pos x="11" y="0"/>
                </a:cxn>
                <a:cxn ang="0">
                  <a:pos x="22" y="12"/>
                </a:cxn>
                <a:cxn ang="0">
                  <a:pos x="11" y="23"/>
                </a:cxn>
                <a:cxn ang="0">
                  <a:pos x="0" y="12"/>
                </a:cxn>
                <a:cxn ang="0">
                  <a:pos x="11" y="0"/>
                </a:cxn>
              </a:cxnLst>
              <a:rect l="0" t="0" r="r" b="b"/>
              <a:pathLst>
                <a:path w="22" h="23">
                  <a:moveTo>
                    <a:pt x="11" y="0"/>
                  </a:moveTo>
                  <a:lnTo>
                    <a:pt x="22" y="12"/>
                  </a:lnTo>
                  <a:lnTo>
                    <a:pt x="11" y="23"/>
                  </a:lnTo>
                  <a:lnTo>
                    <a:pt x="0" y="12"/>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50" name="Freeform 51"/>
            <p:cNvSpPr>
              <a:spLocks/>
            </p:cNvSpPr>
            <p:nvPr/>
          </p:nvSpPr>
          <p:spPr bwMode="auto">
            <a:xfrm>
              <a:off x="2093913" y="2370138"/>
              <a:ext cx="34925" cy="36512"/>
            </a:xfrm>
            <a:custGeom>
              <a:avLst/>
              <a:gdLst/>
              <a:ahLst/>
              <a:cxnLst>
                <a:cxn ang="0">
                  <a:pos x="11" y="0"/>
                </a:cxn>
                <a:cxn ang="0">
                  <a:pos x="22" y="12"/>
                </a:cxn>
                <a:cxn ang="0">
                  <a:pos x="11" y="23"/>
                </a:cxn>
                <a:cxn ang="0">
                  <a:pos x="0" y="12"/>
                </a:cxn>
                <a:cxn ang="0">
                  <a:pos x="11" y="0"/>
                </a:cxn>
              </a:cxnLst>
              <a:rect l="0" t="0" r="r" b="b"/>
              <a:pathLst>
                <a:path w="22" h="23">
                  <a:moveTo>
                    <a:pt x="11" y="0"/>
                  </a:moveTo>
                  <a:lnTo>
                    <a:pt x="22" y="12"/>
                  </a:lnTo>
                  <a:lnTo>
                    <a:pt x="11" y="23"/>
                  </a:lnTo>
                  <a:lnTo>
                    <a:pt x="0" y="12"/>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51" name="Freeform 52"/>
            <p:cNvSpPr>
              <a:spLocks/>
            </p:cNvSpPr>
            <p:nvPr/>
          </p:nvSpPr>
          <p:spPr bwMode="auto">
            <a:xfrm>
              <a:off x="2690813" y="2413000"/>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52" name="Freeform 53"/>
            <p:cNvSpPr>
              <a:spLocks/>
            </p:cNvSpPr>
            <p:nvPr/>
          </p:nvSpPr>
          <p:spPr bwMode="auto">
            <a:xfrm>
              <a:off x="5797550" y="2454275"/>
              <a:ext cx="36513" cy="34925"/>
            </a:xfrm>
            <a:custGeom>
              <a:avLst/>
              <a:gdLst/>
              <a:ahLst/>
              <a:cxnLst>
                <a:cxn ang="0">
                  <a:pos x="12" y="0"/>
                </a:cxn>
                <a:cxn ang="0">
                  <a:pos x="23" y="11"/>
                </a:cxn>
                <a:cxn ang="0">
                  <a:pos x="12" y="22"/>
                </a:cxn>
                <a:cxn ang="0">
                  <a:pos x="0" y="11"/>
                </a:cxn>
                <a:cxn ang="0">
                  <a:pos x="12" y="0"/>
                </a:cxn>
              </a:cxnLst>
              <a:rect l="0" t="0" r="r" b="b"/>
              <a:pathLst>
                <a:path w="23" h="22">
                  <a:moveTo>
                    <a:pt x="12" y="0"/>
                  </a:moveTo>
                  <a:lnTo>
                    <a:pt x="23" y="11"/>
                  </a:lnTo>
                  <a:lnTo>
                    <a:pt x="12" y="22"/>
                  </a:lnTo>
                  <a:lnTo>
                    <a:pt x="0" y="11"/>
                  </a:lnTo>
                  <a:lnTo>
                    <a:pt x="12" y="0"/>
                  </a:lnTo>
                  <a:close/>
                </a:path>
              </a:pathLst>
            </a:custGeom>
            <a:solidFill>
              <a:srgbClr val="000080"/>
            </a:solidFill>
            <a:ln w="6350">
              <a:solidFill>
                <a:srgbClr val="000080"/>
              </a:solidFill>
              <a:prstDash val="solid"/>
              <a:round/>
              <a:headEnd/>
              <a:tailEnd/>
            </a:ln>
          </p:spPr>
          <p:txBody>
            <a:bodyPr/>
            <a:lstStyle/>
            <a:p>
              <a:endParaRPr lang="en-US"/>
            </a:p>
          </p:txBody>
        </p:sp>
        <p:sp>
          <p:nvSpPr>
            <p:cNvPr id="53" name="Freeform 54"/>
            <p:cNvSpPr>
              <a:spLocks/>
            </p:cNvSpPr>
            <p:nvPr/>
          </p:nvSpPr>
          <p:spPr bwMode="auto">
            <a:xfrm>
              <a:off x="6589713" y="2495550"/>
              <a:ext cx="36512" cy="34925"/>
            </a:xfrm>
            <a:custGeom>
              <a:avLst/>
              <a:gdLst/>
              <a:ahLst/>
              <a:cxnLst>
                <a:cxn ang="0">
                  <a:pos x="11" y="0"/>
                </a:cxn>
                <a:cxn ang="0">
                  <a:pos x="23" y="11"/>
                </a:cxn>
                <a:cxn ang="0">
                  <a:pos x="11" y="22"/>
                </a:cxn>
                <a:cxn ang="0">
                  <a:pos x="0" y="11"/>
                </a:cxn>
                <a:cxn ang="0">
                  <a:pos x="11" y="0"/>
                </a:cxn>
              </a:cxnLst>
              <a:rect l="0" t="0" r="r" b="b"/>
              <a:pathLst>
                <a:path w="23" h="22">
                  <a:moveTo>
                    <a:pt x="11" y="0"/>
                  </a:moveTo>
                  <a:lnTo>
                    <a:pt x="23"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54" name="Freeform 55"/>
            <p:cNvSpPr>
              <a:spLocks/>
            </p:cNvSpPr>
            <p:nvPr/>
          </p:nvSpPr>
          <p:spPr bwMode="auto">
            <a:xfrm>
              <a:off x="4344988" y="2530475"/>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55" name="Freeform 56"/>
            <p:cNvSpPr>
              <a:spLocks/>
            </p:cNvSpPr>
            <p:nvPr/>
          </p:nvSpPr>
          <p:spPr bwMode="auto">
            <a:xfrm>
              <a:off x="1497013" y="2571750"/>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56" name="Freeform 57"/>
            <p:cNvSpPr>
              <a:spLocks/>
            </p:cNvSpPr>
            <p:nvPr/>
          </p:nvSpPr>
          <p:spPr bwMode="auto">
            <a:xfrm>
              <a:off x="4605338" y="2613025"/>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57" name="Freeform 58"/>
            <p:cNvSpPr>
              <a:spLocks/>
            </p:cNvSpPr>
            <p:nvPr/>
          </p:nvSpPr>
          <p:spPr bwMode="auto">
            <a:xfrm>
              <a:off x="4078288" y="2654300"/>
              <a:ext cx="36512" cy="34925"/>
            </a:xfrm>
            <a:custGeom>
              <a:avLst/>
              <a:gdLst/>
              <a:ahLst/>
              <a:cxnLst>
                <a:cxn ang="0">
                  <a:pos x="11" y="0"/>
                </a:cxn>
                <a:cxn ang="0">
                  <a:pos x="23" y="11"/>
                </a:cxn>
                <a:cxn ang="0">
                  <a:pos x="11" y="22"/>
                </a:cxn>
                <a:cxn ang="0">
                  <a:pos x="0" y="11"/>
                </a:cxn>
                <a:cxn ang="0">
                  <a:pos x="11" y="0"/>
                </a:cxn>
              </a:cxnLst>
              <a:rect l="0" t="0" r="r" b="b"/>
              <a:pathLst>
                <a:path w="23" h="22">
                  <a:moveTo>
                    <a:pt x="11" y="0"/>
                  </a:moveTo>
                  <a:lnTo>
                    <a:pt x="23"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58" name="Freeform 59"/>
            <p:cNvSpPr>
              <a:spLocks/>
            </p:cNvSpPr>
            <p:nvPr/>
          </p:nvSpPr>
          <p:spPr bwMode="auto">
            <a:xfrm>
              <a:off x="6791325" y="2695575"/>
              <a:ext cx="34925" cy="36513"/>
            </a:xfrm>
            <a:custGeom>
              <a:avLst/>
              <a:gdLst/>
              <a:ahLst/>
              <a:cxnLst>
                <a:cxn ang="0">
                  <a:pos x="11" y="0"/>
                </a:cxn>
                <a:cxn ang="0">
                  <a:pos x="22" y="11"/>
                </a:cxn>
                <a:cxn ang="0">
                  <a:pos x="11" y="23"/>
                </a:cxn>
                <a:cxn ang="0">
                  <a:pos x="0" y="11"/>
                </a:cxn>
                <a:cxn ang="0">
                  <a:pos x="11" y="0"/>
                </a:cxn>
              </a:cxnLst>
              <a:rect l="0" t="0" r="r" b="b"/>
              <a:pathLst>
                <a:path w="22" h="23">
                  <a:moveTo>
                    <a:pt x="11" y="0"/>
                  </a:moveTo>
                  <a:lnTo>
                    <a:pt x="22" y="11"/>
                  </a:lnTo>
                  <a:lnTo>
                    <a:pt x="11" y="23"/>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59" name="Freeform 60"/>
            <p:cNvSpPr>
              <a:spLocks/>
            </p:cNvSpPr>
            <p:nvPr/>
          </p:nvSpPr>
          <p:spPr bwMode="auto">
            <a:xfrm>
              <a:off x="5137150" y="2736850"/>
              <a:ext cx="34925" cy="36513"/>
            </a:xfrm>
            <a:custGeom>
              <a:avLst/>
              <a:gdLst/>
              <a:ahLst/>
              <a:cxnLst>
                <a:cxn ang="0">
                  <a:pos x="11" y="0"/>
                </a:cxn>
                <a:cxn ang="0">
                  <a:pos x="22" y="11"/>
                </a:cxn>
                <a:cxn ang="0">
                  <a:pos x="11" y="23"/>
                </a:cxn>
                <a:cxn ang="0">
                  <a:pos x="0" y="11"/>
                </a:cxn>
                <a:cxn ang="0">
                  <a:pos x="11" y="0"/>
                </a:cxn>
              </a:cxnLst>
              <a:rect l="0" t="0" r="r" b="b"/>
              <a:pathLst>
                <a:path w="22" h="23">
                  <a:moveTo>
                    <a:pt x="11" y="0"/>
                  </a:moveTo>
                  <a:lnTo>
                    <a:pt x="22" y="11"/>
                  </a:lnTo>
                  <a:lnTo>
                    <a:pt x="11" y="23"/>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60" name="Freeform 61"/>
            <p:cNvSpPr>
              <a:spLocks/>
            </p:cNvSpPr>
            <p:nvPr/>
          </p:nvSpPr>
          <p:spPr bwMode="auto">
            <a:xfrm>
              <a:off x="7316788" y="2773363"/>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61" name="Freeform 62"/>
            <p:cNvSpPr>
              <a:spLocks/>
            </p:cNvSpPr>
            <p:nvPr/>
          </p:nvSpPr>
          <p:spPr bwMode="auto">
            <a:xfrm>
              <a:off x="4143375" y="2814638"/>
              <a:ext cx="36513" cy="34925"/>
            </a:xfrm>
            <a:custGeom>
              <a:avLst/>
              <a:gdLst/>
              <a:ahLst/>
              <a:cxnLst>
                <a:cxn ang="0">
                  <a:pos x="11" y="0"/>
                </a:cxn>
                <a:cxn ang="0">
                  <a:pos x="23" y="11"/>
                </a:cxn>
                <a:cxn ang="0">
                  <a:pos x="11" y="22"/>
                </a:cxn>
                <a:cxn ang="0">
                  <a:pos x="0" y="11"/>
                </a:cxn>
                <a:cxn ang="0">
                  <a:pos x="11" y="0"/>
                </a:cxn>
              </a:cxnLst>
              <a:rect l="0" t="0" r="r" b="b"/>
              <a:pathLst>
                <a:path w="23" h="22">
                  <a:moveTo>
                    <a:pt x="11" y="0"/>
                  </a:moveTo>
                  <a:lnTo>
                    <a:pt x="23"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62" name="Freeform 63"/>
            <p:cNvSpPr>
              <a:spLocks/>
            </p:cNvSpPr>
            <p:nvPr/>
          </p:nvSpPr>
          <p:spPr bwMode="auto">
            <a:xfrm>
              <a:off x="2554288" y="2855913"/>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63" name="Freeform 64"/>
            <p:cNvSpPr>
              <a:spLocks/>
            </p:cNvSpPr>
            <p:nvPr/>
          </p:nvSpPr>
          <p:spPr bwMode="auto">
            <a:xfrm>
              <a:off x="4935538" y="2897188"/>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64" name="Freeform 65"/>
            <p:cNvSpPr>
              <a:spLocks/>
            </p:cNvSpPr>
            <p:nvPr/>
          </p:nvSpPr>
          <p:spPr bwMode="auto">
            <a:xfrm>
              <a:off x="5402263" y="2938463"/>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65" name="Freeform 66"/>
            <p:cNvSpPr>
              <a:spLocks/>
            </p:cNvSpPr>
            <p:nvPr/>
          </p:nvSpPr>
          <p:spPr bwMode="auto">
            <a:xfrm>
              <a:off x="1827213" y="2979738"/>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66" name="Freeform 67"/>
            <p:cNvSpPr>
              <a:spLocks/>
            </p:cNvSpPr>
            <p:nvPr/>
          </p:nvSpPr>
          <p:spPr bwMode="auto">
            <a:xfrm>
              <a:off x="2755900" y="3014663"/>
              <a:ext cx="34925" cy="36512"/>
            </a:xfrm>
            <a:custGeom>
              <a:avLst/>
              <a:gdLst/>
              <a:ahLst/>
              <a:cxnLst>
                <a:cxn ang="0">
                  <a:pos x="11" y="0"/>
                </a:cxn>
                <a:cxn ang="0">
                  <a:pos x="22" y="11"/>
                </a:cxn>
                <a:cxn ang="0">
                  <a:pos x="11" y="23"/>
                </a:cxn>
                <a:cxn ang="0">
                  <a:pos x="0" y="11"/>
                </a:cxn>
                <a:cxn ang="0">
                  <a:pos x="11" y="0"/>
                </a:cxn>
              </a:cxnLst>
              <a:rect l="0" t="0" r="r" b="b"/>
              <a:pathLst>
                <a:path w="22" h="23">
                  <a:moveTo>
                    <a:pt x="11" y="0"/>
                  </a:moveTo>
                  <a:lnTo>
                    <a:pt x="22" y="11"/>
                  </a:lnTo>
                  <a:lnTo>
                    <a:pt x="11" y="23"/>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67" name="Freeform 68"/>
            <p:cNvSpPr>
              <a:spLocks/>
            </p:cNvSpPr>
            <p:nvPr/>
          </p:nvSpPr>
          <p:spPr bwMode="auto">
            <a:xfrm>
              <a:off x="2359025" y="3055938"/>
              <a:ext cx="34925" cy="36512"/>
            </a:xfrm>
            <a:custGeom>
              <a:avLst/>
              <a:gdLst/>
              <a:ahLst/>
              <a:cxnLst>
                <a:cxn ang="0">
                  <a:pos x="11" y="0"/>
                </a:cxn>
                <a:cxn ang="0">
                  <a:pos x="22" y="11"/>
                </a:cxn>
                <a:cxn ang="0">
                  <a:pos x="11" y="23"/>
                </a:cxn>
                <a:cxn ang="0">
                  <a:pos x="0" y="11"/>
                </a:cxn>
                <a:cxn ang="0">
                  <a:pos x="11" y="0"/>
                </a:cxn>
              </a:cxnLst>
              <a:rect l="0" t="0" r="r" b="b"/>
              <a:pathLst>
                <a:path w="22" h="23">
                  <a:moveTo>
                    <a:pt x="11" y="0"/>
                  </a:moveTo>
                  <a:lnTo>
                    <a:pt x="22" y="11"/>
                  </a:lnTo>
                  <a:lnTo>
                    <a:pt x="11" y="23"/>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68" name="Freeform 69"/>
            <p:cNvSpPr>
              <a:spLocks/>
            </p:cNvSpPr>
            <p:nvPr/>
          </p:nvSpPr>
          <p:spPr bwMode="auto">
            <a:xfrm>
              <a:off x="2489200" y="3097213"/>
              <a:ext cx="34925" cy="36512"/>
            </a:xfrm>
            <a:custGeom>
              <a:avLst/>
              <a:gdLst/>
              <a:ahLst/>
              <a:cxnLst>
                <a:cxn ang="0">
                  <a:pos x="11" y="0"/>
                </a:cxn>
                <a:cxn ang="0">
                  <a:pos x="22" y="11"/>
                </a:cxn>
                <a:cxn ang="0">
                  <a:pos x="11" y="23"/>
                </a:cxn>
                <a:cxn ang="0">
                  <a:pos x="0" y="11"/>
                </a:cxn>
                <a:cxn ang="0">
                  <a:pos x="11" y="0"/>
                </a:cxn>
              </a:cxnLst>
              <a:rect l="0" t="0" r="r" b="b"/>
              <a:pathLst>
                <a:path w="22" h="23">
                  <a:moveTo>
                    <a:pt x="11" y="0"/>
                  </a:moveTo>
                  <a:lnTo>
                    <a:pt x="22" y="11"/>
                  </a:lnTo>
                  <a:lnTo>
                    <a:pt x="11" y="23"/>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69" name="Freeform 70"/>
            <p:cNvSpPr>
              <a:spLocks/>
            </p:cNvSpPr>
            <p:nvPr/>
          </p:nvSpPr>
          <p:spPr bwMode="auto">
            <a:xfrm>
              <a:off x="3021013" y="3138488"/>
              <a:ext cx="34925" cy="36512"/>
            </a:xfrm>
            <a:custGeom>
              <a:avLst/>
              <a:gdLst/>
              <a:ahLst/>
              <a:cxnLst>
                <a:cxn ang="0">
                  <a:pos x="11" y="0"/>
                </a:cxn>
                <a:cxn ang="0">
                  <a:pos x="22" y="12"/>
                </a:cxn>
                <a:cxn ang="0">
                  <a:pos x="11" y="23"/>
                </a:cxn>
                <a:cxn ang="0">
                  <a:pos x="0" y="12"/>
                </a:cxn>
                <a:cxn ang="0">
                  <a:pos x="11" y="0"/>
                </a:cxn>
              </a:cxnLst>
              <a:rect l="0" t="0" r="r" b="b"/>
              <a:pathLst>
                <a:path w="22" h="23">
                  <a:moveTo>
                    <a:pt x="11" y="0"/>
                  </a:moveTo>
                  <a:lnTo>
                    <a:pt x="22" y="12"/>
                  </a:lnTo>
                  <a:lnTo>
                    <a:pt x="11" y="23"/>
                  </a:lnTo>
                  <a:lnTo>
                    <a:pt x="0" y="12"/>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70" name="Freeform 71"/>
            <p:cNvSpPr>
              <a:spLocks/>
            </p:cNvSpPr>
            <p:nvPr/>
          </p:nvSpPr>
          <p:spPr bwMode="auto">
            <a:xfrm>
              <a:off x="1697038" y="3179763"/>
              <a:ext cx="36512" cy="36512"/>
            </a:xfrm>
            <a:custGeom>
              <a:avLst/>
              <a:gdLst/>
              <a:ahLst/>
              <a:cxnLst>
                <a:cxn ang="0">
                  <a:pos x="11" y="0"/>
                </a:cxn>
                <a:cxn ang="0">
                  <a:pos x="23" y="12"/>
                </a:cxn>
                <a:cxn ang="0">
                  <a:pos x="11" y="23"/>
                </a:cxn>
                <a:cxn ang="0">
                  <a:pos x="0" y="12"/>
                </a:cxn>
                <a:cxn ang="0">
                  <a:pos x="11" y="0"/>
                </a:cxn>
              </a:cxnLst>
              <a:rect l="0" t="0" r="r" b="b"/>
              <a:pathLst>
                <a:path w="23" h="23">
                  <a:moveTo>
                    <a:pt x="11" y="0"/>
                  </a:moveTo>
                  <a:lnTo>
                    <a:pt x="23" y="12"/>
                  </a:lnTo>
                  <a:lnTo>
                    <a:pt x="11" y="23"/>
                  </a:lnTo>
                  <a:lnTo>
                    <a:pt x="0" y="12"/>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71" name="Freeform 72"/>
            <p:cNvSpPr>
              <a:spLocks/>
            </p:cNvSpPr>
            <p:nvPr/>
          </p:nvSpPr>
          <p:spPr bwMode="auto">
            <a:xfrm>
              <a:off x="3611563" y="3221038"/>
              <a:ext cx="36512" cy="36512"/>
            </a:xfrm>
            <a:custGeom>
              <a:avLst/>
              <a:gdLst/>
              <a:ahLst/>
              <a:cxnLst>
                <a:cxn ang="0">
                  <a:pos x="11" y="0"/>
                </a:cxn>
                <a:cxn ang="0">
                  <a:pos x="23" y="12"/>
                </a:cxn>
                <a:cxn ang="0">
                  <a:pos x="11" y="23"/>
                </a:cxn>
                <a:cxn ang="0">
                  <a:pos x="0" y="12"/>
                </a:cxn>
                <a:cxn ang="0">
                  <a:pos x="11" y="0"/>
                </a:cxn>
              </a:cxnLst>
              <a:rect l="0" t="0" r="r" b="b"/>
              <a:pathLst>
                <a:path w="23" h="23">
                  <a:moveTo>
                    <a:pt x="11" y="0"/>
                  </a:moveTo>
                  <a:lnTo>
                    <a:pt x="23" y="12"/>
                  </a:lnTo>
                  <a:lnTo>
                    <a:pt x="11" y="23"/>
                  </a:lnTo>
                  <a:lnTo>
                    <a:pt x="0" y="12"/>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72" name="Freeform 73"/>
            <p:cNvSpPr>
              <a:spLocks/>
            </p:cNvSpPr>
            <p:nvPr/>
          </p:nvSpPr>
          <p:spPr bwMode="auto">
            <a:xfrm>
              <a:off x="6856413" y="3257550"/>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73" name="Freeform 74"/>
            <p:cNvSpPr>
              <a:spLocks/>
            </p:cNvSpPr>
            <p:nvPr/>
          </p:nvSpPr>
          <p:spPr bwMode="auto">
            <a:xfrm>
              <a:off x="4668838" y="3298825"/>
              <a:ext cx="36512" cy="34925"/>
            </a:xfrm>
            <a:custGeom>
              <a:avLst/>
              <a:gdLst/>
              <a:ahLst/>
              <a:cxnLst>
                <a:cxn ang="0">
                  <a:pos x="12" y="0"/>
                </a:cxn>
                <a:cxn ang="0">
                  <a:pos x="23" y="11"/>
                </a:cxn>
                <a:cxn ang="0">
                  <a:pos x="12" y="22"/>
                </a:cxn>
                <a:cxn ang="0">
                  <a:pos x="0" y="11"/>
                </a:cxn>
                <a:cxn ang="0">
                  <a:pos x="12" y="0"/>
                </a:cxn>
              </a:cxnLst>
              <a:rect l="0" t="0" r="r" b="b"/>
              <a:pathLst>
                <a:path w="23" h="22">
                  <a:moveTo>
                    <a:pt x="12" y="0"/>
                  </a:moveTo>
                  <a:lnTo>
                    <a:pt x="23" y="11"/>
                  </a:lnTo>
                  <a:lnTo>
                    <a:pt x="12" y="22"/>
                  </a:lnTo>
                  <a:lnTo>
                    <a:pt x="0" y="11"/>
                  </a:lnTo>
                  <a:lnTo>
                    <a:pt x="12" y="0"/>
                  </a:lnTo>
                  <a:close/>
                </a:path>
              </a:pathLst>
            </a:custGeom>
            <a:solidFill>
              <a:srgbClr val="000080"/>
            </a:solidFill>
            <a:ln w="6350">
              <a:solidFill>
                <a:srgbClr val="000080"/>
              </a:solidFill>
              <a:prstDash val="solid"/>
              <a:round/>
              <a:headEnd/>
              <a:tailEnd/>
            </a:ln>
          </p:spPr>
          <p:txBody>
            <a:bodyPr/>
            <a:lstStyle/>
            <a:p>
              <a:endParaRPr lang="en-US"/>
            </a:p>
          </p:txBody>
        </p:sp>
        <p:sp>
          <p:nvSpPr>
            <p:cNvPr id="74" name="Freeform 75"/>
            <p:cNvSpPr>
              <a:spLocks/>
            </p:cNvSpPr>
            <p:nvPr/>
          </p:nvSpPr>
          <p:spPr bwMode="auto">
            <a:xfrm>
              <a:off x="6259513" y="3340100"/>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75" name="Freeform 76"/>
            <p:cNvSpPr>
              <a:spLocks/>
            </p:cNvSpPr>
            <p:nvPr/>
          </p:nvSpPr>
          <p:spPr bwMode="auto">
            <a:xfrm>
              <a:off x="7115175" y="3381375"/>
              <a:ext cx="36513" cy="34925"/>
            </a:xfrm>
            <a:custGeom>
              <a:avLst/>
              <a:gdLst/>
              <a:ahLst/>
              <a:cxnLst>
                <a:cxn ang="0">
                  <a:pos x="12" y="0"/>
                </a:cxn>
                <a:cxn ang="0">
                  <a:pos x="23" y="11"/>
                </a:cxn>
                <a:cxn ang="0">
                  <a:pos x="12" y="22"/>
                </a:cxn>
                <a:cxn ang="0">
                  <a:pos x="0" y="11"/>
                </a:cxn>
                <a:cxn ang="0">
                  <a:pos x="12" y="0"/>
                </a:cxn>
              </a:cxnLst>
              <a:rect l="0" t="0" r="r" b="b"/>
              <a:pathLst>
                <a:path w="23" h="22">
                  <a:moveTo>
                    <a:pt x="12" y="0"/>
                  </a:moveTo>
                  <a:lnTo>
                    <a:pt x="23" y="11"/>
                  </a:lnTo>
                  <a:lnTo>
                    <a:pt x="12" y="22"/>
                  </a:lnTo>
                  <a:lnTo>
                    <a:pt x="0" y="11"/>
                  </a:lnTo>
                  <a:lnTo>
                    <a:pt x="12" y="0"/>
                  </a:lnTo>
                  <a:close/>
                </a:path>
              </a:pathLst>
            </a:custGeom>
            <a:solidFill>
              <a:srgbClr val="000080"/>
            </a:solidFill>
            <a:ln w="6350">
              <a:solidFill>
                <a:srgbClr val="000080"/>
              </a:solidFill>
              <a:prstDash val="solid"/>
              <a:round/>
              <a:headEnd/>
              <a:tailEnd/>
            </a:ln>
          </p:spPr>
          <p:txBody>
            <a:bodyPr/>
            <a:lstStyle/>
            <a:p>
              <a:endParaRPr lang="en-US"/>
            </a:p>
          </p:txBody>
        </p:sp>
        <p:sp>
          <p:nvSpPr>
            <p:cNvPr id="76" name="Freeform 77"/>
            <p:cNvSpPr>
              <a:spLocks/>
            </p:cNvSpPr>
            <p:nvPr/>
          </p:nvSpPr>
          <p:spPr bwMode="auto">
            <a:xfrm>
              <a:off x="7051675" y="3422650"/>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77" name="Freeform 78"/>
            <p:cNvSpPr>
              <a:spLocks/>
            </p:cNvSpPr>
            <p:nvPr/>
          </p:nvSpPr>
          <p:spPr bwMode="auto">
            <a:xfrm>
              <a:off x="2293938" y="3463925"/>
              <a:ext cx="36512" cy="34925"/>
            </a:xfrm>
            <a:custGeom>
              <a:avLst/>
              <a:gdLst/>
              <a:ahLst/>
              <a:cxnLst>
                <a:cxn ang="0">
                  <a:pos x="11" y="0"/>
                </a:cxn>
                <a:cxn ang="0">
                  <a:pos x="23" y="11"/>
                </a:cxn>
                <a:cxn ang="0">
                  <a:pos x="11" y="22"/>
                </a:cxn>
                <a:cxn ang="0">
                  <a:pos x="0" y="11"/>
                </a:cxn>
                <a:cxn ang="0">
                  <a:pos x="11" y="0"/>
                </a:cxn>
              </a:cxnLst>
              <a:rect l="0" t="0" r="r" b="b"/>
              <a:pathLst>
                <a:path w="23" h="22">
                  <a:moveTo>
                    <a:pt x="11" y="0"/>
                  </a:moveTo>
                  <a:lnTo>
                    <a:pt x="23"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78" name="Freeform 79"/>
            <p:cNvSpPr>
              <a:spLocks/>
            </p:cNvSpPr>
            <p:nvPr/>
          </p:nvSpPr>
          <p:spPr bwMode="auto">
            <a:xfrm>
              <a:off x="5927725" y="3498850"/>
              <a:ext cx="36513" cy="36513"/>
            </a:xfrm>
            <a:custGeom>
              <a:avLst/>
              <a:gdLst/>
              <a:ahLst/>
              <a:cxnLst>
                <a:cxn ang="0">
                  <a:pos x="11" y="0"/>
                </a:cxn>
                <a:cxn ang="0">
                  <a:pos x="23" y="12"/>
                </a:cxn>
                <a:cxn ang="0">
                  <a:pos x="11" y="23"/>
                </a:cxn>
                <a:cxn ang="0">
                  <a:pos x="0" y="12"/>
                </a:cxn>
                <a:cxn ang="0">
                  <a:pos x="11" y="0"/>
                </a:cxn>
              </a:cxnLst>
              <a:rect l="0" t="0" r="r" b="b"/>
              <a:pathLst>
                <a:path w="23" h="23">
                  <a:moveTo>
                    <a:pt x="11" y="0"/>
                  </a:moveTo>
                  <a:lnTo>
                    <a:pt x="23" y="12"/>
                  </a:lnTo>
                  <a:lnTo>
                    <a:pt x="11" y="23"/>
                  </a:lnTo>
                  <a:lnTo>
                    <a:pt x="0" y="12"/>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79" name="Freeform 80"/>
            <p:cNvSpPr>
              <a:spLocks/>
            </p:cNvSpPr>
            <p:nvPr/>
          </p:nvSpPr>
          <p:spPr bwMode="auto">
            <a:xfrm>
              <a:off x="4208463" y="3540125"/>
              <a:ext cx="34925" cy="36513"/>
            </a:xfrm>
            <a:custGeom>
              <a:avLst/>
              <a:gdLst/>
              <a:ahLst/>
              <a:cxnLst>
                <a:cxn ang="0">
                  <a:pos x="11" y="0"/>
                </a:cxn>
                <a:cxn ang="0">
                  <a:pos x="22" y="12"/>
                </a:cxn>
                <a:cxn ang="0">
                  <a:pos x="11" y="23"/>
                </a:cxn>
                <a:cxn ang="0">
                  <a:pos x="0" y="12"/>
                </a:cxn>
                <a:cxn ang="0">
                  <a:pos x="11" y="0"/>
                </a:cxn>
              </a:cxnLst>
              <a:rect l="0" t="0" r="r" b="b"/>
              <a:pathLst>
                <a:path w="22" h="23">
                  <a:moveTo>
                    <a:pt x="11" y="0"/>
                  </a:moveTo>
                  <a:lnTo>
                    <a:pt x="22" y="12"/>
                  </a:lnTo>
                  <a:lnTo>
                    <a:pt x="11" y="23"/>
                  </a:lnTo>
                  <a:lnTo>
                    <a:pt x="0" y="12"/>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80" name="Freeform 81"/>
            <p:cNvSpPr>
              <a:spLocks/>
            </p:cNvSpPr>
            <p:nvPr/>
          </p:nvSpPr>
          <p:spPr bwMode="auto">
            <a:xfrm>
              <a:off x="4410075" y="3582988"/>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81" name="Freeform 82"/>
            <p:cNvSpPr>
              <a:spLocks/>
            </p:cNvSpPr>
            <p:nvPr/>
          </p:nvSpPr>
          <p:spPr bwMode="auto">
            <a:xfrm>
              <a:off x="3748088" y="3624263"/>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82" name="Freeform 83"/>
            <p:cNvSpPr>
              <a:spLocks/>
            </p:cNvSpPr>
            <p:nvPr/>
          </p:nvSpPr>
          <p:spPr bwMode="auto">
            <a:xfrm>
              <a:off x="1566863" y="3665538"/>
              <a:ext cx="36512" cy="34925"/>
            </a:xfrm>
            <a:custGeom>
              <a:avLst/>
              <a:gdLst/>
              <a:ahLst/>
              <a:cxnLst>
                <a:cxn ang="0">
                  <a:pos x="12" y="0"/>
                </a:cxn>
                <a:cxn ang="0">
                  <a:pos x="23" y="11"/>
                </a:cxn>
                <a:cxn ang="0">
                  <a:pos x="12" y="22"/>
                </a:cxn>
                <a:cxn ang="0">
                  <a:pos x="0" y="11"/>
                </a:cxn>
                <a:cxn ang="0">
                  <a:pos x="12" y="0"/>
                </a:cxn>
              </a:cxnLst>
              <a:rect l="0" t="0" r="r" b="b"/>
              <a:pathLst>
                <a:path w="23" h="22">
                  <a:moveTo>
                    <a:pt x="12" y="0"/>
                  </a:moveTo>
                  <a:lnTo>
                    <a:pt x="23" y="11"/>
                  </a:lnTo>
                  <a:lnTo>
                    <a:pt x="12" y="22"/>
                  </a:lnTo>
                  <a:lnTo>
                    <a:pt x="0" y="11"/>
                  </a:lnTo>
                  <a:lnTo>
                    <a:pt x="12" y="0"/>
                  </a:lnTo>
                  <a:close/>
                </a:path>
              </a:pathLst>
            </a:custGeom>
            <a:solidFill>
              <a:srgbClr val="000080"/>
            </a:solidFill>
            <a:ln w="6350">
              <a:solidFill>
                <a:srgbClr val="000080"/>
              </a:solidFill>
              <a:prstDash val="solid"/>
              <a:round/>
              <a:headEnd/>
              <a:tailEnd/>
            </a:ln>
          </p:spPr>
          <p:txBody>
            <a:bodyPr/>
            <a:lstStyle/>
            <a:p>
              <a:endParaRPr lang="en-US"/>
            </a:p>
          </p:txBody>
        </p:sp>
        <p:sp>
          <p:nvSpPr>
            <p:cNvPr id="83" name="Freeform 84"/>
            <p:cNvSpPr>
              <a:spLocks/>
            </p:cNvSpPr>
            <p:nvPr/>
          </p:nvSpPr>
          <p:spPr bwMode="auto">
            <a:xfrm>
              <a:off x="6324600" y="3700463"/>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84" name="Freeform 85"/>
            <p:cNvSpPr>
              <a:spLocks/>
            </p:cNvSpPr>
            <p:nvPr/>
          </p:nvSpPr>
          <p:spPr bwMode="auto">
            <a:xfrm>
              <a:off x="5992813" y="3741738"/>
              <a:ext cx="36512" cy="34925"/>
            </a:xfrm>
            <a:custGeom>
              <a:avLst/>
              <a:gdLst/>
              <a:ahLst/>
              <a:cxnLst>
                <a:cxn ang="0">
                  <a:pos x="11" y="0"/>
                </a:cxn>
                <a:cxn ang="0">
                  <a:pos x="23" y="11"/>
                </a:cxn>
                <a:cxn ang="0">
                  <a:pos x="11" y="22"/>
                </a:cxn>
                <a:cxn ang="0">
                  <a:pos x="0" y="11"/>
                </a:cxn>
                <a:cxn ang="0">
                  <a:pos x="11" y="0"/>
                </a:cxn>
              </a:cxnLst>
              <a:rect l="0" t="0" r="r" b="b"/>
              <a:pathLst>
                <a:path w="23" h="22">
                  <a:moveTo>
                    <a:pt x="11" y="0"/>
                  </a:moveTo>
                  <a:lnTo>
                    <a:pt x="23"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85" name="Freeform 86"/>
            <p:cNvSpPr>
              <a:spLocks/>
            </p:cNvSpPr>
            <p:nvPr/>
          </p:nvSpPr>
          <p:spPr bwMode="auto">
            <a:xfrm>
              <a:off x="3878263" y="3783013"/>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86" name="Freeform 87"/>
            <p:cNvSpPr>
              <a:spLocks/>
            </p:cNvSpPr>
            <p:nvPr/>
          </p:nvSpPr>
          <p:spPr bwMode="auto">
            <a:xfrm>
              <a:off x="3683000" y="3824288"/>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87" name="Freeform 88"/>
            <p:cNvSpPr>
              <a:spLocks/>
            </p:cNvSpPr>
            <p:nvPr/>
          </p:nvSpPr>
          <p:spPr bwMode="auto">
            <a:xfrm>
              <a:off x="2955925" y="3906838"/>
              <a:ext cx="34925" cy="36512"/>
            </a:xfrm>
            <a:custGeom>
              <a:avLst/>
              <a:gdLst/>
              <a:ahLst/>
              <a:cxnLst>
                <a:cxn ang="0">
                  <a:pos x="11" y="0"/>
                </a:cxn>
                <a:cxn ang="0">
                  <a:pos x="22" y="11"/>
                </a:cxn>
                <a:cxn ang="0">
                  <a:pos x="11" y="23"/>
                </a:cxn>
                <a:cxn ang="0">
                  <a:pos x="0" y="11"/>
                </a:cxn>
                <a:cxn ang="0">
                  <a:pos x="11" y="0"/>
                </a:cxn>
              </a:cxnLst>
              <a:rect l="0" t="0" r="r" b="b"/>
              <a:pathLst>
                <a:path w="22" h="23">
                  <a:moveTo>
                    <a:pt x="11" y="0"/>
                  </a:moveTo>
                  <a:lnTo>
                    <a:pt x="22" y="11"/>
                  </a:lnTo>
                  <a:lnTo>
                    <a:pt x="11" y="23"/>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88" name="Freeform 89"/>
            <p:cNvSpPr>
              <a:spLocks/>
            </p:cNvSpPr>
            <p:nvPr/>
          </p:nvSpPr>
          <p:spPr bwMode="auto">
            <a:xfrm>
              <a:off x="5200650" y="3943350"/>
              <a:ext cx="36513" cy="34925"/>
            </a:xfrm>
            <a:custGeom>
              <a:avLst/>
              <a:gdLst/>
              <a:ahLst/>
              <a:cxnLst>
                <a:cxn ang="0">
                  <a:pos x="12" y="0"/>
                </a:cxn>
                <a:cxn ang="0">
                  <a:pos x="23" y="11"/>
                </a:cxn>
                <a:cxn ang="0">
                  <a:pos x="12" y="22"/>
                </a:cxn>
                <a:cxn ang="0">
                  <a:pos x="0" y="11"/>
                </a:cxn>
                <a:cxn ang="0">
                  <a:pos x="12" y="0"/>
                </a:cxn>
              </a:cxnLst>
              <a:rect l="0" t="0" r="r" b="b"/>
              <a:pathLst>
                <a:path w="23" h="22">
                  <a:moveTo>
                    <a:pt x="12" y="0"/>
                  </a:moveTo>
                  <a:lnTo>
                    <a:pt x="23" y="11"/>
                  </a:lnTo>
                  <a:lnTo>
                    <a:pt x="12" y="22"/>
                  </a:lnTo>
                  <a:lnTo>
                    <a:pt x="0" y="11"/>
                  </a:lnTo>
                  <a:lnTo>
                    <a:pt x="12" y="0"/>
                  </a:lnTo>
                  <a:close/>
                </a:path>
              </a:pathLst>
            </a:custGeom>
            <a:solidFill>
              <a:srgbClr val="000080"/>
            </a:solidFill>
            <a:ln w="6350">
              <a:solidFill>
                <a:srgbClr val="000080"/>
              </a:solidFill>
              <a:prstDash val="solid"/>
              <a:round/>
              <a:headEnd/>
              <a:tailEnd/>
            </a:ln>
          </p:spPr>
          <p:txBody>
            <a:bodyPr/>
            <a:lstStyle/>
            <a:p>
              <a:endParaRPr lang="en-US"/>
            </a:p>
          </p:txBody>
        </p:sp>
        <p:sp>
          <p:nvSpPr>
            <p:cNvPr id="89" name="Freeform 90"/>
            <p:cNvSpPr>
              <a:spLocks/>
            </p:cNvSpPr>
            <p:nvPr/>
          </p:nvSpPr>
          <p:spPr bwMode="auto">
            <a:xfrm>
              <a:off x="2159000" y="3984625"/>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90" name="Freeform 91"/>
            <p:cNvSpPr>
              <a:spLocks/>
            </p:cNvSpPr>
            <p:nvPr/>
          </p:nvSpPr>
          <p:spPr bwMode="auto">
            <a:xfrm>
              <a:off x="3416300" y="4025900"/>
              <a:ext cx="36513" cy="34925"/>
            </a:xfrm>
            <a:custGeom>
              <a:avLst/>
              <a:gdLst/>
              <a:ahLst/>
              <a:cxnLst>
                <a:cxn ang="0">
                  <a:pos x="12" y="0"/>
                </a:cxn>
                <a:cxn ang="0">
                  <a:pos x="23" y="11"/>
                </a:cxn>
                <a:cxn ang="0">
                  <a:pos x="12" y="22"/>
                </a:cxn>
                <a:cxn ang="0">
                  <a:pos x="0" y="11"/>
                </a:cxn>
                <a:cxn ang="0">
                  <a:pos x="12" y="0"/>
                </a:cxn>
              </a:cxnLst>
              <a:rect l="0" t="0" r="r" b="b"/>
              <a:pathLst>
                <a:path w="23" h="22">
                  <a:moveTo>
                    <a:pt x="12" y="0"/>
                  </a:moveTo>
                  <a:lnTo>
                    <a:pt x="23" y="11"/>
                  </a:lnTo>
                  <a:lnTo>
                    <a:pt x="12" y="22"/>
                  </a:lnTo>
                  <a:lnTo>
                    <a:pt x="0" y="11"/>
                  </a:lnTo>
                  <a:lnTo>
                    <a:pt x="12" y="0"/>
                  </a:lnTo>
                  <a:close/>
                </a:path>
              </a:pathLst>
            </a:custGeom>
            <a:solidFill>
              <a:srgbClr val="000080"/>
            </a:solidFill>
            <a:ln w="6350">
              <a:solidFill>
                <a:srgbClr val="000080"/>
              </a:solidFill>
              <a:prstDash val="solid"/>
              <a:round/>
              <a:headEnd/>
              <a:tailEnd/>
            </a:ln>
          </p:spPr>
          <p:txBody>
            <a:bodyPr/>
            <a:lstStyle/>
            <a:p>
              <a:endParaRPr lang="en-US"/>
            </a:p>
          </p:txBody>
        </p:sp>
        <p:sp>
          <p:nvSpPr>
            <p:cNvPr id="91" name="Freeform 92"/>
            <p:cNvSpPr>
              <a:spLocks/>
            </p:cNvSpPr>
            <p:nvPr/>
          </p:nvSpPr>
          <p:spPr bwMode="auto">
            <a:xfrm>
              <a:off x="3086100" y="4067175"/>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92" name="Freeform 93"/>
            <p:cNvSpPr>
              <a:spLocks/>
            </p:cNvSpPr>
            <p:nvPr/>
          </p:nvSpPr>
          <p:spPr bwMode="auto">
            <a:xfrm>
              <a:off x="2224088" y="4108450"/>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93" name="Freeform 94"/>
            <p:cNvSpPr>
              <a:spLocks/>
            </p:cNvSpPr>
            <p:nvPr/>
          </p:nvSpPr>
          <p:spPr bwMode="auto">
            <a:xfrm>
              <a:off x="1236663" y="4149725"/>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94" name="Freeform 95"/>
            <p:cNvSpPr>
              <a:spLocks/>
            </p:cNvSpPr>
            <p:nvPr/>
          </p:nvSpPr>
          <p:spPr bwMode="auto">
            <a:xfrm>
              <a:off x="6986588" y="4184650"/>
              <a:ext cx="34925" cy="36513"/>
            </a:xfrm>
            <a:custGeom>
              <a:avLst/>
              <a:gdLst/>
              <a:ahLst/>
              <a:cxnLst>
                <a:cxn ang="0">
                  <a:pos x="11" y="0"/>
                </a:cxn>
                <a:cxn ang="0">
                  <a:pos x="22" y="11"/>
                </a:cxn>
                <a:cxn ang="0">
                  <a:pos x="11" y="23"/>
                </a:cxn>
                <a:cxn ang="0">
                  <a:pos x="0" y="11"/>
                </a:cxn>
                <a:cxn ang="0">
                  <a:pos x="11" y="0"/>
                </a:cxn>
              </a:cxnLst>
              <a:rect l="0" t="0" r="r" b="b"/>
              <a:pathLst>
                <a:path w="22" h="23">
                  <a:moveTo>
                    <a:pt x="11" y="0"/>
                  </a:moveTo>
                  <a:lnTo>
                    <a:pt x="22" y="11"/>
                  </a:lnTo>
                  <a:lnTo>
                    <a:pt x="11" y="23"/>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95" name="Freeform 96"/>
            <p:cNvSpPr>
              <a:spLocks/>
            </p:cNvSpPr>
            <p:nvPr/>
          </p:nvSpPr>
          <p:spPr bwMode="auto">
            <a:xfrm>
              <a:off x="7186613" y="4225925"/>
              <a:ext cx="34925" cy="36513"/>
            </a:xfrm>
            <a:custGeom>
              <a:avLst/>
              <a:gdLst/>
              <a:ahLst/>
              <a:cxnLst>
                <a:cxn ang="0">
                  <a:pos x="11" y="0"/>
                </a:cxn>
                <a:cxn ang="0">
                  <a:pos x="22" y="11"/>
                </a:cxn>
                <a:cxn ang="0">
                  <a:pos x="11" y="23"/>
                </a:cxn>
                <a:cxn ang="0">
                  <a:pos x="0" y="11"/>
                </a:cxn>
                <a:cxn ang="0">
                  <a:pos x="11" y="0"/>
                </a:cxn>
              </a:cxnLst>
              <a:rect l="0" t="0" r="r" b="b"/>
              <a:pathLst>
                <a:path w="22" h="23">
                  <a:moveTo>
                    <a:pt x="11" y="0"/>
                  </a:moveTo>
                  <a:lnTo>
                    <a:pt x="22" y="11"/>
                  </a:lnTo>
                  <a:lnTo>
                    <a:pt x="11" y="23"/>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96" name="Freeform 97"/>
            <p:cNvSpPr>
              <a:spLocks/>
            </p:cNvSpPr>
            <p:nvPr/>
          </p:nvSpPr>
          <p:spPr bwMode="auto">
            <a:xfrm>
              <a:off x="7583488" y="4267200"/>
              <a:ext cx="34925" cy="36513"/>
            </a:xfrm>
            <a:custGeom>
              <a:avLst/>
              <a:gdLst/>
              <a:ahLst/>
              <a:cxnLst>
                <a:cxn ang="0">
                  <a:pos x="11" y="0"/>
                </a:cxn>
                <a:cxn ang="0">
                  <a:pos x="22" y="11"/>
                </a:cxn>
                <a:cxn ang="0">
                  <a:pos x="11" y="23"/>
                </a:cxn>
                <a:cxn ang="0">
                  <a:pos x="0" y="11"/>
                </a:cxn>
                <a:cxn ang="0">
                  <a:pos x="11" y="0"/>
                </a:cxn>
              </a:cxnLst>
              <a:rect l="0" t="0" r="r" b="b"/>
              <a:pathLst>
                <a:path w="22" h="23">
                  <a:moveTo>
                    <a:pt x="11" y="0"/>
                  </a:moveTo>
                  <a:lnTo>
                    <a:pt x="22" y="11"/>
                  </a:lnTo>
                  <a:lnTo>
                    <a:pt x="11" y="23"/>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97" name="Freeform 98"/>
            <p:cNvSpPr>
              <a:spLocks/>
            </p:cNvSpPr>
            <p:nvPr/>
          </p:nvSpPr>
          <p:spPr bwMode="auto">
            <a:xfrm>
              <a:off x="5532438" y="4308475"/>
              <a:ext cx="34925" cy="36513"/>
            </a:xfrm>
            <a:custGeom>
              <a:avLst/>
              <a:gdLst/>
              <a:ahLst/>
              <a:cxnLst>
                <a:cxn ang="0">
                  <a:pos x="11" y="0"/>
                </a:cxn>
                <a:cxn ang="0">
                  <a:pos x="22" y="12"/>
                </a:cxn>
                <a:cxn ang="0">
                  <a:pos x="11" y="23"/>
                </a:cxn>
                <a:cxn ang="0">
                  <a:pos x="0" y="12"/>
                </a:cxn>
                <a:cxn ang="0">
                  <a:pos x="11" y="0"/>
                </a:cxn>
              </a:cxnLst>
              <a:rect l="0" t="0" r="r" b="b"/>
              <a:pathLst>
                <a:path w="22" h="23">
                  <a:moveTo>
                    <a:pt x="11" y="0"/>
                  </a:moveTo>
                  <a:lnTo>
                    <a:pt x="22" y="12"/>
                  </a:lnTo>
                  <a:lnTo>
                    <a:pt x="11" y="23"/>
                  </a:lnTo>
                  <a:lnTo>
                    <a:pt x="0" y="12"/>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98" name="Freeform 99"/>
            <p:cNvSpPr>
              <a:spLocks/>
            </p:cNvSpPr>
            <p:nvPr/>
          </p:nvSpPr>
          <p:spPr bwMode="auto">
            <a:xfrm>
              <a:off x="1366838" y="4349750"/>
              <a:ext cx="34925" cy="36513"/>
            </a:xfrm>
            <a:custGeom>
              <a:avLst/>
              <a:gdLst/>
              <a:ahLst/>
              <a:cxnLst>
                <a:cxn ang="0">
                  <a:pos x="11" y="0"/>
                </a:cxn>
                <a:cxn ang="0">
                  <a:pos x="22" y="12"/>
                </a:cxn>
                <a:cxn ang="0">
                  <a:pos x="11" y="23"/>
                </a:cxn>
                <a:cxn ang="0">
                  <a:pos x="0" y="12"/>
                </a:cxn>
                <a:cxn ang="0">
                  <a:pos x="11" y="0"/>
                </a:cxn>
              </a:cxnLst>
              <a:rect l="0" t="0" r="r" b="b"/>
              <a:pathLst>
                <a:path w="22" h="23">
                  <a:moveTo>
                    <a:pt x="11" y="0"/>
                  </a:moveTo>
                  <a:lnTo>
                    <a:pt x="22" y="12"/>
                  </a:lnTo>
                  <a:lnTo>
                    <a:pt x="11" y="23"/>
                  </a:lnTo>
                  <a:lnTo>
                    <a:pt x="0" y="12"/>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99" name="Freeform 100"/>
            <p:cNvSpPr>
              <a:spLocks/>
            </p:cNvSpPr>
            <p:nvPr/>
          </p:nvSpPr>
          <p:spPr bwMode="auto">
            <a:xfrm>
              <a:off x="1165225" y="4391025"/>
              <a:ext cx="36513" cy="36513"/>
            </a:xfrm>
            <a:custGeom>
              <a:avLst/>
              <a:gdLst/>
              <a:ahLst/>
              <a:cxnLst>
                <a:cxn ang="0">
                  <a:pos x="11" y="0"/>
                </a:cxn>
                <a:cxn ang="0">
                  <a:pos x="23" y="12"/>
                </a:cxn>
                <a:cxn ang="0">
                  <a:pos x="11" y="23"/>
                </a:cxn>
                <a:cxn ang="0">
                  <a:pos x="0" y="12"/>
                </a:cxn>
                <a:cxn ang="0">
                  <a:pos x="11" y="0"/>
                </a:cxn>
              </a:cxnLst>
              <a:rect l="0" t="0" r="r" b="b"/>
              <a:pathLst>
                <a:path w="23" h="23">
                  <a:moveTo>
                    <a:pt x="11" y="0"/>
                  </a:moveTo>
                  <a:lnTo>
                    <a:pt x="23" y="12"/>
                  </a:lnTo>
                  <a:lnTo>
                    <a:pt x="11" y="23"/>
                  </a:lnTo>
                  <a:lnTo>
                    <a:pt x="0" y="12"/>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100" name="Freeform 101"/>
            <p:cNvSpPr>
              <a:spLocks/>
            </p:cNvSpPr>
            <p:nvPr/>
          </p:nvSpPr>
          <p:spPr bwMode="auto">
            <a:xfrm>
              <a:off x="5467350" y="4427538"/>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101" name="Freeform 102"/>
            <p:cNvSpPr>
              <a:spLocks/>
            </p:cNvSpPr>
            <p:nvPr/>
          </p:nvSpPr>
          <p:spPr bwMode="auto">
            <a:xfrm>
              <a:off x="3943350" y="4468813"/>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102" name="Freeform 103"/>
            <p:cNvSpPr>
              <a:spLocks/>
            </p:cNvSpPr>
            <p:nvPr/>
          </p:nvSpPr>
          <p:spPr bwMode="auto">
            <a:xfrm>
              <a:off x="6194425" y="4510088"/>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103" name="Freeform 104"/>
            <p:cNvSpPr>
              <a:spLocks/>
            </p:cNvSpPr>
            <p:nvPr/>
          </p:nvSpPr>
          <p:spPr bwMode="auto">
            <a:xfrm>
              <a:off x="3546475" y="4551363"/>
              <a:ext cx="36513" cy="34925"/>
            </a:xfrm>
            <a:custGeom>
              <a:avLst/>
              <a:gdLst/>
              <a:ahLst/>
              <a:cxnLst>
                <a:cxn ang="0">
                  <a:pos x="11" y="0"/>
                </a:cxn>
                <a:cxn ang="0">
                  <a:pos x="23" y="11"/>
                </a:cxn>
                <a:cxn ang="0">
                  <a:pos x="11" y="22"/>
                </a:cxn>
                <a:cxn ang="0">
                  <a:pos x="0" y="11"/>
                </a:cxn>
                <a:cxn ang="0">
                  <a:pos x="11" y="0"/>
                </a:cxn>
              </a:cxnLst>
              <a:rect l="0" t="0" r="r" b="b"/>
              <a:pathLst>
                <a:path w="23" h="22">
                  <a:moveTo>
                    <a:pt x="11" y="0"/>
                  </a:moveTo>
                  <a:lnTo>
                    <a:pt x="23"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104" name="Freeform 105"/>
            <p:cNvSpPr>
              <a:spLocks/>
            </p:cNvSpPr>
            <p:nvPr/>
          </p:nvSpPr>
          <p:spPr bwMode="auto">
            <a:xfrm>
              <a:off x="3813175" y="4592638"/>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105" name="Freeform 106"/>
            <p:cNvSpPr>
              <a:spLocks/>
            </p:cNvSpPr>
            <p:nvPr/>
          </p:nvSpPr>
          <p:spPr bwMode="auto">
            <a:xfrm>
              <a:off x="5000625" y="4633913"/>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106" name="Freeform 107"/>
            <p:cNvSpPr>
              <a:spLocks/>
            </p:cNvSpPr>
            <p:nvPr/>
          </p:nvSpPr>
          <p:spPr bwMode="auto">
            <a:xfrm>
              <a:off x="6129338" y="4668838"/>
              <a:ext cx="34925" cy="36512"/>
            </a:xfrm>
            <a:custGeom>
              <a:avLst/>
              <a:gdLst/>
              <a:ahLst/>
              <a:cxnLst>
                <a:cxn ang="0">
                  <a:pos x="11" y="0"/>
                </a:cxn>
                <a:cxn ang="0">
                  <a:pos x="22" y="12"/>
                </a:cxn>
                <a:cxn ang="0">
                  <a:pos x="11" y="23"/>
                </a:cxn>
                <a:cxn ang="0">
                  <a:pos x="0" y="12"/>
                </a:cxn>
                <a:cxn ang="0">
                  <a:pos x="11" y="0"/>
                </a:cxn>
              </a:cxnLst>
              <a:rect l="0" t="0" r="r" b="b"/>
              <a:pathLst>
                <a:path w="22" h="23">
                  <a:moveTo>
                    <a:pt x="11" y="0"/>
                  </a:moveTo>
                  <a:lnTo>
                    <a:pt x="22" y="12"/>
                  </a:lnTo>
                  <a:lnTo>
                    <a:pt x="11" y="23"/>
                  </a:lnTo>
                  <a:lnTo>
                    <a:pt x="0" y="12"/>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107" name="Freeform 108"/>
            <p:cNvSpPr>
              <a:spLocks/>
            </p:cNvSpPr>
            <p:nvPr/>
          </p:nvSpPr>
          <p:spPr bwMode="auto">
            <a:xfrm>
              <a:off x="7251700" y="4710113"/>
              <a:ext cx="34925" cy="36512"/>
            </a:xfrm>
            <a:custGeom>
              <a:avLst/>
              <a:gdLst/>
              <a:ahLst/>
              <a:cxnLst>
                <a:cxn ang="0">
                  <a:pos x="11" y="0"/>
                </a:cxn>
                <a:cxn ang="0">
                  <a:pos x="22" y="12"/>
                </a:cxn>
                <a:cxn ang="0">
                  <a:pos x="11" y="23"/>
                </a:cxn>
                <a:cxn ang="0">
                  <a:pos x="0" y="12"/>
                </a:cxn>
                <a:cxn ang="0">
                  <a:pos x="11" y="0"/>
                </a:cxn>
              </a:cxnLst>
              <a:rect l="0" t="0" r="r" b="b"/>
              <a:pathLst>
                <a:path w="22" h="23">
                  <a:moveTo>
                    <a:pt x="11" y="0"/>
                  </a:moveTo>
                  <a:lnTo>
                    <a:pt x="22" y="12"/>
                  </a:lnTo>
                  <a:lnTo>
                    <a:pt x="11" y="23"/>
                  </a:lnTo>
                  <a:lnTo>
                    <a:pt x="0" y="12"/>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108" name="Freeform 109"/>
            <p:cNvSpPr>
              <a:spLocks/>
            </p:cNvSpPr>
            <p:nvPr/>
          </p:nvSpPr>
          <p:spPr bwMode="auto">
            <a:xfrm>
              <a:off x="1431925" y="4752975"/>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109" name="Freeform 110"/>
            <p:cNvSpPr>
              <a:spLocks/>
            </p:cNvSpPr>
            <p:nvPr/>
          </p:nvSpPr>
          <p:spPr bwMode="auto">
            <a:xfrm>
              <a:off x="6921500" y="4794250"/>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110" name="Freeform 111"/>
            <p:cNvSpPr>
              <a:spLocks/>
            </p:cNvSpPr>
            <p:nvPr/>
          </p:nvSpPr>
          <p:spPr bwMode="auto">
            <a:xfrm>
              <a:off x="1892300" y="4835525"/>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111" name="Freeform 112"/>
            <p:cNvSpPr>
              <a:spLocks/>
            </p:cNvSpPr>
            <p:nvPr/>
          </p:nvSpPr>
          <p:spPr bwMode="auto">
            <a:xfrm>
              <a:off x="2625725" y="4876800"/>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112" name="Freeform 113"/>
            <p:cNvSpPr>
              <a:spLocks/>
            </p:cNvSpPr>
            <p:nvPr/>
          </p:nvSpPr>
          <p:spPr bwMode="auto">
            <a:xfrm>
              <a:off x="3481388" y="4911725"/>
              <a:ext cx="36512" cy="34925"/>
            </a:xfrm>
            <a:custGeom>
              <a:avLst/>
              <a:gdLst/>
              <a:ahLst/>
              <a:cxnLst>
                <a:cxn ang="0">
                  <a:pos x="12" y="0"/>
                </a:cxn>
                <a:cxn ang="0">
                  <a:pos x="23" y="11"/>
                </a:cxn>
                <a:cxn ang="0">
                  <a:pos x="12" y="22"/>
                </a:cxn>
                <a:cxn ang="0">
                  <a:pos x="0" y="11"/>
                </a:cxn>
                <a:cxn ang="0">
                  <a:pos x="12" y="0"/>
                </a:cxn>
              </a:cxnLst>
              <a:rect l="0" t="0" r="r" b="b"/>
              <a:pathLst>
                <a:path w="23" h="22">
                  <a:moveTo>
                    <a:pt x="12" y="0"/>
                  </a:moveTo>
                  <a:lnTo>
                    <a:pt x="23" y="11"/>
                  </a:lnTo>
                  <a:lnTo>
                    <a:pt x="12" y="22"/>
                  </a:lnTo>
                  <a:lnTo>
                    <a:pt x="0" y="11"/>
                  </a:lnTo>
                  <a:lnTo>
                    <a:pt x="12" y="0"/>
                  </a:lnTo>
                  <a:close/>
                </a:path>
              </a:pathLst>
            </a:custGeom>
            <a:solidFill>
              <a:srgbClr val="000080"/>
            </a:solidFill>
            <a:ln w="6350">
              <a:solidFill>
                <a:srgbClr val="000080"/>
              </a:solidFill>
              <a:prstDash val="solid"/>
              <a:round/>
              <a:headEnd/>
              <a:tailEnd/>
            </a:ln>
          </p:spPr>
          <p:txBody>
            <a:bodyPr/>
            <a:lstStyle/>
            <a:p>
              <a:endParaRPr lang="en-US"/>
            </a:p>
          </p:txBody>
        </p:sp>
        <p:sp>
          <p:nvSpPr>
            <p:cNvPr id="113" name="Freeform 114"/>
            <p:cNvSpPr>
              <a:spLocks/>
            </p:cNvSpPr>
            <p:nvPr/>
          </p:nvSpPr>
          <p:spPr bwMode="auto">
            <a:xfrm>
              <a:off x="2028825" y="4953000"/>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114" name="Freeform 115"/>
            <p:cNvSpPr>
              <a:spLocks/>
            </p:cNvSpPr>
            <p:nvPr/>
          </p:nvSpPr>
          <p:spPr bwMode="auto">
            <a:xfrm>
              <a:off x="5072063" y="4994275"/>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115" name="Freeform 116"/>
            <p:cNvSpPr>
              <a:spLocks/>
            </p:cNvSpPr>
            <p:nvPr/>
          </p:nvSpPr>
          <p:spPr bwMode="auto">
            <a:xfrm>
              <a:off x="4013200" y="5035550"/>
              <a:ext cx="36513" cy="36513"/>
            </a:xfrm>
            <a:custGeom>
              <a:avLst/>
              <a:gdLst/>
              <a:ahLst/>
              <a:cxnLst>
                <a:cxn ang="0">
                  <a:pos x="12" y="0"/>
                </a:cxn>
                <a:cxn ang="0">
                  <a:pos x="23" y="11"/>
                </a:cxn>
                <a:cxn ang="0">
                  <a:pos x="12" y="23"/>
                </a:cxn>
                <a:cxn ang="0">
                  <a:pos x="0" y="11"/>
                </a:cxn>
                <a:cxn ang="0">
                  <a:pos x="12" y="0"/>
                </a:cxn>
              </a:cxnLst>
              <a:rect l="0" t="0" r="r" b="b"/>
              <a:pathLst>
                <a:path w="23" h="23">
                  <a:moveTo>
                    <a:pt x="12" y="0"/>
                  </a:moveTo>
                  <a:lnTo>
                    <a:pt x="23" y="11"/>
                  </a:lnTo>
                  <a:lnTo>
                    <a:pt x="12" y="23"/>
                  </a:lnTo>
                  <a:lnTo>
                    <a:pt x="0" y="11"/>
                  </a:lnTo>
                  <a:lnTo>
                    <a:pt x="12" y="0"/>
                  </a:lnTo>
                  <a:close/>
                </a:path>
              </a:pathLst>
            </a:custGeom>
            <a:solidFill>
              <a:srgbClr val="000080"/>
            </a:solidFill>
            <a:ln w="6350">
              <a:solidFill>
                <a:srgbClr val="000080"/>
              </a:solidFill>
              <a:prstDash val="solid"/>
              <a:round/>
              <a:headEnd/>
              <a:tailEnd/>
            </a:ln>
          </p:spPr>
          <p:txBody>
            <a:bodyPr/>
            <a:lstStyle/>
            <a:p>
              <a:endParaRPr lang="en-US"/>
            </a:p>
          </p:txBody>
        </p:sp>
        <p:sp>
          <p:nvSpPr>
            <p:cNvPr id="116" name="Freeform 117"/>
            <p:cNvSpPr>
              <a:spLocks/>
            </p:cNvSpPr>
            <p:nvPr/>
          </p:nvSpPr>
          <p:spPr bwMode="auto">
            <a:xfrm>
              <a:off x="5862638" y="5076825"/>
              <a:ext cx="36512" cy="36513"/>
            </a:xfrm>
            <a:custGeom>
              <a:avLst/>
              <a:gdLst/>
              <a:ahLst/>
              <a:cxnLst>
                <a:cxn ang="0">
                  <a:pos x="12" y="0"/>
                </a:cxn>
                <a:cxn ang="0">
                  <a:pos x="23" y="11"/>
                </a:cxn>
                <a:cxn ang="0">
                  <a:pos x="12" y="23"/>
                </a:cxn>
                <a:cxn ang="0">
                  <a:pos x="0" y="11"/>
                </a:cxn>
                <a:cxn ang="0">
                  <a:pos x="12" y="0"/>
                </a:cxn>
              </a:cxnLst>
              <a:rect l="0" t="0" r="r" b="b"/>
              <a:pathLst>
                <a:path w="23" h="23">
                  <a:moveTo>
                    <a:pt x="12" y="0"/>
                  </a:moveTo>
                  <a:lnTo>
                    <a:pt x="23" y="11"/>
                  </a:lnTo>
                  <a:lnTo>
                    <a:pt x="12" y="23"/>
                  </a:lnTo>
                  <a:lnTo>
                    <a:pt x="0" y="11"/>
                  </a:lnTo>
                  <a:lnTo>
                    <a:pt x="12" y="0"/>
                  </a:lnTo>
                  <a:close/>
                </a:path>
              </a:pathLst>
            </a:custGeom>
            <a:solidFill>
              <a:srgbClr val="000080"/>
            </a:solidFill>
            <a:ln w="6350">
              <a:solidFill>
                <a:srgbClr val="000080"/>
              </a:solidFill>
              <a:prstDash val="solid"/>
              <a:round/>
              <a:headEnd/>
              <a:tailEnd/>
            </a:ln>
          </p:spPr>
          <p:txBody>
            <a:bodyPr/>
            <a:lstStyle/>
            <a:p>
              <a:endParaRPr lang="en-US"/>
            </a:p>
          </p:txBody>
        </p:sp>
        <p:sp>
          <p:nvSpPr>
            <p:cNvPr id="117" name="Freeform 118"/>
            <p:cNvSpPr>
              <a:spLocks/>
            </p:cNvSpPr>
            <p:nvPr/>
          </p:nvSpPr>
          <p:spPr bwMode="auto">
            <a:xfrm>
              <a:off x="3216275" y="5118100"/>
              <a:ext cx="34925" cy="36513"/>
            </a:xfrm>
            <a:custGeom>
              <a:avLst/>
              <a:gdLst/>
              <a:ahLst/>
              <a:cxnLst>
                <a:cxn ang="0">
                  <a:pos x="11" y="0"/>
                </a:cxn>
                <a:cxn ang="0">
                  <a:pos x="22" y="11"/>
                </a:cxn>
                <a:cxn ang="0">
                  <a:pos x="11" y="23"/>
                </a:cxn>
                <a:cxn ang="0">
                  <a:pos x="0" y="11"/>
                </a:cxn>
                <a:cxn ang="0">
                  <a:pos x="11" y="0"/>
                </a:cxn>
              </a:cxnLst>
              <a:rect l="0" t="0" r="r" b="b"/>
              <a:pathLst>
                <a:path w="22" h="23">
                  <a:moveTo>
                    <a:pt x="11" y="0"/>
                  </a:moveTo>
                  <a:lnTo>
                    <a:pt x="22" y="11"/>
                  </a:lnTo>
                  <a:lnTo>
                    <a:pt x="11" y="23"/>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118" name="Freeform 119"/>
            <p:cNvSpPr>
              <a:spLocks/>
            </p:cNvSpPr>
            <p:nvPr/>
          </p:nvSpPr>
          <p:spPr bwMode="auto">
            <a:xfrm>
              <a:off x="2884488" y="5154613"/>
              <a:ext cx="36512" cy="34925"/>
            </a:xfrm>
            <a:custGeom>
              <a:avLst/>
              <a:gdLst/>
              <a:ahLst/>
              <a:cxnLst>
                <a:cxn ang="0">
                  <a:pos x="12" y="0"/>
                </a:cxn>
                <a:cxn ang="0">
                  <a:pos x="23" y="11"/>
                </a:cxn>
                <a:cxn ang="0">
                  <a:pos x="12" y="22"/>
                </a:cxn>
                <a:cxn ang="0">
                  <a:pos x="0" y="11"/>
                </a:cxn>
                <a:cxn ang="0">
                  <a:pos x="12" y="0"/>
                </a:cxn>
              </a:cxnLst>
              <a:rect l="0" t="0" r="r" b="b"/>
              <a:pathLst>
                <a:path w="23" h="22">
                  <a:moveTo>
                    <a:pt x="12" y="0"/>
                  </a:moveTo>
                  <a:lnTo>
                    <a:pt x="23" y="11"/>
                  </a:lnTo>
                  <a:lnTo>
                    <a:pt x="12" y="22"/>
                  </a:lnTo>
                  <a:lnTo>
                    <a:pt x="0" y="11"/>
                  </a:lnTo>
                  <a:lnTo>
                    <a:pt x="12" y="0"/>
                  </a:lnTo>
                  <a:close/>
                </a:path>
              </a:pathLst>
            </a:custGeom>
            <a:solidFill>
              <a:srgbClr val="000080"/>
            </a:solidFill>
            <a:ln w="6350">
              <a:solidFill>
                <a:srgbClr val="000080"/>
              </a:solidFill>
              <a:prstDash val="solid"/>
              <a:round/>
              <a:headEnd/>
              <a:tailEnd/>
            </a:ln>
          </p:spPr>
          <p:txBody>
            <a:bodyPr/>
            <a:lstStyle/>
            <a:p>
              <a:endParaRPr lang="en-US"/>
            </a:p>
          </p:txBody>
        </p:sp>
        <p:sp>
          <p:nvSpPr>
            <p:cNvPr id="119" name="Freeform 120"/>
            <p:cNvSpPr>
              <a:spLocks/>
            </p:cNvSpPr>
            <p:nvPr/>
          </p:nvSpPr>
          <p:spPr bwMode="auto">
            <a:xfrm>
              <a:off x="1100138" y="5195888"/>
              <a:ext cx="36512" cy="34925"/>
            </a:xfrm>
            <a:custGeom>
              <a:avLst/>
              <a:gdLst/>
              <a:ahLst/>
              <a:cxnLst>
                <a:cxn ang="0">
                  <a:pos x="11" y="0"/>
                </a:cxn>
                <a:cxn ang="0">
                  <a:pos x="23" y="11"/>
                </a:cxn>
                <a:cxn ang="0">
                  <a:pos x="11" y="22"/>
                </a:cxn>
                <a:cxn ang="0">
                  <a:pos x="0" y="11"/>
                </a:cxn>
                <a:cxn ang="0">
                  <a:pos x="11" y="0"/>
                </a:cxn>
              </a:cxnLst>
              <a:rect l="0" t="0" r="r" b="b"/>
              <a:pathLst>
                <a:path w="23" h="22">
                  <a:moveTo>
                    <a:pt x="11" y="0"/>
                  </a:moveTo>
                  <a:lnTo>
                    <a:pt x="23"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120" name="Freeform 121"/>
            <p:cNvSpPr>
              <a:spLocks/>
            </p:cNvSpPr>
            <p:nvPr/>
          </p:nvSpPr>
          <p:spPr bwMode="auto">
            <a:xfrm>
              <a:off x="4475163" y="5237163"/>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121" name="Freeform 122"/>
            <p:cNvSpPr>
              <a:spLocks/>
            </p:cNvSpPr>
            <p:nvPr/>
          </p:nvSpPr>
          <p:spPr bwMode="auto">
            <a:xfrm>
              <a:off x="1762125" y="5278438"/>
              <a:ext cx="36513" cy="34925"/>
            </a:xfrm>
            <a:custGeom>
              <a:avLst/>
              <a:gdLst/>
              <a:ahLst/>
              <a:cxnLst>
                <a:cxn ang="0">
                  <a:pos x="11" y="0"/>
                </a:cxn>
                <a:cxn ang="0">
                  <a:pos x="23" y="11"/>
                </a:cxn>
                <a:cxn ang="0">
                  <a:pos x="11" y="22"/>
                </a:cxn>
                <a:cxn ang="0">
                  <a:pos x="0" y="11"/>
                </a:cxn>
                <a:cxn ang="0">
                  <a:pos x="11" y="0"/>
                </a:cxn>
              </a:cxnLst>
              <a:rect l="0" t="0" r="r" b="b"/>
              <a:pathLst>
                <a:path w="23" h="22">
                  <a:moveTo>
                    <a:pt x="11" y="0"/>
                  </a:moveTo>
                  <a:lnTo>
                    <a:pt x="23"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122" name="Freeform 123"/>
            <p:cNvSpPr>
              <a:spLocks/>
            </p:cNvSpPr>
            <p:nvPr/>
          </p:nvSpPr>
          <p:spPr bwMode="auto">
            <a:xfrm>
              <a:off x="2819400" y="5319713"/>
              <a:ext cx="36513" cy="34925"/>
            </a:xfrm>
            <a:custGeom>
              <a:avLst/>
              <a:gdLst/>
              <a:ahLst/>
              <a:cxnLst>
                <a:cxn ang="0">
                  <a:pos x="12" y="0"/>
                </a:cxn>
                <a:cxn ang="0">
                  <a:pos x="23" y="11"/>
                </a:cxn>
                <a:cxn ang="0">
                  <a:pos x="12" y="22"/>
                </a:cxn>
                <a:cxn ang="0">
                  <a:pos x="0" y="11"/>
                </a:cxn>
                <a:cxn ang="0">
                  <a:pos x="12" y="0"/>
                </a:cxn>
              </a:cxnLst>
              <a:rect l="0" t="0" r="r" b="b"/>
              <a:pathLst>
                <a:path w="23" h="22">
                  <a:moveTo>
                    <a:pt x="12" y="0"/>
                  </a:moveTo>
                  <a:lnTo>
                    <a:pt x="23" y="11"/>
                  </a:lnTo>
                  <a:lnTo>
                    <a:pt x="12" y="22"/>
                  </a:lnTo>
                  <a:lnTo>
                    <a:pt x="0" y="11"/>
                  </a:lnTo>
                  <a:lnTo>
                    <a:pt x="12" y="0"/>
                  </a:lnTo>
                  <a:close/>
                </a:path>
              </a:pathLst>
            </a:custGeom>
            <a:solidFill>
              <a:srgbClr val="000080"/>
            </a:solidFill>
            <a:ln w="6350">
              <a:solidFill>
                <a:srgbClr val="000080"/>
              </a:solidFill>
              <a:prstDash val="solid"/>
              <a:round/>
              <a:headEnd/>
              <a:tailEnd/>
            </a:ln>
          </p:spPr>
          <p:txBody>
            <a:bodyPr/>
            <a:lstStyle/>
            <a:p>
              <a:endParaRPr lang="en-US"/>
            </a:p>
          </p:txBody>
        </p:sp>
        <p:sp>
          <p:nvSpPr>
            <p:cNvPr id="123" name="Freeform 124"/>
            <p:cNvSpPr>
              <a:spLocks/>
            </p:cNvSpPr>
            <p:nvPr/>
          </p:nvSpPr>
          <p:spPr bwMode="auto">
            <a:xfrm>
              <a:off x="3151188" y="5360988"/>
              <a:ext cx="34925" cy="34925"/>
            </a:xfrm>
            <a:custGeom>
              <a:avLst/>
              <a:gdLst/>
              <a:ahLst/>
              <a:cxnLst>
                <a:cxn ang="0">
                  <a:pos x="11" y="0"/>
                </a:cxn>
                <a:cxn ang="0">
                  <a:pos x="22" y="11"/>
                </a:cxn>
                <a:cxn ang="0">
                  <a:pos x="11" y="22"/>
                </a:cxn>
                <a:cxn ang="0">
                  <a:pos x="0" y="11"/>
                </a:cxn>
                <a:cxn ang="0">
                  <a:pos x="11" y="0"/>
                </a:cxn>
              </a:cxnLst>
              <a:rect l="0" t="0" r="r" b="b"/>
              <a:pathLst>
                <a:path w="22" h="22">
                  <a:moveTo>
                    <a:pt x="11" y="0"/>
                  </a:moveTo>
                  <a:lnTo>
                    <a:pt x="22" y="11"/>
                  </a:lnTo>
                  <a:lnTo>
                    <a:pt x="11" y="22"/>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124" name="Freeform 125"/>
            <p:cNvSpPr>
              <a:spLocks/>
            </p:cNvSpPr>
            <p:nvPr/>
          </p:nvSpPr>
          <p:spPr bwMode="auto">
            <a:xfrm>
              <a:off x="5597525" y="5395913"/>
              <a:ext cx="34925" cy="36512"/>
            </a:xfrm>
            <a:custGeom>
              <a:avLst/>
              <a:gdLst/>
              <a:ahLst/>
              <a:cxnLst>
                <a:cxn ang="0">
                  <a:pos x="11" y="0"/>
                </a:cxn>
                <a:cxn ang="0">
                  <a:pos x="22" y="11"/>
                </a:cxn>
                <a:cxn ang="0">
                  <a:pos x="11" y="23"/>
                </a:cxn>
                <a:cxn ang="0">
                  <a:pos x="0" y="11"/>
                </a:cxn>
                <a:cxn ang="0">
                  <a:pos x="11" y="0"/>
                </a:cxn>
              </a:cxnLst>
              <a:rect l="0" t="0" r="r" b="b"/>
              <a:pathLst>
                <a:path w="22" h="23">
                  <a:moveTo>
                    <a:pt x="11" y="0"/>
                  </a:moveTo>
                  <a:lnTo>
                    <a:pt x="22" y="11"/>
                  </a:lnTo>
                  <a:lnTo>
                    <a:pt x="11" y="23"/>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125" name="Freeform 126"/>
            <p:cNvSpPr>
              <a:spLocks/>
            </p:cNvSpPr>
            <p:nvPr/>
          </p:nvSpPr>
          <p:spPr bwMode="auto">
            <a:xfrm>
              <a:off x="7518400" y="5437188"/>
              <a:ext cx="34925" cy="36512"/>
            </a:xfrm>
            <a:custGeom>
              <a:avLst/>
              <a:gdLst/>
              <a:ahLst/>
              <a:cxnLst>
                <a:cxn ang="0">
                  <a:pos x="11" y="0"/>
                </a:cxn>
                <a:cxn ang="0">
                  <a:pos x="22" y="11"/>
                </a:cxn>
                <a:cxn ang="0">
                  <a:pos x="11" y="23"/>
                </a:cxn>
                <a:cxn ang="0">
                  <a:pos x="0" y="11"/>
                </a:cxn>
                <a:cxn ang="0">
                  <a:pos x="11" y="0"/>
                </a:cxn>
              </a:cxnLst>
              <a:rect l="0" t="0" r="r" b="b"/>
              <a:pathLst>
                <a:path w="22" h="23">
                  <a:moveTo>
                    <a:pt x="11" y="0"/>
                  </a:moveTo>
                  <a:lnTo>
                    <a:pt x="22" y="11"/>
                  </a:lnTo>
                  <a:lnTo>
                    <a:pt x="11" y="23"/>
                  </a:lnTo>
                  <a:lnTo>
                    <a:pt x="0" y="11"/>
                  </a:lnTo>
                  <a:lnTo>
                    <a:pt x="11" y="0"/>
                  </a:lnTo>
                  <a:close/>
                </a:path>
              </a:pathLst>
            </a:custGeom>
            <a:solidFill>
              <a:srgbClr val="000080"/>
            </a:solidFill>
            <a:ln w="6350">
              <a:solidFill>
                <a:srgbClr val="000080"/>
              </a:solidFill>
              <a:prstDash val="solid"/>
              <a:round/>
              <a:headEnd/>
              <a:tailEnd/>
            </a:ln>
          </p:spPr>
          <p:txBody>
            <a:bodyPr/>
            <a:lstStyle/>
            <a:p>
              <a:endParaRPr lang="en-US"/>
            </a:p>
          </p:txBody>
        </p:sp>
        <p:sp>
          <p:nvSpPr>
            <p:cNvPr id="126" name="Rectangle 127"/>
            <p:cNvSpPr>
              <a:spLocks noChangeArrowheads="1"/>
            </p:cNvSpPr>
            <p:nvPr/>
          </p:nvSpPr>
          <p:spPr bwMode="auto">
            <a:xfrm>
              <a:off x="792163" y="5443538"/>
              <a:ext cx="112712" cy="244475"/>
            </a:xfrm>
            <a:prstGeom prst="rect">
              <a:avLst/>
            </a:prstGeom>
            <a:noFill/>
            <a:ln w="9525">
              <a:noFill/>
              <a:miter lim="800000"/>
              <a:headEnd/>
              <a:tailEnd/>
            </a:ln>
          </p:spPr>
          <p:txBody>
            <a:bodyPr wrap="none" lIns="0" tIns="0" rIns="0" bIns="0">
              <a:spAutoFit/>
            </a:bodyPr>
            <a:lstStyle/>
            <a:p>
              <a:r>
                <a:rPr lang="en-US" sz="1600">
                  <a:solidFill>
                    <a:srgbClr val="000000"/>
                  </a:solidFill>
                </a:rPr>
                <a:t>0</a:t>
              </a:r>
              <a:endParaRPr lang="en-US" sz="1600"/>
            </a:p>
          </p:txBody>
        </p:sp>
        <p:sp>
          <p:nvSpPr>
            <p:cNvPr id="127" name="Rectangle 128"/>
            <p:cNvSpPr>
              <a:spLocks noChangeArrowheads="1"/>
            </p:cNvSpPr>
            <p:nvPr/>
          </p:nvSpPr>
          <p:spPr bwMode="auto">
            <a:xfrm>
              <a:off x="738188" y="5041900"/>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rPr>
                <a:t>10</a:t>
              </a:r>
              <a:endParaRPr lang="en-US" sz="1600"/>
            </a:p>
          </p:txBody>
        </p:sp>
        <p:sp>
          <p:nvSpPr>
            <p:cNvPr id="128" name="Rectangle 129"/>
            <p:cNvSpPr>
              <a:spLocks noChangeArrowheads="1"/>
            </p:cNvSpPr>
            <p:nvPr/>
          </p:nvSpPr>
          <p:spPr bwMode="auto">
            <a:xfrm>
              <a:off x="738188" y="4633913"/>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rPr>
                <a:t>20</a:t>
              </a:r>
              <a:endParaRPr lang="en-US" sz="1600"/>
            </a:p>
          </p:txBody>
        </p:sp>
        <p:sp>
          <p:nvSpPr>
            <p:cNvPr id="129" name="Rectangle 130"/>
            <p:cNvSpPr>
              <a:spLocks noChangeArrowheads="1"/>
            </p:cNvSpPr>
            <p:nvPr/>
          </p:nvSpPr>
          <p:spPr bwMode="auto">
            <a:xfrm>
              <a:off x="738188" y="4232275"/>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rPr>
                <a:t>30</a:t>
              </a:r>
              <a:endParaRPr lang="en-US" sz="1600"/>
            </a:p>
          </p:txBody>
        </p:sp>
        <p:sp>
          <p:nvSpPr>
            <p:cNvPr id="130" name="Rectangle 131"/>
            <p:cNvSpPr>
              <a:spLocks noChangeArrowheads="1"/>
            </p:cNvSpPr>
            <p:nvPr/>
          </p:nvSpPr>
          <p:spPr bwMode="auto">
            <a:xfrm>
              <a:off x="738188" y="3830638"/>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rPr>
                <a:t>40</a:t>
              </a:r>
              <a:endParaRPr lang="en-US" sz="1600"/>
            </a:p>
          </p:txBody>
        </p:sp>
        <p:sp>
          <p:nvSpPr>
            <p:cNvPr id="131" name="Rectangle 132"/>
            <p:cNvSpPr>
              <a:spLocks noChangeArrowheads="1"/>
            </p:cNvSpPr>
            <p:nvPr/>
          </p:nvSpPr>
          <p:spPr bwMode="auto">
            <a:xfrm>
              <a:off x="738188" y="3429000"/>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rPr>
                <a:t>50</a:t>
              </a:r>
              <a:endParaRPr lang="en-US" sz="1600"/>
            </a:p>
          </p:txBody>
        </p:sp>
        <p:sp>
          <p:nvSpPr>
            <p:cNvPr id="132" name="Rectangle 133"/>
            <p:cNvSpPr>
              <a:spLocks noChangeArrowheads="1"/>
            </p:cNvSpPr>
            <p:nvPr/>
          </p:nvSpPr>
          <p:spPr bwMode="auto">
            <a:xfrm>
              <a:off x="738188" y="3021013"/>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rPr>
                <a:t>60</a:t>
              </a:r>
              <a:endParaRPr lang="en-US" sz="1600"/>
            </a:p>
          </p:txBody>
        </p:sp>
        <p:sp>
          <p:nvSpPr>
            <p:cNvPr id="133" name="Rectangle 134"/>
            <p:cNvSpPr>
              <a:spLocks noChangeArrowheads="1"/>
            </p:cNvSpPr>
            <p:nvPr/>
          </p:nvSpPr>
          <p:spPr bwMode="auto">
            <a:xfrm>
              <a:off x="738188" y="2619375"/>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rPr>
                <a:t>70</a:t>
              </a:r>
              <a:endParaRPr lang="en-US" sz="1600"/>
            </a:p>
          </p:txBody>
        </p:sp>
        <p:sp>
          <p:nvSpPr>
            <p:cNvPr id="134" name="Rectangle 135"/>
            <p:cNvSpPr>
              <a:spLocks noChangeArrowheads="1"/>
            </p:cNvSpPr>
            <p:nvPr/>
          </p:nvSpPr>
          <p:spPr bwMode="auto">
            <a:xfrm>
              <a:off x="738188" y="2217738"/>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rPr>
                <a:t>80</a:t>
              </a:r>
              <a:endParaRPr lang="en-US" sz="1600"/>
            </a:p>
          </p:txBody>
        </p:sp>
        <p:sp>
          <p:nvSpPr>
            <p:cNvPr id="135" name="Rectangle 136"/>
            <p:cNvSpPr>
              <a:spLocks noChangeArrowheads="1"/>
            </p:cNvSpPr>
            <p:nvPr/>
          </p:nvSpPr>
          <p:spPr bwMode="auto">
            <a:xfrm>
              <a:off x="738188" y="1809750"/>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rPr>
                <a:t>90</a:t>
              </a:r>
              <a:endParaRPr lang="en-US" sz="1600"/>
            </a:p>
          </p:txBody>
        </p:sp>
        <p:sp>
          <p:nvSpPr>
            <p:cNvPr id="136" name="Rectangle 137"/>
            <p:cNvSpPr>
              <a:spLocks noChangeArrowheads="1"/>
            </p:cNvSpPr>
            <p:nvPr/>
          </p:nvSpPr>
          <p:spPr bwMode="auto">
            <a:xfrm>
              <a:off x="685800" y="1408113"/>
              <a:ext cx="338138" cy="244475"/>
            </a:xfrm>
            <a:prstGeom prst="rect">
              <a:avLst/>
            </a:prstGeom>
            <a:noFill/>
            <a:ln w="9525">
              <a:noFill/>
              <a:miter lim="800000"/>
              <a:headEnd/>
              <a:tailEnd/>
            </a:ln>
          </p:spPr>
          <p:txBody>
            <a:bodyPr wrap="none" lIns="0" tIns="0" rIns="0" bIns="0">
              <a:spAutoFit/>
            </a:bodyPr>
            <a:lstStyle/>
            <a:p>
              <a:r>
                <a:rPr lang="en-US" sz="1600">
                  <a:solidFill>
                    <a:srgbClr val="000000"/>
                  </a:solidFill>
                </a:rPr>
                <a:t>100</a:t>
              </a:r>
              <a:endParaRPr lang="en-US" sz="1600"/>
            </a:p>
          </p:txBody>
        </p:sp>
        <p:sp>
          <p:nvSpPr>
            <p:cNvPr id="137" name="Rectangle 138"/>
            <p:cNvSpPr>
              <a:spLocks noChangeArrowheads="1"/>
            </p:cNvSpPr>
            <p:nvPr/>
          </p:nvSpPr>
          <p:spPr bwMode="auto">
            <a:xfrm>
              <a:off x="1030288" y="5580063"/>
              <a:ext cx="112712" cy="244475"/>
            </a:xfrm>
            <a:prstGeom prst="rect">
              <a:avLst/>
            </a:prstGeom>
            <a:noFill/>
            <a:ln w="9525">
              <a:noFill/>
              <a:miter lim="800000"/>
              <a:headEnd/>
              <a:tailEnd/>
            </a:ln>
          </p:spPr>
          <p:txBody>
            <a:bodyPr wrap="none" lIns="0" tIns="0" rIns="0" bIns="0">
              <a:spAutoFit/>
            </a:bodyPr>
            <a:lstStyle/>
            <a:p>
              <a:r>
                <a:rPr lang="en-US" sz="1600">
                  <a:solidFill>
                    <a:srgbClr val="000000"/>
                  </a:solidFill>
                </a:rPr>
                <a:t>0</a:t>
              </a:r>
              <a:endParaRPr lang="en-US" sz="1600"/>
            </a:p>
          </p:txBody>
        </p:sp>
        <p:sp>
          <p:nvSpPr>
            <p:cNvPr id="138" name="Rectangle 139"/>
            <p:cNvSpPr>
              <a:spLocks noChangeArrowheads="1"/>
            </p:cNvSpPr>
            <p:nvPr/>
          </p:nvSpPr>
          <p:spPr bwMode="auto">
            <a:xfrm>
              <a:off x="1600200" y="5580063"/>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rPr>
                <a:t>10</a:t>
              </a:r>
              <a:endParaRPr lang="en-US" sz="1600"/>
            </a:p>
          </p:txBody>
        </p:sp>
        <p:sp>
          <p:nvSpPr>
            <p:cNvPr id="139" name="Rectangle 140"/>
            <p:cNvSpPr>
              <a:spLocks noChangeArrowheads="1"/>
            </p:cNvSpPr>
            <p:nvPr/>
          </p:nvSpPr>
          <p:spPr bwMode="auto">
            <a:xfrm>
              <a:off x="2262188" y="5580063"/>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rPr>
                <a:t>20</a:t>
              </a:r>
              <a:endParaRPr lang="en-US" sz="1600"/>
            </a:p>
          </p:txBody>
        </p:sp>
        <p:sp>
          <p:nvSpPr>
            <p:cNvPr id="140" name="Rectangle 141"/>
            <p:cNvSpPr>
              <a:spLocks noChangeArrowheads="1"/>
            </p:cNvSpPr>
            <p:nvPr/>
          </p:nvSpPr>
          <p:spPr bwMode="auto">
            <a:xfrm>
              <a:off x="2924175" y="5580063"/>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rPr>
                <a:t>30</a:t>
              </a:r>
              <a:endParaRPr lang="en-US" sz="1600"/>
            </a:p>
          </p:txBody>
        </p:sp>
        <p:sp>
          <p:nvSpPr>
            <p:cNvPr id="141" name="Rectangle 142"/>
            <p:cNvSpPr>
              <a:spLocks noChangeArrowheads="1"/>
            </p:cNvSpPr>
            <p:nvPr/>
          </p:nvSpPr>
          <p:spPr bwMode="auto">
            <a:xfrm>
              <a:off x="3586163" y="5580063"/>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rPr>
                <a:t>40</a:t>
              </a:r>
              <a:endParaRPr lang="en-US" sz="1600"/>
            </a:p>
          </p:txBody>
        </p:sp>
        <p:sp>
          <p:nvSpPr>
            <p:cNvPr id="142" name="Rectangle 143"/>
            <p:cNvSpPr>
              <a:spLocks noChangeArrowheads="1"/>
            </p:cNvSpPr>
            <p:nvPr/>
          </p:nvSpPr>
          <p:spPr bwMode="auto">
            <a:xfrm>
              <a:off x="4246563" y="5580063"/>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rPr>
                <a:t>50</a:t>
              </a:r>
              <a:endParaRPr lang="en-US" sz="1600"/>
            </a:p>
          </p:txBody>
        </p:sp>
        <p:sp>
          <p:nvSpPr>
            <p:cNvPr id="143" name="Rectangle 144"/>
            <p:cNvSpPr>
              <a:spLocks noChangeArrowheads="1"/>
            </p:cNvSpPr>
            <p:nvPr/>
          </p:nvSpPr>
          <p:spPr bwMode="auto">
            <a:xfrm>
              <a:off x="4903788" y="5580063"/>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rPr>
                <a:t>60</a:t>
              </a:r>
              <a:endParaRPr lang="en-US" sz="1600"/>
            </a:p>
          </p:txBody>
        </p:sp>
        <p:sp>
          <p:nvSpPr>
            <p:cNvPr id="144" name="Rectangle 145"/>
            <p:cNvSpPr>
              <a:spLocks noChangeArrowheads="1"/>
            </p:cNvSpPr>
            <p:nvPr/>
          </p:nvSpPr>
          <p:spPr bwMode="auto">
            <a:xfrm>
              <a:off x="5564188" y="5580063"/>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rPr>
                <a:t>70</a:t>
              </a:r>
              <a:endParaRPr lang="en-US" sz="1600"/>
            </a:p>
          </p:txBody>
        </p:sp>
        <p:sp>
          <p:nvSpPr>
            <p:cNvPr id="145" name="Rectangle 146"/>
            <p:cNvSpPr>
              <a:spLocks noChangeArrowheads="1"/>
            </p:cNvSpPr>
            <p:nvPr/>
          </p:nvSpPr>
          <p:spPr bwMode="auto">
            <a:xfrm>
              <a:off x="6226175" y="5580063"/>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rPr>
                <a:t>80</a:t>
              </a:r>
              <a:endParaRPr lang="en-US" sz="1600"/>
            </a:p>
          </p:txBody>
        </p:sp>
        <p:sp>
          <p:nvSpPr>
            <p:cNvPr id="146" name="Rectangle 147"/>
            <p:cNvSpPr>
              <a:spLocks noChangeArrowheads="1"/>
            </p:cNvSpPr>
            <p:nvPr/>
          </p:nvSpPr>
          <p:spPr bwMode="auto">
            <a:xfrm>
              <a:off x="6888163" y="5580063"/>
              <a:ext cx="225425" cy="244475"/>
            </a:xfrm>
            <a:prstGeom prst="rect">
              <a:avLst/>
            </a:prstGeom>
            <a:noFill/>
            <a:ln w="9525">
              <a:noFill/>
              <a:miter lim="800000"/>
              <a:headEnd/>
              <a:tailEnd/>
            </a:ln>
          </p:spPr>
          <p:txBody>
            <a:bodyPr wrap="none" lIns="0" tIns="0" rIns="0" bIns="0">
              <a:spAutoFit/>
            </a:bodyPr>
            <a:lstStyle/>
            <a:p>
              <a:r>
                <a:rPr lang="en-US" sz="1600">
                  <a:solidFill>
                    <a:srgbClr val="000000"/>
                  </a:solidFill>
                </a:rPr>
                <a:t>90</a:t>
              </a:r>
              <a:endParaRPr lang="en-US" sz="1600"/>
            </a:p>
          </p:txBody>
        </p:sp>
        <p:sp>
          <p:nvSpPr>
            <p:cNvPr id="147" name="Rectangle 148"/>
            <p:cNvSpPr>
              <a:spLocks noChangeArrowheads="1"/>
            </p:cNvSpPr>
            <p:nvPr/>
          </p:nvSpPr>
          <p:spPr bwMode="auto">
            <a:xfrm>
              <a:off x="7526338" y="5580063"/>
              <a:ext cx="338137" cy="244475"/>
            </a:xfrm>
            <a:prstGeom prst="rect">
              <a:avLst/>
            </a:prstGeom>
            <a:noFill/>
            <a:ln w="9525">
              <a:noFill/>
              <a:miter lim="800000"/>
              <a:headEnd/>
              <a:tailEnd/>
            </a:ln>
          </p:spPr>
          <p:txBody>
            <a:bodyPr wrap="none" lIns="0" tIns="0" rIns="0" bIns="0">
              <a:spAutoFit/>
            </a:bodyPr>
            <a:lstStyle/>
            <a:p>
              <a:r>
                <a:rPr lang="en-US" sz="1600">
                  <a:solidFill>
                    <a:srgbClr val="000000"/>
                  </a:solidFill>
                </a:rPr>
                <a:t>100</a:t>
              </a:r>
              <a:endParaRPr lang="en-US" sz="1600"/>
            </a:p>
          </p:txBody>
        </p:sp>
        <p:sp>
          <p:nvSpPr>
            <p:cNvPr id="148" name="Rectangle 149"/>
            <p:cNvSpPr>
              <a:spLocks noChangeArrowheads="1"/>
            </p:cNvSpPr>
            <p:nvPr/>
          </p:nvSpPr>
          <p:spPr bwMode="auto">
            <a:xfrm>
              <a:off x="2362200" y="5897563"/>
              <a:ext cx="3975100" cy="427037"/>
            </a:xfrm>
            <a:prstGeom prst="rect">
              <a:avLst/>
            </a:prstGeom>
            <a:noFill/>
            <a:ln w="9525">
              <a:noFill/>
              <a:miter lim="800000"/>
              <a:headEnd/>
              <a:tailEnd/>
            </a:ln>
          </p:spPr>
          <p:txBody>
            <a:bodyPr wrap="none" lIns="0" tIns="0" rIns="0" bIns="0">
              <a:spAutoFit/>
            </a:bodyPr>
            <a:lstStyle/>
            <a:p>
              <a:r>
                <a:rPr lang="en-US" sz="2800">
                  <a:solidFill>
                    <a:srgbClr val="000000"/>
                  </a:solidFill>
                </a:rPr>
                <a:t>Spring Fitness Ranking</a:t>
              </a:r>
              <a:endParaRPr lang="en-US" sz="2800"/>
            </a:p>
          </p:txBody>
        </p:sp>
        <p:sp>
          <p:nvSpPr>
            <p:cNvPr id="149" name="Rectangle 150"/>
            <p:cNvSpPr>
              <a:spLocks noChangeArrowheads="1"/>
            </p:cNvSpPr>
            <p:nvPr/>
          </p:nvSpPr>
          <p:spPr bwMode="auto">
            <a:xfrm rot="16200000">
              <a:off x="-1365250" y="3236913"/>
              <a:ext cx="3462337" cy="427038"/>
            </a:xfrm>
            <a:prstGeom prst="rect">
              <a:avLst/>
            </a:prstGeom>
            <a:noFill/>
            <a:ln w="9525">
              <a:noFill/>
              <a:miter lim="800000"/>
              <a:headEnd/>
              <a:tailEnd/>
            </a:ln>
          </p:spPr>
          <p:txBody>
            <a:bodyPr wrap="none" lIns="0" tIns="0" rIns="0" bIns="0">
              <a:spAutoFit/>
            </a:bodyPr>
            <a:lstStyle/>
            <a:p>
              <a:r>
                <a:rPr lang="en-US" sz="2800">
                  <a:solidFill>
                    <a:srgbClr val="000000"/>
                  </a:solidFill>
                </a:rPr>
                <a:t>Fall Fitness Ranking</a:t>
              </a:r>
              <a:endParaRPr lang="en-US" sz="2800"/>
            </a:p>
          </p:txBody>
        </p:sp>
        <p:sp>
          <p:nvSpPr>
            <p:cNvPr id="150" name="Text Box 151"/>
            <p:cNvSpPr txBox="1">
              <a:spLocks noChangeArrowheads="1"/>
            </p:cNvSpPr>
            <p:nvPr/>
          </p:nvSpPr>
          <p:spPr bwMode="auto">
            <a:xfrm>
              <a:off x="152400" y="420688"/>
              <a:ext cx="8918575" cy="457200"/>
            </a:xfrm>
            <a:prstGeom prst="rect">
              <a:avLst/>
            </a:prstGeom>
            <a:noFill/>
            <a:ln w="9525">
              <a:noFill/>
              <a:miter lim="800000"/>
              <a:headEnd/>
              <a:tailEnd/>
            </a:ln>
            <a:effectLst/>
          </p:spPr>
          <p:txBody>
            <a:bodyPr wrap="none">
              <a:spAutoFit/>
            </a:bodyPr>
            <a:lstStyle/>
            <a:p>
              <a:r>
                <a:rPr lang="en-US" sz="2400" b="1" dirty="0"/>
                <a:t>MA LINE PERFORMANCE SUGGESTS GENE EXPLORATION</a:t>
              </a:r>
            </a:p>
          </p:txBody>
        </p:sp>
        <p:sp>
          <p:nvSpPr>
            <p:cNvPr id="151" name="Oval 152"/>
            <p:cNvSpPr>
              <a:spLocks noChangeArrowheads="1"/>
            </p:cNvSpPr>
            <p:nvPr/>
          </p:nvSpPr>
          <p:spPr bwMode="auto">
            <a:xfrm>
              <a:off x="5943600" y="1219200"/>
              <a:ext cx="2057400" cy="1447800"/>
            </a:xfrm>
            <a:prstGeom prst="ellipse">
              <a:avLst/>
            </a:prstGeom>
            <a:noFill/>
            <a:ln w="19050">
              <a:solidFill>
                <a:srgbClr val="FF0000"/>
              </a:solidFill>
              <a:round/>
              <a:headEnd/>
              <a:tailEnd/>
            </a:ln>
            <a:effectLst/>
          </p:spPr>
          <p:txBody>
            <a:bodyPr wrap="none" anchor="ctr"/>
            <a:lstStyle/>
            <a:p>
              <a:pPr algn="ctr"/>
              <a:endParaRPr lang="en-US">
                <a:solidFill>
                  <a:srgbClr val="FF0000"/>
                </a:solidFill>
              </a:endParaRPr>
            </a:p>
          </p:txBody>
        </p:sp>
        <p:sp>
          <p:nvSpPr>
            <p:cNvPr id="152" name="Oval 153"/>
            <p:cNvSpPr>
              <a:spLocks noChangeArrowheads="1"/>
            </p:cNvSpPr>
            <p:nvPr/>
          </p:nvSpPr>
          <p:spPr bwMode="auto">
            <a:xfrm>
              <a:off x="1143000" y="3962400"/>
              <a:ext cx="2057400" cy="1447800"/>
            </a:xfrm>
            <a:prstGeom prst="ellipse">
              <a:avLst/>
            </a:prstGeom>
            <a:noFill/>
            <a:ln w="19050">
              <a:solidFill>
                <a:srgbClr val="FF0000"/>
              </a:solidFill>
              <a:round/>
              <a:headEnd/>
              <a:tailEnd/>
            </a:ln>
            <a:effectLst/>
          </p:spPr>
          <p:txBody>
            <a:bodyPr wrap="none" anchor="ctr"/>
            <a:lstStyle/>
            <a:p>
              <a:pPr algn="ctr"/>
              <a:endParaRPr lang="en-US">
                <a:solidFill>
                  <a:srgbClr val="FF0000"/>
                </a:solidFill>
              </a:endParaRPr>
            </a:p>
          </p:txBody>
        </p:sp>
        <p:sp>
          <p:nvSpPr>
            <p:cNvPr id="153" name="Oval 154"/>
            <p:cNvSpPr>
              <a:spLocks noChangeArrowheads="1"/>
            </p:cNvSpPr>
            <p:nvPr/>
          </p:nvSpPr>
          <p:spPr bwMode="auto">
            <a:xfrm>
              <a:off x="1143000" y="1219200"/>
              <a:ext cx="2057400" cy="1447800"/>
            </a:xfrm>
            <a:prstGeom prst="ellipse">
              <a:avLst/>
            </a:prstGeom>
            <a:noFill/>
            <a:ln w="19050">
              <a:solidFill>
                <a:srgbClr val="FF0000"/>
              </a:solidFill>
              <a:round/>
              <a:headEnd/>
              <a:tailEnd/>
            </a:ln>
            <a:effectLst/>
          </p:spPr>
          <p:txBody>
            <a:bodyPr wrap="none" anchor="ctr"/>
            <a:lstStyle/>
            <a:p>
              <a:pPr algn="ctr"/>
              <a:endParaRPr lang="en-US">
                <a:solidFill>
                  <a:srgbClr val="FF0000"/>
                </a:solidFill>
              </a:endParaRPr>
            </a:p>
          </p:txBody>
        </p:sp>
        <p:sp>
          <p:nvSpPr>
            <p:cNvPr id="154" name="Oval 155"/>
            <p:cNvSpPr>
              <a:spLocks noChangeArrowheads="1"/>
            </p:cNvSpPr>
            <p:nvPr/>
          </p:nvSpPr>
          <p:spPr bwMode="auto">
            <a:xfrm>
              <a:off x="6324600" y="4038600"/>
              <a:ext cx="2057400" cy="1447800"/>
            </a:xfrm>
            <a:prstGeom prst="ellipse">
              <a:avLst/>
            </a:prstGeom>
            <a:noFill/>
            <a:ln w="19050">
              <a:solidFill>
                <a:srgbClr val="FF0000"/>
              </a:solidFill>
              <a:round/>
              <a:headEnd/>
              <a:tailEnd/>
            </a:ln>
            <a:effectLst/>
          </p:spPr>
          <p:txBody>
            <a:bodyPr wrap="none" anchor="ctr"/>
            <a:lstStyle/>
            <a:p>
              <a:pPr algn="ctr"/>
              <a:endParaRPr lang="en-US">
                <a:solidFill>
                  <a:srgbClr val="FF0000"/>
                </a:solidFill>
              </a:endParaRPr>
            </a:p>
          </p:txBody>
        </p:sp>
        <p:sp>
          <p:nvSpPr>
            <p:cNvPr id="155" name="Text Box 156"/>
            <p:cNvSpPr txBox="1">
              <a:spLocks noChangeArrowheads="1"/>
            </p:cNvSpPr>
            <p:nvPr/>
          </p:nvSpPr>
          <p:spPr bwMode="auto">
            <a:xfrm>
              <a:off x="5791200" y="2879725"/>
              <a:ext cx="2528888" cy="396875"/>
            </a:xfrm>
            <a:prstGeom prst="rect">
              <a:avLst/>
            </a:prstGeom>
            <a:noFill/>
            <a:ln w="9525">
              <a:noFill/>
              <a:miter lim="800000"/>
              <a:headEnd/>
              <a:tailEnd/>
            </a:ln>
            <a:effectLst/>
          </p:spPr>
          <p:txBody>
            <a:bodyPr wrap="none">
              <a:spAutoFit/>
            </a:bodyPr>
            <a:lstStyle/>
            <a:p>
              <a:r>
                <a:rPr lang="en-US" b="0" dirty="0"/>
                <a:t>Consistent beneficial</a:t>
              </a:r>
            </a:p>
          </p:txBody>
        </p:sp>
        <p:sp>
          <p:nvSpPr>
            <p:cNvPr id="156" name="Text Box 157"/>
            <p:cNvSpPr txBox="1">
              <a:spLocks noChangeArrowheads="1"/>
            </p:cNvSpPr>
            <p:nvPr/>
          </p:nvSpPr>
          <p:spPr bwMode="auto">
            <a:xfrm>
              <a:off x="1066800" y="3429000"/>
              <a:ext cx="2697163" cy="396875"/>
            </a:xfrm>
            <a:prstGeom prst="rect">
              <a:avLst/>
            </a:prstGeom>
            <a:noFill/>
            <a:ln w="9525">
              <a:noFill/>
              <a:miter lim="800000"/>
              <a:headEnd/>
              <a:tailEnd/>
            </a:ln>
            <a:effectLst/>
          </p:spPr>
          <p:txBody>
            <a:bodyPr wrap="none">
              <a:spAutoFit/>
            </a:bodyPr>
            <a:lstStyle/>
            <a:p>
              <a:r>
                <a:rPr lang="en-US" b="0"/>
                <a:t>Consistent deleterious</a:t>
              </a:r>
            </a:p>
          </p:txBody>
        </p:sp>
        <p:sp>
          <p:nvSpPr>
            <p:cNvPr id="157" name="Text Box 158"/>
            <p:cNvSpPr txBox="1">
              <a:spLocks noChangeArrowheads="1"/>
            </p:cNvSpPr>
            <p:nvPr/>
          </p:nvSpPr>
          <p:spPr bwMode="auto">
            <a:xfrm>
              <a:off x="1752600" y="2743200"/>
              <a:ext cx="860425" cy="396875"/>
            </a:xfrm>
            <a:prstGeom prst="rect">
              <a:avLst/>
            </a:prstGeom>
            <a:noFill/>
            <a:ln w="9525">
              <a:noFill/>
              <a:miter lim="800000"/>
              <a:headEnd/>
              <a:tailEnd/>
            </a:ln>
            <a:effectLst/>
          </p:spPr>
          <p:txBody>
            <a:bodyPr wrap="none">
              <a:spAutoFit/>
            </a:bodyPr>
            <a:lstStyle/>
            <a:p>
              <a:r>
                <a:rPr lang="en-US" b="0"/>
                <a:t>G X E</a:t>
              </a:r>
            </a:p>
          </p:txBody>
        </p:sp>
        <p:sp>
          <p:nvSpPr>
            <p:cNvPr id="158" name="Text Box 159"/>
            <p:cNvSpPr txBox="1">
              <a:spLocks noChangeArrowheads="1"/>
            </p:cNvSpPr>
            <p:nvPr/>
          </p:nvSpPr>
          <p:spPr bwMode="auto">
            <a:xfrm>
              <a:off x="6835775" y="3565525"/>
              <a:ext cx="860425" cy="396875"/>
            </a:xfrm>
            <a:prstGeom prst="rect">
              <a:avLst/>
            </a:prstGeom>
            <a:noFill/>
            <a:ln w="9525">
              <a:noFill/>
              <a:miter lim="800000"/>
              <a:headEnd/>
              <a:tailEnd/>
            </a:ln>
            <a:effectLst/>
          </p:spPr>
          <p:txBody>
            <a:bodyPr wrap="none">
              <a:spAutoFit/>
            </a:bodyPr>
            <a:lstStyle/>
            <a:p>
              <a:r>
                <a:rPr lang="en-US" b="0"/>
                <a:t>G X E</a:t>
              </a:r>
            </a:p>
          </p:txBody>
        </p:sp>
      </p:grpSp>
      <p:sp>
        <p:nvSpPr>
          <p:cNvPr id="159" name="TextBox 158"/>
          <p:cNvSpPr txBox="1"/>
          <p:nvPr/>
        </p:nvSpPr>
        <p:spPr>
          <a:xfrm>
            <a:off x="4419600" y="3352800"/>
            <a:ext cx="372218" cy="461665"/>
          </a:xfrm>
          <a:prstGeom prst="rect">
            <a:avLst/>
          </a:prstGeom>
          <a:noFill/>
        </p:spPr>
        <p:txBody>
          <a:bodyPr wrap="none" rtlCol="0">
            <a:spAutoFit/>
          </a:bodyPr>
          <a:lstStyle/>
          <a:p>
            <a:r>
              <a:rPr lang="en-US" sz="2400" b="1" dirty="0" smtClean="0"/>
              <a:t>F</a:t>
            </a:r>
            <a:endParaRPr lang="en-US" sz="2400" b="1" dirty="0"/>
          </a:p>
        </p:txBody>
      </p:sp>
      <p:sp>
        <p:nvSpPr>
          <p:cNvPr id="160" name="Oval 159"/>
          <p:cNvSpPr/>
          <p:nvPr/>
        </p:nvSpPr>
        <p:spPr>
          <a:xfrm>
            <a:off x="4267200" y="3352800"/>
            <a:ext cx="6096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517525" y="573088"/>
            <a:ext cx="2908300" cy="461962"/>
          </a:xfrm>
          <a:prstGeom prst="rect">
            <a:avLst/>
          </a:prstGeom>
          <a:noFill/>
          <a:ln w="9525">
            <a:noFill/>
            <a:miter lim="800000"/>
            <a:headEnd/>
            <a:tailEnd/>
          </a:ln>
        </p:spPr>
        <p:txBody>
          <a:bodyPr wrap="none">
            <a:spAutoFit/>
          </a:bodyPr>
          <a:lstStyle/>
          <a:p>
            <a:r>
              <a:rPr lang="en-US" sz="2400"/>
              <a:t>Nucleotide or Locus</a:t>
            </a:r>
          </a:p>
        </p:txBody>
      </p:sp>
      <p:sp>
        <p:nvSpPr>
          <p:cNvPr id="11267" name="Text Box 3"/>
          <p:cNvSpPr txBox="1">
            <a:spLocks noChangeArrowheads="1"/>
          </p:cNvSpPr>
          <p:nvPr/>
        </p:nvSpPr>
        <p:spPr bwMode="auto">
          <a:xfrm>
            <a:off x="365125" y="39688"/>
            <a:ext cx="6937375" cy="523875"/>
          </a:xfrm>
          <a:prstGeom prst="rect">
            <a:avLst/>
          </a:prstGeom>
          <a:noFill/>
          <a:ln w="9525">
            <a:noFill/>
            <a:miter lim="800000"/>
            <a:headEnd/>
            <a:tailEnd/>
          </a:ln>
        </p:spPr>
        <p:txBody>
          <a:bodyPr wrap="none">
            <a:spAutoFit/>
          </a:bodyPr>
          <a:lstStyle/>
          <a:p>
            <a:r>
              <a:rPr lang="en-US" sz="2800" b="1"/>
              <a:t>Mutation Rates at the Following Levels:</a:t>
            </a:r>
          </a:p>
        </p:txBody>
      </p:sp>
      <p:sp>
        <p:nvSpPr>
          <p:cNvPr id="11268" name="Line 4"/>
          <p:cNvSpPr>
            <a:spLocks noChangeShapeType="1"/>
          </p:cNvSpPr>
          <p:nvPr/>
        </p:nvSpPr>
        <p:spPr bwMode="auto">
          <a:xfrm>
            <a:off x="4114800" y="838200"/>
            <a:ext cx="3886200" cy="0"/>
          </a:xfrm>
          <a:prstGeom prst="line">
            <a:avLst/>
          </a:prstGeom>
          <a:noFill/>
          <a:ln w="9525">
            <a:solidFill>
              <a:schemeClr val="tx1"/>
            </a:solidFill>
            <a:round/>
            <a:headEnd/>
            <a:tailEnd/>
          </a:ln>
        </p:spPr>
        <p:txBody>
          <a:bodyPr/>
          <a:lstStyle/>
          <a:p>
            <a:endParaRPr lang="en-US"/>
          </a:p>
        </p:txBody>
      </p:sp>
      <p:sp>
        <p:nvSpPr>
          <p:cNvPr id="11269" name="Text Box 5"/>
          <p:cNvSpPr txBox="1">
            <a:spLocks noChangeArrowheads="1"/>
          </p:cNvSpPr>
          <p:nvPr/>
        </p:nvSpPr>
        <p:spPr bwMode="auto">
          <a:xfrm>
            <a:off x="4175125" y="801688"/>
            <a:ext cx="4284663" cy="457200"/>
          </a:xfrm>
          <a:prstGeom prst="rect">
            <a:avLst/>
          </a:prstGeom>
          <a:noFill/>
          <a:ln w="9525">
            <a:noFill/>
            <a:miter lim="800000"/>
            <a:headEnd/>
            <a:tailEnd/>
          </a:ln>
        </p:spPr>
        <p:txBody>
          <a:bodyPr wrap="none">
            <a:spAutoFit/>
          </a:bodyPr>
          <a:lstStyle/>
          <a:p>
            <a:r>
              <a:rPr lang="en-US" sz="2400"/>
              <a:t>ATGCATGCATGCATCCCAA</a:t>
            </a:r>
          </a:p>
        </p:txBody>
      </p:sp>
      <p:grpSp>
        <p:nvGrpSpPr>
          <p:cNvPr id="2" name="Group 6"/>
          <p:cNvGrpSpPr>
            <a:grpSpLocks/>
          </p:cNvGrpSpPr>
          <p:nvPr/>
        </p:nvGrpSpPr>
        <p:grpSpPr bwMode="auto">
          <a:xfrm>
            <a:off x="4191000" y="838200"/>
            <a:ext cx="381000" cy="533400"/>
            <a:chOff x="2640" y="528"/>
            <a:chExt cx="240" cy="336"/>
          </a:xfrm>
        </p:grpSpPr>
        <p:sp>
          <p:nvSpPr>
            <p:cNvPr id="11293" name="Freeform 7"/>
            <p:cNvSpPr>
              <a:spLocks/>
            </p:cNvSpPr>
            <p:nvPr/>
          </p:nvSpPr>
          <p:spPr bwMode="auto">
            <a:xfrm>
              <a:off x="2688" y="528"/>
              <a:ext cx="96" cy="336"/>
            </a:xfrm>
            <a:custGeom>
              <a:avLst/>
              <a:gdLst>
                <a:gd name="T0" fmla="*/ 96 w 96"/>
                <a:gd name="T1" fmla="*/ 0 h 336"/>
                <a:gd name="T2" fmla="*/ 48 w 96"/>
                <a:gd name="T3" fmla="*/ 240 h 336"/>
                <a:gd name="T4" fmla="*/ 0 w 96"/>
                <a:gd name="T5" fmla="*/ 336 h 336"/>
                <a:gd name="T6" fmla="*/ 0 60000 65536"/>
                <a:gd name="T7" fmla="*/ 0 60000 65536"/>
                <a:gd name="T8" fmla="*/ 0 60000 65536"/>
                <a:gd name="T9" fmla="*/ 0 w 96"/>
                <a:gd name="T10" fmla="*/ 0 h 336"/>
                <a:gd name="T11" fmla="*/ 96 w 96"/>
                <a:gd name="T12" fmla="*/ 336 h 336"/>
              </a:gdLst>
              <a:ahLst/>
              <a:cxnLst>
                <a:cxn ang="T6">
                  <a:pos x="T0" y="T1"/>
                </a:cxn>
                <a:cxn ang="T7">
                  <a:pos x="T2" y="T3"/>
                </a:cxn>
                <a:cxn ang="T8">
                  <a:pos x="T4" y="T5"/>
                </a:cxn>
              </a:cxnLst>
              <a:rect l="T9" t="T10" r="T11" b="T12"/>
              <a:pathLst>
                <a:path w="96" h="336">
                  <a:moveTo>
                    <a:pt x="96" y="0"/>
                  </a:moveTo>
                  <a:cubicBezTo>
                    <a:pt x="80" y="92"/>
                    <a:pt x="64" y="184"/>
                    <a:pt x="48" y="240"/>
                  </a:cubicBezTo>
                  <a:cubicBezTo>
                    <a:pt x="32" y="296"/>
                    <a:pt x="8" y="312"/>
                    <a:pt x="0" y="336"/>
                  </a:cubicBezTo>
                </a:path>
              </a:pathLst>
            </a:custGeom>
            <a:noFill/>
            <a:ln w="9525">
              <a:solidFill>
                <a:srgbClr val="FF0000"/>
              </a:solidFill>
              <a:round/>
              <a:headEnd/>
              <a:tailEnd/>
            </a:ln>
          </p:spPr>
          <p:txBody>
            <a:bodyPr/>
            <a:lstStyle/>
            <a:p>
              <a:endParaRPr lang="en-US"/>
            </a:p>
          </p:txBody>
        </p:sp>
        <p:sp>
          <p:nvSpPr>
            <p:cNvPr id="11294" name="Freeform 8"/>
            <p:cNvSpPr>
              <a:spLocks/>
            </p:cNvSpPr>
            <p:nvPr/>
          </p:nvSpPr>
          <p:spPr bwMode="auto">
            <a:xfrm>
              <a:off x="2640" y="528"/>
              <a:ext cx="240" cy="288"/>
            </a:xfrm>
            <a:custGeom>
              <a:avLst/>
              <a:gdLst>
                <a:gd name="T0" fmla="*/ 0 w 240"/>
                <a:gd name="T1" fmla="*/ 0 h 288"/>
                <a:gd name="T2" fmla="*/ 240 w 240"/>
                <a:gd name="T3" fmla="*/ 288 h 288"/>
                <a:gd name="T4" fmla="*/ 0 60000 65536"/>
                <a:gd name="T5" fmla="*/ 0 60000 65536"/>
                <a:gd name="T6" fmla="*/ 0 w 240"/>
                <a:gd name="T7" fmla="*/ 0 h 288"/>
                <a:gd name="T8" fmla="*/ 240 w 240"/>
                <a:gd name="T9" fmla="*/ 288 h 288"/>
              </a:gdLst>
              <a:ahLst/>
              <a:cxnLst>
                <a:cxn ang="T4">
                  <a:pos x="T0" y="T1"/>
                </a:cxn>
                <a:cxn ang="T5">
                  <a:pos x="T2" y="T3"/>
                </a:cxn>
              </a:cxnLst>
              <a:rect l="T6" t="T7" r="T8" b="T9"/>
              <a:pathLst>
                <a:path w="240" h="288">
                  <a:moveTo>
                    <a:pt x="0" y="0"/>
                  </a:moveTo>
                  <a:cubicBezTo>
                    <a:pt x="100" y="120"/>
                    <a:pt x="200" y="240"/>
                    <a:pt x="240" y="288"/>
                  </a:cubicBezTo>
                </a:path>
              </a:pathLst>
            </a:custGeom>
            <a:noFill/>
            <a:ln w="9525">
              <a:solidFill>
                <a:srgbClr val="FF0000"/>
              </a:solidFill>
              <a:round/>
              <a:headEnd/>
              <a:tailEnd/>
            </a:ln>
          </p:spPr>
          <p:txBody>
            <a:bodyPr/>
            <a:lstStyle/>
            <a:p>
              <a:endParaRPr lang="en-US"/>
            </a:p>
          </p:txBody>
        </p:sp>
      </p:grpSp>
      <p:grpSp>
        <p:nvGrpSpPr>
          <p:cNvPr id="3" name="Group 9"/>
          <p:cNvGrpSpPr>
            <a:grpSpLocks/>
          </p:cNvGrpSpPr>
          <p:nvPr/>
        </p:nvGrpSpPr>
        <p:grpSpPr bwMode="auto">
          <a:xfrm>
            <a:off x="6553200" y="762000"/>
            <a:ext cx="381000" cy="533400"/>
            <a:chOff x="2640" y="528"/>
            <a:chExt cx="240" cy="336"/>
          </a:xfrm>
        </p:grpSpPr>
        <p:sp>
          <p:nvSpPr>
            <p:cNvPr id="11291" name="Freeform 10"/>
            <p:cNvSpPr>
              <a:spLocks/>
            </p:cNvSpPr>
            <p:nvPr/>
          </p:nvSpPr>
          <p:spPr bwMode="auto">
            <a:xfrm>
              <a:off x="2688" y="528"/>
              <a:ext cx="96" cy="336"/>
            </a:xfrm>
            <a:custGeom>
              <a:avLst/>
              <a:gdLst>
                <a:gd name="T0" fmla="*/ 96 w 96"/>
                <a:gd name="T1" fmla="*/ 0 h 336"/>
                <a:gd name="T2" fmla="*/ 48 w 96"/>
                <a:gd name="T3" fmla="*/ 240 h 336"/>
                <a:gd name="T4" fmla="*/ 0 w 96"/>
                <a:gd name="T5" fmla="*/ 336 h 336"/>
                <a:gd name="T6" fmla="*/ 0 60000 65536"/>
                <a:gd name="T7" fmla="*/ 0 60000 65536"/>
                <a:gd name="T8" fmla="*/ 0 60000 65536"/>
                <a:gd name="T9" fmla="*/ 0 w 96"/>
                <a:gd name="T10" fmla="*/ 0 h 336"/>
                <a:gd name="T11" fmla="*/ 96 w 96"/>
                <a:gd name="T12" fmla="*/ 336 h 336"/>
              </a:gdLst>
              <a:ahLst/>
              <a:cxnLst>
                <a:cxn ang="T6">
                  <a:pos x="T0" y="T1"/>
                </a:cxn>
                <a:cxn ang="T7">
                  <a:pos x="T2" y="T3"/>
                </a:cxn>
                <a:cxn ang="T8">
                  <a:pos x="T4" y="T5"/>
                </a:cxn>
              </a:cxnLst>
              <a:rect l="T9" t="T10" r="T11" b="T12"/>
              <a:pathLst>
                <a:path w="96" h="336">
                  <a:moveTo>
                    <a:pt x="96" y="0"/>
                  </a:moveTo>
                  <a:cubicBezTo>
                    <a:pt x="80" y="92"/>
                    <a:pt x="64" y="184"/>
                    <a:pt x="48" y="240"/>
                  </a:cubicBezTo>
                  <a:cubicBezTo>
                    <a:pt x="32" y="296"/>
                    <a:pt x="8" y="312"/>
                    <a:pt x="0" y="336"/>
                  </a:cubicBezTo>
                </a:path>
              </a:pathLst>
            </a:custGeom>
            <a:noFill/>
            <a:ln w="9525">
              <a:solidFill>
                <a:srgbClr val="FF0000"/>
              </a:solidFill>
              <a:round/>
              <a:headEnd/>
              <a:tailEnd/>
            </a:ln>
          </p:spPr>
          <p:txBody>
            <a:bodyPr/>
            <a:lstStyle/>
            <a:p>
              <a:endParaRPr lang="en-US"/>
            </a:p>
          </p:txBody>
        </p:sp>
        <p:sp>
          <p:nvSpPr>
            <p:cNvPr id="11292" name="Freeform 11"/>
            <p:cNvSpPr>
              <a:spLocks/>
            </p:cNvSpPr>
            <p:nvPr/>
          </p:nvSpPr>
          <p:spPr bwMode="auto">
            <a:xfrm>
              <a:off x="2640" y="528"/>
              <a:ext cx="240" cy="288"/>
            </a:xfrm>
            <a:custGeom>
              <a:avLst/>
              <a:gdLst>
                <a:gd name="T0" fmla="*/ 0 w 240"/>
                <a:gd name="T1" fmla="*/ 0 h 288"/>
                <a:gd name="T2" fmla="*/ 240 w 240"/>
                <a:gd name="T3" fmla="*/ 288 h 288"/>
                <a:gd name="T4" fmla="*/ 0 60000 65536"/>
                <a:gd name="T5" fmla="*/ 0 60000 65536"/>
                <a:gd name="T6" fmla="*/ 0 w 240"/>
                <a:gd name="T7" fmla="*/ 0 h 288"/>
                <a:gd name="T8" fmla="*/ 240 w 240"/>
                <a:gd name="T9" fmla="*/ 288 h 288"/>
              </a:gdLst>
              <a:ahLst/>
              <a:cxnLst>
                <a:cxn ang="T4">
                  <a:pos x="T0" y="T1"/>
                </a:cxn>
                <a:cxn ang="T5">
                  <a:pos x="T2" y="T3"/>
                </a:cxn>
              </a:cxnLst>
              <a:rect l="T6" t="T7" r="T8" b="T9"/>
              <a:pathLst>
                <a:path w="240" h="288">
                  <a:moveTo>
                    <a:pt x="0" y="0"/>
                  </a:moveTo>
                  <a:cubicBezTo>
                    <a:pt x="100" y="120"/>
                    <a:pt x="200" y="240"/>
                    <a:pt x="240" y="288"/>
                  </a:cubicBezTo>
                </a:path>
              </a:pathLst>
            </a:custGeom>
            <a:noFill/>
            <a:ln w="9525">
              <a:solidFill>
                <a:srgbClr val="FF0000"/>
              </a:solidFill>
              <a:round/>
              <a:headEnd/>
              <a:tailEnd/>
            </a:ln>
          </p:spPr>
          <p:txBody>
            <a:bodyPr/>
            <a:lstStyle/>
            <a:p>
              <a:endParaRPr lang="en-US"/>
            </a:p>
          </p:txBody>
        </p:sp>
      </p:grpSp>
      <p:sp>
        <p:nvSpPr>
          <p:cNvPr id="11272" name="Text Box 12"/>
          <p:cNvSpPr txBox="1">
            <a:spLocks noChangeArrowheads="1"/>
          </p:cNvSpPr>
          <p:nvPr/>
        </p:nvSpPr>
        <p:spPr bwMode="auto">
          <a:xfrm>
            <a:off x="4022725" y="1335088"/>
            <a:ext cx="2878138" cy="457200"/>
          </a:xfrm>
          <a:prstGeom prst="rect">
            <a:avLst/>
          </a:prstGeom>
          <a:noFill/>
          <a:ln w="9525">
            <a:noFill/>
            <a:miter lim="800000"/>
            <a:headEnd/>
            <a:tailEnd/>
          </a:ln>
        </p:spPr>
        <p:txBody>
          <a:bodyPr wrap="none">
            <a:spAutoFit/>
          </a:bodyPr>
          <a:lstStyle/>
          <a:p>
            <a:r>
              <a:rPr lang="en-US" sz="2400"/>
              <a:t>  G                         T</a:t>
            </a:r>
          </a:p>
        </p:txBody>
      </p:sp>
      <p:sp>
        <p:nvSpPr>
          <p:cNvPr id="11273" name="Line 13"/>
          <p:cNvSpPr>
            <a:spLocks noChangeShapeType="1"/>
          </p:cNvSpPr>
          <p:nvPr/>
        </p:nvSpPr>
        <p:spPr bwMode="auto">
          <a:xfrm>
            <a:off x="8001000" y="838200"/>
            <a:ext cx="457200" cy="0"/>
          </a:xfrm>
          <a:prstGeom prst="line">
            <a:avLst/>
          </a:prstGeom>
          <a:noFill/>
          <a:ln w="9525">
            <a:solidFill>
              <a:schemeClr val="tx1"/>
            </a:solidFill>
            <a:round/>
            <a:headEnd/>
            <a:tailEnd/>
          </a:ln>
        </p:spPr>
        <p:txBody>
          <a:bodyPr/>
          <a:lstStyle/>
          <a:p>
            <a:endParaRPr lang="en-US"/>
          </a:p>
        </p:txBody>
      </p:sp>
      <p:sp>
        <p:nvSpPr>
          <p:cNvPr id="11274" name="Text Box 14"/>
          <p:cNvSpPr txBox="1">
            <a:spLocks noChangeArrowheads="1"/>
          </p:cNvSpPr>
          <p:nvPr/>
        </p:nvSpPr>
        <p:spPr bwMode="auto">
          <a:xfrm>
            <a:off x="517525" y="954088"/>
            <a:ext cx="3395663" cy="457200"/>
          </a:xfrm>
          <a:prstGeom prst="rect">
            <a:avLst/>
          </a:prstGeom>
          <a:noFill/>
          <a:ln w="9525">
            <a:noFill/>
            <a:miter lim="800000"/>
            <a:headEnd/>
            <a:tailEnd/>
          </a:ln>
        </p:spPr>
        <p:txBody>
          <a:bodyPr wrap="none">
            <a:spAutoFit/>
          </a:bodyPr>
          <a:lstStyle/>
          <a:p>
            <a:r>
              <a:rPr lang="en-US" sz="2400"/>
              <a:t>10</a:t>
            </a:r>
            <a:r>
              <a:rPr lang="en-US" sz="2400" baseline="30000"/>
              <a:t>-8</a:t>
            </a:r>
            <a:r>
              <a:rPr lang="en-US" sz="2400"/>
              <a:t> - 10</a:t>
            </a:r>
            <a:r>
              <a:rPr lang="en-US" sz="2400" baseline="30000"/>
              <a:t>-9</a:t>
            </a:r>
            <a:r>
              <a:rPr lang="en-US" sz="2400"/>
              <a:t>       10</a:t>
            </a:r>
            <a:r>
              <a:rPr lang="en-US" sz="2400" baseline="30000"/>
              <a:t>-5</a:t>
            </a:r>
            <a:r>
              <a:rPr lang="en-US" sz="2400"/>
              <a:t> - 10</a:t>
            </a:r>
            <a:r>
              <a:rPr lang="en-US" sz="2400" baseline="30000"/>
              <a:t>-6</a:t>
            </a:r>
          </a:p>
        </p:txBody>
      </p:sp>
      <p:sp>
        <p:nvSpPr>
          <p:cNvPr id="11275" name="Text Box 15"/>
          <p:cNvSpPr txBox="1">
            <a:spLocks noChangeArrowheads="1"/>
          </p:cNvSpPr>
          <p:nvPr/>
        </p:nvSpPr>
        <p:spPr bwMode="auto">
          <a:xfrm>
            <a:off x="228600" y="1981200"/>
            <a:ext cx="8153400" cy="1446213"/>
          </a:xfrm>
          <a:prstGeom prst="rect">
            <a:avLst/>
          </a:prstGeom>
          <a:noFill/>
          <a:ln w="9525">
            <a:noFill/>
            <a:miter lim="800000"/>
            <a:headEnd/>
            <a:tailEnd/>
          </a:ln>
        </p:spPr>
        <p:txBody>
          <a:bodyPr>
            <a:spAutoFit/>
          </a:bodyPr>
          <a:lstStyle/>
          <a:p>
            <a:r>
              <a:rPr lang="en-US" sz="2400" dirty="0"/>
              <a:t>Whole Genome Sequence Level:    </a:t>
            </a:r>
            <a:r>
              <a:rPr lang="en-US" sz="2400" b="1" dirty="0"/>
              <a:t>U</a:t>
            </a:r>
            <a:r>
              <a:rPr lang="en-US" sz="2400" dirty="0"/>
              <a:t> ~ 0.7-2 (haploid)</a:t>
            </a:r>
          </a:p>
          <a:p>
            <a:r>
              <a:rPr lang="en-US" sz="2400" dirty="0"/>
              <a:t>           </a:t>
            </a:r>
            <a:r>
              <a:rPr lang="en-US" sz="1600" dirty="0" smtClean="0"/>
              <a:t>(e.g. </a:t>
            </a:r>
            <a:r>
              <a:rPr lang="en-US" sz="1600" dirty="0" err="1" smtClean="0"/>
              <a:t>Keightley</a:t>
            </a:r>
            <a:r>
              <a:rPr lang="en-US" sz="1600" dirty="0" smtClean="0"/>
              <a:t> </a:t>
            </a:r>
            <a:r>
              <a:rPr lang="en-US" sz="1600" dirty="0"/>
              <a:t>et al. 2007, Ossowski et al. 2010)</a:t>
            </a:r>
          </a:p>
          <a:p>
            <a:endParaRPr lang="en-US" sz="1600" dirty="0"/>
          </a:p>
          <a:p>
            <a:r>
              <a:rPr lang="en-US" sz="2400" dirty="0"/>
              <a:t>Traits (fitness): </a:t>
            </a:r>
          </a:p>
        </p:txBody>
      </p:sp>
      <p:sp>
        <p:nvSpPr>
          <p:cNvPr id="11276" name="Line 16"/>
          <p:cNvSpPr>
            <a:spLocks noChangeShapeType="1"/>
          </p:cNvSpPr>
          <p:nvPr/>
        </p:nvSpPr>
        <p:spPr bwMode="auto">
          <a:xfrm>
            <a:off x="3733800" y="3733800"/>
            <a:ext cx="0" cy="2133600"/>
          </a:xfrm>
          <a:prstGeom prst="line">
            <a:avLst/>
          </a:prstGeom>
          <a:noFill/>
          <a:ln w="9525">
            <a:solidFill>
              <a:schemeClr val="tx1"/>
            </a:solidFill>
            <a:round/>
            <a:headEnd/>
            <a:tailEnd/>
          </a:ln>
        </p:spPr>
        <p:txBody>
          <a:bodyPr/>
          <a:lstStyle/>
          <a:p>
            <a:endParaRPr lang="en-US"/>
          </a:p>
        </p:txBody>
      </p:sp>
      <p:sp>
        <p:nvSpPr>
          <p:cNvPr id="11277" name="Line 17"/>
          <p:cNvSpPr>
            <a:spLocks noChangeShapeType="1"/>
          </p:cNvSpPr>
          <p:nvPr/>
        </p:nvSpPr>
        <p:spPr bwMode="auto">
          <a:xfrm>
            <a:off x="3733800" y="5867400"/>
            <a:ext cx="3200400" cy="0"/>
          </a:xfrm>
          <a:prstGeom prst="line">
            <a:avLst/>
          </a:prstGeom>
          <a:noFill/>
          <a:ln w="9525">
            <a:solidFill>
              <a:schemeClr val="tx1"/>
            </a:solidFill>
            <a:round/>
            <a:headEnd/>
            <a:tailEnd/>
          </a:ln>
        </p:spPr>
        <p:txBody>
          <a:bodyPr/>
          <a:lstStyle/>
          <a:p>
            <a:endParaRPr lang="en-US"/>
          </a:p>
        </p:txBody>
      </p:sp>
      <p:sp>
        <p:nvSpPr>
          <p:cNvPr id="11278" name="Freeform 18"/>
          <p:cNvSpPr>
            <a:spLocks/>
          </p:cNvSpPr>
          <p:nvPr/>
        </p:nvSpPr>
        <p:spPr bwMode="auto">
          <a:xfrm>
            <a:off x="4114800" y="3962400"/>
            <a:ext cx="1752600" cy="1905000"/>
          </a:xfrm>
          <a:custGeom>
            <a:avLst/>
            <a:gdLst>
              <a:gd name="T0" fmla="*/ 0 w 1104"/>
              <a:gd name="T1" fmla="*/ 2147483647 h 1200"/>
              <a:gd name="T2" fmla="*/ 2147483647 w 1104"/>
              <a:gd name="T3" fmla="*/ 0 h 1200"/>
              <a:gd name="T4" fmla="*/ 2147483647 w 1104"/>
              <a:gd name="T5" fmla="*/ 2147483647 h 1200"/>
              <a:gd name="T6" fmla="*/ 0 60000 65536"/>
              <a:gd name="T7" fmla="*/ 0 60000 65536"/>
              <a:gd name="T8" fmla="*/ 0 60000 65536"/>
              <a:gd name="T9" fmla="*/ 0 w 1104"/>
              <a:gd name="T10" fmla="*/ 0 h 1200"/>
              <a:gd name="T11" fmla="*/ 1104 w 1104"/>
              <a:gd name="T12" fmla="*/ 1200 h 1200"/>
            </a:gdLst>
            <a:ahLst/>
            <a:cxnLst>
              <a:cxn ang="T6">
                <a:pos x="T0" y="T1"/>
              </a:cxn>
              <a:cxn ang="T7">
                <a:pos x="T2" y="T3"/>
              </a:cxn>
              <a:cxn ang="T8">
                <a:pos x="T4" y="T5"/>
              </a:cxn>
            </a:cxnLst>
            <a:rect l="T9" t="T10" r="T11" b="T12"/>
            <a:pathLst>
              <a:path w="1104" h="1200">
                <a:moveTo>
                  <a:pt x="0" y="1200"/>
                </a:moveTo>
                <a:cubicBezTo>
                  <a:pt x="148" y="600"/>
                  <a:pt x="296" y="0"/>
                  <a:pt x="480" y="0"/>
                </a:cubicBezTo>
                <a:cubicBezTo>
                  <a:pt x="664" y="0"/>
                  <a:pt x="884" y="600"/>
                  <a:pt x="1104" y="1200"/>
                </a:cubicBezTo>
              </a:path>
            </a:pathLst>
          </a:custGeom>
          <a:noFill/>
          <a:ln w="9525">
            <a:solidFill>
              <a:schemeClr val="tx1"/>
            </a:solidFill>
            <a:round/>
            <a:headEnd/>
            <a:tailEnd/>
          </a:ln>
        </p:spPr>
        <p:txBody>
          <a:bodyPr/>
          <a:lstStyle/>
          <a:p>
            <a:endParaRPr lang="en-US"/>
          </a:p>
        </p:txBody>
      </p:sp>
      <p:sp>
        <p:nvSpPr>
          <p:cNvPr id="11279" name="Line 20"/>
          <p:cNvSpPr>
            <a:spLocks noChangeShapeType="1"/>
          </p:cNvSpPr>
          <p:nvPr/>
        </p:nvSpPr>
        <p:spPr bwMode="auto">
          <a:xfrm flipV="1">
            <a:off x="5715000" y="4267200"/>
            <a:ext cx="685800" cy="1066800"/>
          </a:xfrm>
          <a:prstGeom prst="line">
            <a:avLst/>
          </a:prstGeom>
          <a:noFill/>
          <a:ln w="9525">
            <a:solidFill>
              <a:schemeClr val="tx1"/>
            </a:solidFill>
            <a:round/>
            <a:headEnd/>
            <a:tailEnd/>
          </a:ln>
        </p:spPr>
        <p:txBody>
          <a:bodyPr/>
          <a:lstStyle/>
          <a:p>
            <a:endParaRPr lang="en-US"/>
          </a:p>
        </p:txBody>
      </p:sp>
      <p:sp>
        <p:nvSpPr>
          <p:cNvPr id="11280" name="Text Box 21"/>
          <p:cNvSpPr txBox="1">
            <a:spLocks noChangeArrowheads="1"/>
          </p:cNvSpPr>
          <p:nvPr/>
        </p:nvSpPr>
        <p:spPr bwMode="auto">
          <a:xfrm>
            <a:off x="6461125" y="4078288"/>
            <a:ext cx="2520950" cy="457200"/>
          </a:xfrm>
          <a:prstGeom prst="rect">
            <a:avLst/>
          </a:prstGeom>
          <a:noFill/>
          <a:ln w="9525">
            <a:noFill/>
            <a:miter lim="800000"/>
            <a:headEnd/>
            <a:tailEnd/>
          </a:ln>
        </p:spPr>
        <p:txBody>
          <a:bodyPr wrap="none">
            <a:spAutoFit/>
          </a:bodyPr>
          <a:lstStyle/>
          <a:p>
            <a:r>
              <a:rPr lang="en-US" sz="2400"/>
              <a:t>Before mutation</a:t>
            </a:r>
          </a:p>
        </p:txBody>
      </p:sp>
      <p:sp>
        <p:nvSpPr>
          <p:cNvPr id="11281" name="Line 22"/>
          <p:cNvSpPr>
            <a:spLocks noChangeShapeType="1"/>
          </p:cNvSpPr>
          <p:nvPr/>
        </p:nvSpPr>
        <p:spPr bwMode="auto">
          <a:xfrm flipV="1">
            <a:off x="5410200" y="3733800"/>
            <a:ext cx="1066800" cy="609600"/>
          </a:xfrm>
          <a:prstGeom prst="line">
            <a:avLst/>
          </a:prstGeom>
          <a:noFill/>
          <a:ln w="9525">
            <a:solidFill>
              <a:srgbClr val="FF0000"/>
            </a:solidFill>
            <a:round/>
            <a:headEnd/>
            <a:tailEnd/>
          </a:ln>
        </p:spPr>
        <p:txBody>
          <a:bodyPr/>
          <a:lstStyle/>
          <a:p>
            <a:endParaRPr lang="en-US"/>
          </a:p>
        </p:txBody>
      </p:sp>
      <p:sp>
        <p:nvSpPr>
          <p:cNvPr id="11282" name="Text Box 23"/>
          <p:cNvSpPr txBox="1">
            <a:spLocks noChangeArrowheads="1"/>
          </p:cNvSpPr>
          <p:nvPr/>
        </p:nvSpPr>
        <p:spPr bwMode="auto">
          <a:xfrm>
            <a:off x="6096000" y="3352800"/>
            <a:ext cx="2266950" cy="457200"/>
          </a:xfrm>
          <a:prstGeom prst="rect">
            <a:avLst/>
          </a:prstGeom>
          <a:noFill/>
          <a:ln w="9525">
            <a:noFill/>
            <a:miter lim="800000"/>
            <a:headEnd/>
            <a:tailEnd/>
          </a:ln>
        </p:spPr>
        <p:txBody>
          <a:bodyPr wrap="none">
            <a:spAutoFit/>
          </a:bodyPr>
          <a:lstStyle/>
          <a:p>
            <a:r>
              <a:rPr lang="en-US" sz="2400">
                <a:solidFill>
                  <a:srgbClr val="FF0000"/>
                </a:solidFill>
              </a:rPr>
              <a:t>After mutation</a:t>
            </a:r>
          </a:p>
        </p:txBody>
      </p:sp>
      <p:sp>
        <p:nvSpPr>
          <p:cNvPr id="11283" name="Text Box 24"/>
          <p:cNvSpPr txBox="1">
            <a:spLocks noChangeArrowheads="1"/>
          </p:cNvSpPr>
          <p:nvPr/>
        </p:nvSpPr>
        <p:spPr bwMode="auto">
          <a:xfrm rot="-5400000">
            <a:off x="2515393" y="4596607"/>
            <a:ext cx="1725613" cy="457200"/>
          </a:xfrm>
          <a:prstGeom prst="rect">
            <a:avLst/>
          </a:prstGeom>
          <a:noFill/>
          <a:ln w="9525">
            <a:noFill/>
            <a:miter lim="800000"/>
            <a:headEnd/>
            <a:tailEnd/>
          </a:ln>
        </p:spPr>
        <p:txBody>
          <a:bodyPr wrap="none">
            <a:spAutoFit/>
          </a:bodyPr>
          <a:lstStyle/>
          <a:p>
            <a:r>
              <a:rPr lang="en-US" sz="2400"/>
              <a:t>Frequency</a:t>
            </a:r>
          </a:p>
        </p:txBody>
      </p:sp>
      <p:sp>
        <p:nvSpPr>
          <p:cNvPr id="11284" name="Text Box 25"/>
          <p:cNvSpPr txBox="1">
            <a:spLocks noChangeArrowheads="1"/>
          </p:cNvSpPr>
          <p:nvPr/>
        </p:nvSpPr>
        <p:spPr bwMode="auto">
          <a:xfrm>
            <a:off x="4327525" y="6059488"/>
            <a:ext cx="844550" cy="457200"/>
          </a:xfrm>
          <a:prstGeom prst="rect">
            <a:avLst/>
          </a:prstGeom>
          <a:noFill/>
          <a:ln w="9525">
            <a:noFill/>
            <a:miter lim="800000"/>
            <a:headEnd/>
            <a:tailEnd/>
          </a:ln>
        </p:spPr>
        <p:txBody>
          <a:bodyPr wrap="none">
            <a:spAutoFit/>
          </a:bodyPr>
          <a:lstStyle/>
          <a:p>
            <a:r>
              <a:rPr lang="en-US" sz="2400"/>
              <a:t>Trait</a:t>
            </a:r>
          </a:p>
        </p:txBody>
      </p:sp>
      <p:sp>
        <p:nvSpPr>
          <p:cNvPr id="11285" name="Line 26"/>
          <p:cNvSpPr>
            <a:spLocks noChangeShapeType="1"/>
          </p:cNvSpPr>
          <p:nvPr/>
        </p:nvSpPr>
        <p:spPr bwMode="auto">
          <a:xfrm>
            <a:off x="5791200" y="5638800"/>
            <a:ext cx="228600" cy="0"/>
          </a:xfrm>
          <a:prstGeom prst="line">
            <a:avLst/>
          </a:prstGeom>
          <a:noFill/>
          <a:ln w="9525">
            <a:solidFill>
              <a:srgbClr val="FF0000"/>
            </a:solidFill>
            <a:round/>
            <a:headEnd type="triangle" w="med" len="med"/>
            <a:tailEnd type="triangle" w="med" len="med"/>
          </a:ln>
        </p:spPr>
        <p:txBody>
          <a:bodyPr/>
          <a:lstStyle/>
          <a:p>
            <a:endParaRPr lang="en-US"/>
          </a:p>
        </p:txBody>
      </p:sp>
      <p:sp>
        <p:nvSpPr>
          <p:cNvPr id="11286" name="Line 27"/>
          <p:cNvSpPr>
            <a:spLocks noChangeShapeType="1"/>
          </p:cNvSpPr>
          <p:nvPr/>
        </p:nvSpPr>
        <p:spPr bwMode="auto">
          <a:xfrm>
            <a:off x="3886200" y="5638800"/>
            <a:ext cx="228600" cy="0"/>
          </a:xfrm>
          <a:prstGeom prst="line">
            <a:avLst/>
          </a:prstGeom>
          <a:noFill/>
          <a:ln w="9525">
            <a:solidFill>
              <a:srgbClr val="FF0000"/>
            </a:solidFill>
            <a:round/>
            <a:headEnd type="triangle" w="med" len="med"/>
            <a:tailEnd type="triangle" w="med" len="med"/>
          </a:ln>
        </p:spPr>
        <p:txBody>
          <a:bodyPr/>
          <a:lstStyle/>
          <a:p>
            <a:endParaRPr lang="en-US"/>
          </a:p>
        </p:txBody>
      </p:sp>
      <p:sp>
        <p:nvSpPr>
          <p:cNvPr id="11287" name="Text Box 28"/>
          <p:cNvSpPr txBox="1">
            <a:spLocks noChangeArrowheads="1"/>
          </p:cNvSpPr>
          <p:nvPr/>
        </p:nvSpPr>
        <p:spPr bwMode="auto">
          <a:xfrm>
            <a:off x="2514600" y="2909888"/>
            <a:ext cx="6172200" cy="461962"/>
          </a:xfrm>
          <a:prstGeom prst="rect">
            <a:avLst/>
          </a:prstGeom>
          <a:noFill/>
          <a:ln w="9525">
            <a:noFill/>
            <a:miter lim="800000"/>
            <a:headEnd/>
            <a:tailEnd/>
          </a:ln>
        </p:spPr>
        <p:txBody>
          <a:bodyPr>
            <a:spAutoFit/>
          </a:bodyPr>
          <a:lstStyle/>
          <a:p>
            <a:r>
              <a:rPr lang="en-US" sz="2400" b="1"/>
              <a:t>h</a:t>
            </a:r>
            <a:r>
              <a:rPr lang="en-US" sz="2400" b="1" baseline="30000"/>
              <a:t>2</a:t>
            </a:r>
            <a:r>
              <a:rPr lang="en-US" sz="2400" b="1"/>
              <a:t>m </a:t>
            </a:r>
            <a:r>
              <a:rPr lang="en-US" sz="2400"/>
              <a:t>~ 10</a:t>
            </a:r>
            <a:r>
              <a:rPr lang="en-US" sz="2400" baseline="30000"/>
              <a:t>-4</a:t>
            </a:r>
            <a:r>
              <a:rPr lang="en-US" sz="2400"/>
              <a:t> - 10</a:t>
            </a:r>
            <a:r>
              <a:rPr lang="en-US" sz="2400" baseline="30000"/>
              <a:t>-3</a:t>
            </a:r>
            <a:r>
              <a:rPr lang="en-US" sz="2400"/>
              <a:t> , </a:t>
            </a:r>
            <a:r>
              <a:rPr lang="en-US" sz="2400" b="1"/>
              <a:t>U</a:t>
            </a:r>
            <a:r>
              <a:rPr lang="en-US" sz="2400"/>
              <a:t> ~ 0.05-0.12 (haploid)</a:t>
            </a:r>
          </a:p>
        </p:txBody>
      </p:sp>
      <p:sp>
        <p:nvSpPr>
          <p:cNvPr id="11288" name="Line 29"/>
          <p:cNvSpPr>
            <a:spLocks noChangeShapeType="1"/>
          </p:cNvSpPr>
          <p:nvPr/>
        </p:nvSpPr>
        <p:spPr bwMode="auto">
          <a:xfrm>
            <a:off x="457200" y="1752600"/>
            <a:ext cx="8305800" cy="0"/>
          </a:xfrm>
          <a:prstGeom prst="line">
            <a:avLst/>
          </a:prstGeom>
          <a:noFill/>
          <a:ln w="9525">
            <a:solidFill>
              <a:schemeClr val="tx1"/>
            </a:solidFill>
            <a:round/>
            <a:headEnd/>
            <a:tailEnd/>
          </a:ln>
        </p:spPr>
        <p:txBody>
          <a:bodyPr/>
          <a:lstStyle/>
          <a:p>
            <a:endParaRPr lang="en-US"/>
          </a:p>
        </p:txBody>
      </p:sp>
      <p:sp>
        <p:nvSpPr>
          <p:cNvPr id="11289" name="Line 30"/>
          <p:cNvSpPr>
            <a:spLocks noChangeShapeType="1"/>
          </p:cNvSpPr>
          <p:nvPr/>
        </p:nvSpPr>
        <p:spPr bwMode="auto">
          <a:xfrm>
            <a:off x="609600" y="2743200"/>
            <a:ext cx="8153400" cy="0"/>
          </a:xfrm>
          <a:prstGeom prst="line">
            <a:avLst/>
          </a:prstGeom>
          <a:noFill/>
          <a:ln w="9525">
            <a:solidFill>
              <a:schemeClr val="tx1"/>
            </a:solidFill>
            <a:round/>
            <a:headEnd/>
            <a:tailEnd/>
          </a:ln>
        </p:spPr>
        <p:txBody>
          <a:bodyPr/>
          <a:lstStyle/>
          <a:p>
            <a:endParaRPr lang="en-US"/>
          </a:p>
        </p:txBody>
      </p:sp>
      <p:sp>
        <p:nvSpPr>
          <p:cNvPr id="31" name="Freeform 18"/>
          <p:cNvSpPr>
            <a:spLocks/>
          </p:cNvSpPr>
          <p:nvPr/>
        </p:nvSpPr>
        <p:spPr bwMode="auto">
          <a:xfrm>
            <a:off x="3810000" y="4191000"/>
            <a:ext cx="2362200" cy="1676400"/>
          </a:xfrm>
          <a:custGeom>
            <a:avLst/>
            <a:gdLst>
              <a:gd name="T0" fmla="*/ 0 w 1104"/>
              <a:gd name="T1" fmla="*/ 2147483647 h 1200"/>
              <a:gd name="T2" fmla="*/ 2147483647 w 1104"/>
              <a:gd name="T3" fmla="*/ 0 h 1200"/>
              <a:gd name="T4" fmla="*/ 2147483647 w 1104"/>
              <a:gd name="T5" fmla="*/ 2147483647 h 1200"/>
              <a:gd name="T6" fmla="*/ 0 60000 65536"/>
              <a:gd name="T7" fmla="*/ 0 60000 65536"/>
              <a:gd name="T8" fmla="*/ 0 60000 65536"/>
              <a:gd name="T9" fmla="*/ 0 w 1104"/>
              <a:gd name="T10" fmla="*/ 0 h 1200"/>
              <a:gd name="T11" fmla="*/ 1104 w 1104"/>
              <a:gd name="T12" fmla="*/ 1200 h 1200"/>
            </a:gdLst>
            <a:ahLst/>
            <a:cxnLst>
              <a:cxn ang="T6">
                <a:pos x="T0" y="T1"/>
              </a:cxn>
              <a:cxn ang="T7">
                <a:pos x="T2" y="T3"/>
              </a:cxn>
              <a:cxn ang="T8">
                <a:pos x="T4" y="T5"/>
              </a:cxn>
            </a:cxnLst>
            <a:rect l="T9" t="T10" r="T11" b="T12"/>
            <a:pathLst>
              <a:path w="1104" h="1200">
                <a:moveTo>
                  <a:pt x="0" y="1200"/>
                </a:moveTo>
                <a:cubicBezTo>
                  <a:pt x="148" y="600"/>
                  <a:pt x="296" y="0"/>
                  <a:pt x="480" y="0"/>
                </a:cubicBezTo>
                <a:cubicBezTo>
                  <a:pt x="664" y="0"/>
                  <a:pt x="884" y="600"/>
                  <a:pt x="1104" y="1200"/>
                </a:cubicBezTo>
              </a:path>
            </a:pathLst>
          </a:custGeom>
          <a:noFill/>
          <a:ln w="9525">
            <a:solidFill>
              <a:srgbClr val="FF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76200"/>
            <a:ext cx="8229600" cy="1143000"/>
          </a:xfrm>
        </p:spPr>
        <p:txBody>
          <a:bodyPr/>
          <a:lstStyle/>
          <a:p>
            <a:r>
              <a:rPr lang="en-US" sz="3200" b="1" dirty="0" smtClean="0"/>
              <a:t>Mutations have a distribution of fitness effects</a:t>
            </a:r>
          </a:p>
        </p:txBody>
      </p:sp>
      <p:graphicFrame>
        <p:nvGraphicFramePr>
          <p:cNvPr id="1026" name="Object 2"/>
          <p:cNvGraphicFramePr>
            <a:graphicFrameLocks noChangeAspect="1"/>
          </p:cNvGraphicFramePr>
          <p:nvPr/>
        </p:nvGraphicFramePr>
        <p:xfrm>
          <a:off x="2286000" y="685800"/>
          <a:ext cx="4191000" cy="2700338"/>
        </p:xfrm>
        <a:graphic>
          <a:graphicData uri="http://schemas.openxmlformats.org/presentationml/2006/ole">
            <p:oleObj spid="_x0000_s449538" name="Chart" r:id="rId4" imgW="9989640" imgH="5669640" progId="Excel.Sheet.8">
              <p:embed/>
            </p:oleObj>
          </a:graphicData>
        </a:graphic>
      </p:graphicFrame>
      <p:sp>
        <p:nvSpPr>
          <p:cNvPr id="1028" name="Text Box 5"/>
          <p:cNvSpPr txBox="1">
            <a:spLocks noChangeArrowheads="1"/>
          </p:cNvSpPr>
          <p:nvPr/>
        </p:nvSpPr>
        <p:spPr bwMode="auto">
          <a:xfrm rot="-5366451">
            <a:off x="-708818" y="3229769"/>
            <a:ext cx="3246437" cy="460375"/>
          </a:xfrm>
          <a:prstGeom prst="rect">
            <a:avLst/>
          </a:prstGeom>
          <a:noFill/>
          <a:ln w="9525">
            <a:noFill/>
            <a:miter lim="800000"/>
            <a:headEnd/>
            <a:tailEnd/>
          </a:ln>
        </p:spPr>
        <p:txBody>
          <a:bodyPr wrap="none">
            <a:spAutoFit/>
          </a:bodyPr>
          <a:lstStyle/>
          <a:p>
            <a:r>
              <a:rPr lang="en-US" sz="2400"/>
              <a:t>Frequency of mutation</a:t>
            </a:r>
          </a:p>
        </p:txBody>
      </p:sp>
      <p:sp>
        <p:nvSpPr>
          <p:cNvPr id="1029" name="Text Box 6"/>
          <p:cNvSpPr txBox="1">
            <a:spLocks noChangeArrowheads="1"/>
          </p:cNvSpPr>
          <p:nvPr/>
        </p:nvSpPr>
        <p:spPr bwMode="auto">
          <a:xfrm>
            <a:off x="3022600" y="5715000"/>
            <a:ext cx="2919413" cy="461963"/>
          </a:xfrm>
          <a:prstGeom prst="rect">
            <a:avLst/>
          </a:prstGeom>
          <a:noFill/>
          <a:ln w="9525">
            <a:noFill/>
            <a:miter lim="800000"/>
            <a:headEnd/>
            <a:tailEnd/>
          </a:ln>
        </p:spPr>
        <p:txBody>
          <a:bodyPr wrap="none">
            <a:spAutoFit/>
          </a:bodyPr>
          <a:lstStyle/>
          <a:p>
            <a:r>
              <a:rPr lang="en-US" sz="2400"/>
              <a:t>Selection coefficient</a:t>
            </a:r>
          </a:p>
        </p:txBody>
      </p:sp>
      <p:sp>
        <p:nvSpPr>
          <p:cNvPr id="1030" name="Text Box 11"/>
          <p:cNvSpPr txBox="1">
            <a:spLocks noChangeArrowheads="1"/>
          </p:cNvSpPr>
          <p:nvPr/>
        </p:nvSpPr>
        <p:spPr bwMode="auto">
          <a:xfrm>
            <a:off x="1676400" y="2133600"/>
            <a:ext cx="387350" cy="823913"/>
          </a:xfrm>
          <a:prstGeom prst="rect">
            <a:avLst/>
          </a:prstGeom>
          <a:noFill/>
          <a:ln w="9525">
            <a:noFill/>
            <a:miter lim="800000"/>
            <a:headEnd/>
            <a:tailEnd/>
          </a:ln>
        </p:spPr>
        <p:txBody>
          <a:bodyPr wrap="none">
            <a:spAutoFit/>
          </a:bodyPr>
          <a:lstStyle/>
          <a:p>
            <a:r>
              <a:rPr lang="en-US" sz="4800">
                <a:latin typeface="Times New Roman" pitchFamily="18" charset="0"/>
              </a:rPr>
              <a:t>-</a:t>
            </a:r>
          </a:p>
        </p:txBody>
      </p:sp>
      <p:sp>
        <p:nvSpPr>
          <p:cNvPr id="1031" name="Text Box 12"/>
          <p:cNvSpPr txBox="1">
            <a:spLocks noChangeArrowheads="1"/>
          </p:cNvSpPr>
          <p:nvPr/>
        </p:nvSpPr>
        <p:spPr bwMode="auto">
          <a:xfrm>
            <a:off x="6781800" y="2133600"/>
            <a:ext cx="531813" cy="823913"/>
          </a:xfrm>
          <a:prstGeom prst="rect">
            <a:avLst/>
          </a:prstGeom>
          <a:noFill/>
          <a:ln w="9525">
            <a:noFill/>
            <a:miter lim="800000"/>
            <a:headEnd/>
            <a:tailEnd/>
          </a:ln>
        </p:spPr>
        <p:txBody>
          <a:bodyPr wrap="none">
            <a:spAutoFit/>
          </a:bodyPr>
          <a:lstStyle/>
          <a:p>
            <a:r>
              <a:rPr lang="en-US" sz="4800">
                <a:latin typeface="Times New Roman" pitchFamily="18" charset="0"/>
              </a:rPr>
              <a:t>+</a:t>
            </a:r>
          </a:p>
        </p:txBody>
      </p:sp>
      <p:sp>
        <p:nvSpPr>
          <p:cNvPr id="1032" name="Text Box 14"/>
          <p:cNvSpPr txBox="1">
            <a:spLocks noChangeArrowheads="1"/>
          </p:cNvSpPr>
          <p:nvPr/>
        </p:nvSpPr>
        <p:spPr bwMode="auto">
          <a:xfrm>
            <a:off x="6781800" y="4200525"/>
            <a:ext cx="531813" cy="823913"/>
          </a:xfrm>
          <a:prstGeom prst="rect">
            <a:avLst/>
          </a:prstGeom>
          <a:noFill/>
          <a:ln w="9525">
            <a:noFill/>
            <a:miter lim="800000"/>
            <a:headEnd/>
            <a:tailEnd/>
          </a:ln>
        </p:spPr>
        <p:txBody>
          <a:bodyPr wrap="none">
            <a:spAutoFit/>
          </a:bodyPr>
          <a:lstStyle/>
          <a:p>
            <a:r>
              <a:rPr lang="en-US" sz="4800">
                <a:latin typeface="Times New Roman" pitchFamily="18" charset="0"/>
              </a:rPr>
              <a:t>+</a:t>
            </a:r>
          </a:p>
        </p:txBody>
      </p:sp>
      <p:sp>
        <p:nvSpPr>
          <p:cNvPr id="1033" name="Text Box 15"/>
          <p:cNvSpPr txBox="1">
            <a:spLocks noChangeArrowheads="1"/>
          </p:cNvSpPr>
          <p:nvPr/>
        </p:nvSpPr>
        <p:spPr bwMode="auto">
          <a:xfrm>
            <a:off x="1736725" y="4062413"/>
            <a:ext cx="387350" cy="823912"/>
          </a:xfrm>
          <a:prstGeom prst="rect">
            <a:avLst/>
          </a:prstGeom>
          <a:noFill/>
          <a:ln w="9525">
            <a:noFill/>
            <a:miter lim="800000"/>
            <a:headEnd/>
            <a:tailEnd/>
          </a:ln>
        </p:spPr>
        <p:txBody>
          <a:bodyPr wrap="none">
            <a:spAutoFit/>
          </a:bodyPr>
          <a:lstStyle/>
          <a:p>
            <a:r>
              <a:rPr lang="en-US" sz="4800">
                <a:latin typeface="Times New Roman" pitchFamily="18" charset="0"/>
              </a:rPr>
              <a:t>-</a:t>
            </a:r>
          </a:p>
        </p:txBody>
      </p:sp>
      <p:sp>
        <p:nvSpPr>
          <p:cNvPr id="1034" name="Rectangle 18"/>
          <p:cNvSpPr>
            <a:spLocks noChangeArrowheads="1"/>
          </p:cNvSpPr>
          <p:nvPr/>
        </p:nvSpPr>
        <p:spPr bwMode="auto">
          <a:xfrm>
            <a:off x="2478088" y="5133975"/>
            <a:ext cx="182562" cy="153988"/>
          </a:xfrm>
          <a:prstGeom prst="rect">
            <a:avLst/>
          </a:prstGeom>
          <a:solidFill>
            <a:srgbClr val="9999FF"/>
          </a:solidFill>
          <a:ln w="3175">
            <a:solidFill>
              <a:srgbClr val="000000"/>
            </a:solidFill>
            <a:miter lim="800000"/>
            <a:headEnd/>
            <a:tailEnd/>
          </a:ln>
        </p:spPr>
        <p:txBody>
          <a:bodyPr/>
          <a:lstStyle/>
          <a:p>
            <a:endParaRPr lang="en-US"/>
          </a:p>
        </p:txBody>
      </p:sp>
      <p:sp>
        <p:nvSpPr>
          <p:cNvPr id="1035" name="Rectangle 19"/>
          <p:cNvSpPr>
            <a:spLocks noChangeArrowheads="1"/>
          </p:cNvSpPr>
          <p:nvPr/>
        </p:nvSpPr>
        <p:spPr bwMode="auto">
          <a:xfrm>
            <a:off x="2930525" y="4979988"/>
            <a:ext cx="182563" cy="307975"/>
          </a:xfrm>
          <a:prstGeom prst="rect">
            <a:avLst/>
          </a:prstGeom>
          <a:solidFill>
            <a:srgbClr val="9999FF"/>
          </a:solidFill>
          <a:ln w="3175">
            <a:solidFill>
              <a:srgbClr val="000000"/>
            </a:solidFill>
            <a:miter lim="800000"/>
            <a:headEnd/>
            <a:tailEnd/>
          </a:ln>
        </p:spPr>
        <p:txBody>
          <a:bodyPr/>
          <a:lstStyle/>
          <a:p>
            <a:endParaRPr lang="en-US"/>
          </a:p>
        </p:txBody>
      </p:sp>
      <p:sp>
        <p:nvSpPr>
          <p:cNvPr id="1036" name="Rectangle 20"/>
          <p:cNvSpPr>
            <a:spLocks noChangeArrowheads="1"/>
          </p:cNvSpPr>
          <p:nvPr/>
        </p:nvSpPr>
        <p:spPr bwMode="auto">
          <a:xfrm>
            <a:off x="3384550" y="4514850"/>
            <a:ext cx="180975" cy="773113"/>
          </a:xfrm>
          <a:prstGeom prst="rect">
            <a:avLst/>
          </a:prstGeom>
          <a:solidFill>
            <a:srgbClr val="9999FF"/>
          </a:solidFill>
          <a:ln w="3175">
            <a:solidFill>
              <a:srgbClr val="000000"/>
            </a:solidFill>
            <a:miter lim="800000"/>
            <a:headEnd/>
            <a:tailEnd/>
          </a:ln>
        </p:spPr>
        <p:txBody>
          <a:bodyPr/>
          <a:lstStyle/>
          <a:p>
            <a:endParaRPr lang="en-US"/>
          </a:p>
        </p:txBody>
      </p:sp>
      <p:sp>
        <p:nvSpPr>
          <p:cNvPr id="1037" name="Rectangle 21"/>
          <p:cNvSpPr>
            <a:spLocks noChangeArrowheads="1"/>
          </p:cNvSpPr>
          <p:nvPr/>
        </p:nvSpPr>
        <p:spPr bwMode="auto">
          <a:xfrm>
            <a:off x="3836988" y="3895725"/>
            <a:ext cx="182562" cy="1392238"/>
          </a:xfrm>
          <a:prstGeom prst="rect">
            <a:avLst/>
          </a:prstGeom>
          <a:solidFill>
            <a:srgbClr val="9999FF"/>
          </a:solidFill>
          <a:ln w="3175">
            <a:solidFill>
              <a:srgbClr val="000000"/>
            </a:solidFill>
            <a:miter lim="800000"/>
            <a:headEnd/>
            <a:tailEnd/>
          </a:ln>
        </p:spPr>
        <p:txBody>
          <a:bodyPr/>
          <a:lstStyle/>
          <a:p>
            <a:endParaRPr lang="en-US"/>
          </a:p>
        </p:txBody>
      </p:sp>
      <p:sp>
        <p:nvSpPr>
          <p:cNvPr id="1038" name="Rectangle 22"/>
          <p:cNvSpPr>
            <a:spLocks noChangeArrowheads="1"/>
          </p:cNvSpPr>
          <p:nvPr/>
        </p:nvSpPr>
        <p:spPr bwMode="auto">
          <a:xfrm>
            <a:off x="4291013" y="3429000"/>
            <a:ext cx="177800" cy="1858963"/>
          </a:xfrm>
          <a:prstGeom prst="rect">
            <a:avLst/>
          </a:prstGeom>
          <a:solidFill>
            <a:srgbClr val="9999FF"/>
          </a:solidFill>
          <a:ln w="3175">
            <a:solidFill>
              <a:srgbClr val="000000"/>
            </a:solidFill>
            <a:miter lim="800000"/>
            <a:headEnd/>
            <a:tailEnd/>
          </a:ln>
        </p:spPr>
        <p:txBody>
          <a:bodyPr/>
          <a:lstStyle/>
          <a:p>
            <a:endParaRPr lang="en-US"/>
          </a:p>
        </p:txBody>
      </p:sp>
      <p:sp>
        <p:nvSpPr>
          <p:cNvPr id="1039" name="Rectangle 23"/>
          <p:cNvSpPr>
            <a:spLocks noChangeArrowheads="1"/>
          </p:cNvSpPr>
          <p:nvPr/>
        </p:nvSpPr>
        <p:spPr bwMode="auto">
          <a:xfrm>
            <a:off x="4740275" y="3895725"/>
            <a:ext cx="182563" cy="1392238"/>
          </a:xfrm>
          <a:prstGeom prst="rect">
            <a:avLst/>
          </a:prstGeom>
          <a:solidFill>
            <a:srgbClr val="9999FF"/>
          </a:solidFill>
          <a:ln w="3175">
            <a:solidFill>
              <a:srgbClr val="000000"/>
            </a:solidFill>
            <a:miter lim="800000"/>
            <a:headEnd/>
            <a:tailEnd/>
          </a:ln>
        </p:spPr>
        <p:txBody>
          <a:bodyPr/>
          <a:lstStyle/>
          <a:p>
            <a:endParaRPr lang="en-US"/>
          </a:p>
        </p:txBody>
      </p:sp>
      <p:sp>
        <p:nvSpPr>
          <p:cNvPr id="1040" name="Rectangle 24"/>
          <p:cNvSpPr>
            <a:spLocks noChangeArrowheads="1"/>
          </p:cNvSpPr>
          <p:nvPr/>
        </p:nvSpPr>
        <p:spPr bwMode="auto">
          <a:xfrm>
            <a:off x="5192713" y="4514850"/>
            <a:ext cx="182562" cy="773113"/>
          </a:xfrm>
          <a:prstGeom prst="rect">
            <a:avLst/>
          </a:prstGeom>
          <a:solidFill>
            <a:srgbClr val="9999FF"/>
          </a:solidFill>
          <a:ln w="3175">
            <a:solidFill>
              <a:srgbClr val="000000"/>
            </a:solidFill>
            <a:miter lim="800000"/>
            <a:headEnd/>
            <a:tailEnd/>
          </a:ln>
        </p:spPr>
        <p:txBody>
          <a:bodyPr/>
          <a:lstStyle/>
          <a:p>
            <a:endParaRPr lang="en-US"/>
          </a:p>
        </p:txBody>
      </p:sp>
      <p:sp>
        <p:nvSpPr>
          <p:cNvPr id="1041" name="Rectangle 25"/>
          <p:cNvSpPr>
            <a:spLocks noChangeArrowheads="1"/>
          </p:cNvSpPr>
          <p:nvPr/>
        </p:nvSpPr>
        <p:spPr bwMode="auto">
          <a:xfrm>
            <a:off x="5646738" y="4979988"/>
            <a:ext cx="180975" cy="307975"/>
          </a:xfrm>
          <a:prstGeom prst="rect">
            <a:avLst/>
          </a:prstGeom>
          <a:solidFill>
            <a:srgbClr val="9999FF"/>
          </a:solidFill>
          <a:ln w="3175">
            <a:solidFill>
              <a:srgbClr val="000000"/>
            </a:solidFill>
            <a:miter lim="800000"/>
            <a:headEnd/>
            <a:tailEnd/>
          </a:ln>
        </p:spPr>
        <p:txBody>
          <a:bodyPr/>
          <a:lstStyle/>
          <a:p>
            <a:endParaRPr lang="en-US"/>
          </a:p>
        </p:txBody>
      </p:sp>
      <p:sp>
        <p:nvSpPr>
          <p:cNvPr id="1042" name="Rectangle 26"/>
          <p:cNvSpPr>
            <a:spLocks noChangeArrowheads="1"/>
          </p:cNvSpPr>
          <p:nvPr/>
        </p:nvSpPr>
        <p:spPr bwMode="auto">
          <a:xfrm>
            <a:off x="6099175" y="5133975"/>
            <a:ext cx="182563" cy="153988"/>
          </a:xfrm>
          <a:prstGeom prst="rect">
            <a:avLst/>
          </a:prstGeom>
          <a:solidFill>
            <a:srgbClr val="9999FF"/>
          </a:solidFill>
          <a:ln w="3175">
            <a:solidFill>
              <a:srgbClr val="000000"/>
            </a:solidFill>
            <a:miter lim="800000"/>
            <a:headEnd/>
            <a:tailEnd/>
          </a:ln>
        </p:spPr>
        <p:txBody>
          <a:bodyPr/>
          <a:lstStyle/>
          <a:p>
            <a:endParaRPr lang="en-US"/>
          </a:p>
        </p:txBody>
      </p:sp>
      <p:sp>
        <p:nvSpPr>
          <p:cNvPr id="1043" name="Line 27"/>
          <p:cNvSpPr>
            <a:spLocks noChangeShapeType="1"/>
          </p:cNvSpPr>
          <p:nvPr/>
        </p:nvSpPr>
        <p:spPr bwMode="auto">
          <a:xfrm>
            <a:off x="2344738" y="5287963"/>
            <a:ext cx="4073525" cy="1587"/>
          </a:xfrm>
          <a:prstGeom prst="line">
            <a:avLst/>
          </a:prstGeom>
          <a:noFill/>
          <a:ln w="0">
            <a:solidFill>
              <a:srgbClr val="000000"/>
            </a:solidFill>
            <a:round/>
            <a:headEnd/>
            <a:tailEnd/>
          </a:ln>
        </p:spPr>
        <p:txBody>
          <a:bodyPr/>
          <a:lstStyle/>
          <a:p>
            <a:endParaRPr lang="en-US"/>
          </a:p>
        </p:txBody>
      </p:sp>
      <p:sp>
        <p:nvSpPr>
          <p:cNvPr id="1044" name="Line 28"/>
          <p:cNvSpPr>
            <a:spLocks noChangeShapeType="1"/>
          </p:cNvSpPr>
          <p:nvPr/>
        </p:nvSpPr>
        <p:spPr bwMode="auto">
          <a:xfrm flipV="1">
            <a:off x="2344738" y="5287963"/>
            <a:ext cx="1587" cy="57150"/>
          </a:xfrm>
          <a:prstGeom prst="line">
            <a:avLst/>
          </a:prstGeom>
          <a:noFill/>
          <a:ln w="0">
            <a:solidFill>
              <a:srgbClr val="000000"/>
            </a:solidFill>
            <a:round/>
            <a:headEnd/>
            <a:tailEnd/>
          </a:ln>
        </p:spPr>
        <p:txBody>
          <a:bodyPr/>
          <a:lstStyle/>
          <a:p>
            <a:endParaRPr lang="en-US"/>
          </a:p>
        </p:txBody>
      </p:sp>
      <p:sp>
        <p:nvSpPr>
          <p:cNvPr id="1045" name="Line 29"/>
          <p:cNvSpPr>
            <a:spLocks noChangeShapeType="1"/>
          </p:cNvSpPr>
          <p:nvPr/>
        </p:nvSpPr>
        <p:spPr bwMode="auto">
          <a:xfrm flipV="1">
            <a:off x="2797175" y="5287963"/>
            <a:ext cx="1588" cy="57150"/>
          </a:xfrm>
          <a:prstGeom prst="line">
            <a:avLst/>
          </a:prstGeom>
          <a:noFill/>
          <a:ln w="0">
            <a:solidFill>
              <a:srgbClr val="000000"/>
            </a:solidFill>
            <a:round/>
            <a:headEnd/>
            <a:tailEnd/>
          </a:ln>
        </p:spPr>
        <p:txBody>
          <a:bodyPr/>
          <a:lstStyle/>
          <a:p>
            <a:endParaRPr lang="en-US"/>
          </a:p>
        </p:txBody>
      </p:sp>
      <p:sp>
        <p:nvSpPr>
          <p:cNvPr id="1046" name="Line 30"/>
          <p:cNvSpPr>
            <a:spLocks noChangeShapeType="1"/>
          </p:cNvSpPr>
          <p:nvPr/>
        </p:nvSpPr>
        <p:spPr bwMode="auto">
          <a:xfrm flipV="1">
            <a:off x="3251200" y="5287963"/>
            <a:ext cx="1588" cy="57150"/>
          </a:xfrm>
          <a:prstGeom prst="line">
            <a:avLst/>
          </a:prstGeom>
          <a:noFill/>
          <a:ln w="0">
            <a:solidFill>
              <a:srgbClr val="000000"/>
            </a:solidFill>
            <a:round/>
            <a:headEnd/>
            <a:tailEnd/>
          </a:ln>
        </p:spPr>
        <p:txBody>
          <a:bodyPr/>
          <a:lstStyle/>
          <a:p>
            <a:endParaRPr lang="en-US"/>
          </a:p>
        </p:txBody>
      </p:sp>
      <p:sp>
        <p:nvSpPr>
          <p:cNvPr id="1047" name="Line 31"/>
          <p:cNvSpPr>
            <a:spLocks noChangeShapeType="1"/>
          </p:cNvSpPr>
          <p:nvPr/>
        </p:nvSpPr>
        <p:spPr bwMode="auto">
          <a:xfrm flipV="1">
            <a:off x="3703638" y="5287963"/>
            <a:ext cx="1587" cy="57150"/>
          </a:xfrm>
          <a:prstGeom prst="line">
            <a:avLst/>
          </a:prstGeom>
          <a:noFill/>
          <a:ln w="0">
            <a:solidFill>
              <a:srgbClr val="000000"/>
            </a:solidFill>
            <a:round/>
            <a:headEnd/>
            <a:tailEnd/>
          </a:ln>
        </p:spPr>
        <p:txBody>
          <a:bodyPr/>
          <a:lstStyle/>
          <a:p>
            <a:endParaRPr lang="en-US"/>
          </a:p>
        </p:txBody>
      </p:sp>
      <p:sp>
        <p:nvSpPr>
          <p:cNvPr id="1048" name="Line 32"/>
          <p:cNvSpPr>
            <a:spLocks noChangeShapeType="1"/>
          </p:cNvSpPr>
          <p:nvPr/>
        </p:nvSpPr>
        <p:spPr bwMode="auto">
          <a:xfrm flipV="1">
            <a:off x="4156075" y="5287963"/>
            <a:ext cx="1588" cy="57150"/>
          </a:xfrm>
          <a:prstGeom prst="line">
            <a:avLst/>
          </a:prstGeom>
          <a:noFill/>
          <a:ln w="0">
            <a:solidFill>
              <a:srgbClr val="000000"/>
            </a:solidFill>
            <a:round/>
            <a:headEnd/>
            <a:tailEnd/>
          </a:ln>
        </p:spPr>
        <p:txBody>
          <a:bodyPr/>
          <a:lstStyle/>
          <a:p>
            <a:endParaRPr lang="en-US"/>
          </a:p>
        </p:txBody>
      </p:sp>
      <p:sp>
        <p:nvSpPr>
          <p:cNvPr id="1049" name="Line 33"/>
          <p:cNvSpPr>
            <a:spLocks noChangeShapeType="1"/>
          </p:cNvSpPr>
          <p:nvPr/>
        </p:nvSpPr>
        <p:spPr bwMode="auto">
          <a:xfrm flipV="1">
            <a:off x="4606925" y="5287963"/>
            <a:ext cx="1588" cy="57150"/>
          </a:xfrm>
          <a:prstGeom prst="line">
            <a:avLst/>
          </a:prstGeom>
          <a:noFill/>
          <a:ln w="0">
            <a:solidFill>
              <a:srgbClr val="000000"/>
            </a:solidFill>
            <a:round/>
            <a:headEnd/>
            <a:tailEnd/>
          </a:ln>
        </p:spPr>
        <p:txBody>
          <a:bodyPr/>
          <a:lstStyle/>
          <a:p>
            <a:endParaRPr lang="en-US"/>
          </a:p>
        </p:txBody>
      </p:sp>
      <p:sp>
        <p:nvSpPr>
          <p:cNvPr id="1050" name="Line 34"/>
          <p:cNvSpPr>
            <a:spLocks noChangeShapeType="1"/>
          </p:cNvSpPr>
          <p:nvPr/>
        </p:nvSpPr>
        <p:spPr bwMode="auto">
          <a:xfrm flipV="1">
            <a:off x="5059363" y="5287963"/>
            <a:ext cx="1587" cy="57150"/>
          </a:xfrm>
          <a:prstGeom prst="line">
            <a:avLst/>
          </a:prstGeom>
          <a:noFill/>
          <a:ln w="0">
            <a:solidFill>
              <a:srgbClr val="000000"/>
            </a:solidFill>
            <a:round/>
            <a:headEnd/>
            <a:tailEnd/>
          </a:ln>
        </p:spPr>
        <p:txBody>
          <a:bodyPr/>
          <a:lstStyle/>
          <a:p>
            <a:endParaRPr lang="en-US"/>
          </a:p>
        </p:txBody>
      </p:sp>
      <p:sp>
        <p:nvSpPr>
          <p:cNvPr id="1051" name="Line 35"/>
          <p:cNvSpPr>
            <a:spLocks noChangeShapeType="1"/>
          </p:cNvSpPr>
          <p:nvPr/>
        </p:nvSpPr>
        <p:spPr bwMode="auto">
          <a:xfrm flipV="1">
            <a:off x="5511800" y="5287963"/>
            <a:ext cx="1588" cy="57150"/>
          </a:xfrm>
          <a:prstGeom prst="line">
            <a:avLst/>
          </a:prstGeom>
          <a:noFill/>
          <a:ln w="0">
            <a:solidFill>
              <a:srgbClr val="000000"/>
            </a:solidFill>
            <a:round/>
            <a:headEnd/>
            <a:tailEnd/>
          </a:ln>
        </p:spPr>
        <p:txBody>
          <a:bodyPr/>
          <a:lstStyle/>
          <a:p>
            <a:endParaRPr lang="en-US"/>
          </a:p>
        </p:txBody>
      </p:sp>
      <p:sp>
        <p:nvSpPr>
          <p:cNvPr id="1052" name="Line 36"/>
          <p:cNvSpPr>
            <a:spLocks noChangeShapeType="1"/>
          </p:cNvSpPr>
          <p:nvPr/>
        </p:nvSpPr>
        <p:spPr bwMode="auto">
          <a:xfrm flipV="1">
            <a:off x="5965825" y="5287963"/>
            <a:ext cx="1588" cy="57150"/>
          </a:xfrm>
          <a:prstGeom prst="line">
            <a:avLst/>
          </a:prstGeom>
          <a:noFill/>
          <a:ln w="0">
            <a:solidFill>
              <a:srgbClr val="000000"/>
            </a:solidFill>
            <a:round/>
            <a:headEnd/>
            <a:tailEnd/>
          </a:ln>
        </p:spPr>
        <p:txBody>
          <a:bodyPr/>
          <a:lstStyle/>
          <a:p>
            <a:endParaRPr lang="en-US"/>
          </a:p>
        </p:txBody>
      </p:sp>
      <p:sp>
        <p:nvSpPr>
          <p:cNvPr id="1053" name="Line 37"/>
          <p:cNvSpPr>
            <a:spLocks noChangeShapeType="1"/>
          </p:cNvSpPr>
          <p:nvPr/>
        </p:nvSpPr>
        <p:spPr bwMode="auto">
          <a:xfrm flipV="1">
            <a:off x="6418263" y="5287963"/>
            <a:ext cx="1587" cy="57150"/>
          </a:xfrm>
          <a:prstGeom prst="line">
            <a:avLst/>
          </a:prstGeom>
          <a:noFill/>
          <a:ln w="0">
            <a:solidFill>
              <a:srgbClr val="000000"/>
            </a:solidFill>
            <a:round/>
            <a:headEnd/>
            <a:tailEnd/>
          </a:ln>
        </p:spPr>
        <p:txBody>
          <a:bodyPr/>
          <a:lstStyle/>
          <a:p>
            <a:endParaRPr lang="en-US"/>
          </a:p>
        </p:txBody>
      </p:sp>
      <p:sp>
        <p:nvSpPr>
          <p:cNvPr id="1054" name="Rectangle 38"/>
          <p:cNvSpPr>
            <a:spLocks noChangeArrowheads="1"/>
          </p:cNvSpPr>
          <p:nvPr/>
        </p:nvSpPr>
        <p:spPr bwMode="auto">
          <a:xfrm>
            <a:off x="2498725" y="5453063"/>
            <a:ext cx="157163" cy="212725"/>
          </a:xfrm>
          <a:prstGeom prst="rect">
            <a:avLst/>
          </a:prstGeom>
          <a:noFill/>
          <a:ln w="9525">
            <a:noFill/>
            <a:miter lim="800000"/>
            <a:headEnd/>
            <a:tailEnd/>
          </a:ln>
        </p:spPr>
        <p:txBody>
          <a:bodyPr wrap="none" lIns="0" tIns="0" rIns="0" bIns="0">
            <a:spAutoFit/>
          </a:bodyPr>
          <a:lstStyle/>
          <a:p>
            <a:r>
              <a:rPr lang="en-US" sz="1400">
                <a:solidFill>
                  <a:srgbClr val="000000"/>
                </a:solidFill>
              </a:rPr>
              <a:t>-1</a:t>
            </a:r>
            <a:endParaRPr lang="en-US" sz="2400"/>
          </a:p>
        </p:txBody>
      </p:sp>
      <p:sp>
        <p:nvSpPr>
          <p:cNvPr id="1055" name="Rectangle 39"/>
          <p:cNvSpPr>
            <a:spLocks noChangeArrowheads="1"/>
          </p:cNvSpPr>
          <p:nvPr/>
        </p:nvSpPr>
        <p:spPr bwMode="auto">
          <a:xfrm>
            <a:off x="2841625" y="5453063"/>
            <a:ext cx="403225" cy="212725"/>
          </a:xfrm>
          <a:prstGeom prst="rect">
            <a:avLst/>
          </a:prstGeom>
          <a:noFill/>
          <a:ln w="9525">
            <a:noFill/>
            <a:miter lim="800000"/>
            <a:headEnd/>
            <a:tailEnd/>
          </a:ln>
        </p:spPr>
        <p:txBody>
          <a:bodyPr wrap="none" lIns="0" tIns="0" rIns="0" bIns="0">
            <a:spAutoFit/>
          </a:bodyPr>
          <a:lstStyle/>
          <a:p>
            <a:r>
              <a:rPr lang="en-US" sz="1400">
                <a:solidFill>
                  <a:srgbClr val="000000"/>
                </a:solidFill>
              </a:rPr>
              <a:t>-0.75</a:t>
            </a:r>
            <a:endParaRPr lang="en-US" sz="2400"/>
          </a:p>
        </p:txBody>
      </p:sp>
      <p:sp>
        <p:nvSpPr>
          <p:cNvPr id="1056" name="Rectangle 40"/>
          <p:cNvSpPr>
            <a:spLocks noChangeArrowheads="1"/>
          </p:cNvSpPr>
          <p:nvPr/>
        </p:nvSpPr>
        <p:spPr bwMode="auto">
          <a:xfrm>
            <a:off x="3340100" y="5453063"/>
            <a:ext cx="304800" cy="212725"/>
          </a:xfrm>
          <a:prstGeom prst="rect">
            <a:avLst/>
          </a:prstGeom>
          <a:noFill/>
          <a:ln w="9525">
            <a:noFill/>
            <a:miter lim="800000"/>
            <a:headEnd/>
            <a:tailEnd/>
          </a:ln>
        </p:spPr>
        <p:txBody>
          <a:bodyPr wrap="none" lIns="0" tIns="0" rIns="0" bIns="0">
            <a:spAutoFit/>
          </a:bodyPr>
          <a:lstStyle/>
          <a:p>
            <a:r>
              <a:rPr lang="en-US" sz="1400">
                <a:solidFill>
                  <a:srgbClr val="000000"/>
                </a:solidFill>
              </a:rPr>
              <a:t>-0.5</a:t>
            </a:r>
            <a:endParaRPr lang="en-US" sz="2400"/>
          </a:p>
        </p:txBody>
      </p:sp>
      <p:sp>
        <p:nvSpPr>
          <p:cNvPr id="1057" name="Rectangle 41"/>
          <p:cNvSpPr>
            <a:spLocks noChangeArrowheads="1"/>
          </p:cNvSpPr>
          <p:nvPr/>
        </p:nvSpPr>
        <p:spPr bwMode="auto">
          <a:xfrm>
            <a:off x="3748088" y="5453063"/>
            <a:ext cx="403225" cy="212725"/>
          </a:xfrm>
          <a:prstGeom prst="rect">
            <a:avLst/>
          </a:prstGeom>
          <a:noFill/>
          <a:ln w="9525">
            <a:noFill/>
            <a:miter lim="800000"/>
            <a:headEnd/>
            <a:tailEnd/>
          </a:ln>
        </p:spPr>
        <p:txBody>
          <a:bodyPr wrap="none" lIns="0" tIns="0" rIns="0" bIns="0">
            <a:spAutoFit/>
          </a:bodyPr>
          <a:lstStyle/>
          <a:p>
            <a:r>
              <a:rPr lang="en-US" sz="1400">
                <a:solidFill>
                  <a:srgbClr val="000000"/>
                </a:solidFill>
              </a:rPr>
              <a:t>-0.25</a:t>
            </a:r>
            <a:endParaRPr lang="en-US" sz="2400"/>
          </a:p>
        </p:txBody>
      </p:sp>
      <p:sp>
        <p:nvSpPr>
          <p:cNvPr id="1058" name="Rectangle 42"/>
          <p:cNvSpPr>
            <a:spLocks noChangeArrowheads="1"/>
          </p:cNvSpPr>
          <p:nvPr/>
        </p:nvSpPr>
        <p:spPr bwMode="auto">
          <a:xfrm>
            <a:off x="4338638" y="5453063"/>
            <a:ext cx="98425" cy="212725"/>
          </a:xfrm>
          <a:prstGeom prst="rect">
            <a:avLst/>
          </a:prstGeom>
          <a:noFill/>
          <a:ln w="9525">
            <a:noFill/>
            <a:miter lim="800000"/>
            <a:headEnd/>
            <a:tailEnd/>
          </a:ln>
        </p:spPr>
        <p:txBody>
          <a:bodyPr wrap="none" lIns="0" tIns="0" rIns="0" bIns="0">
            <a:spAutoFit/>
          </a:bodyPr>
          <a:lstStyle/>
          <a:p>
            <a:r>
              <a:rPr lang="en-US" sz="1400">
                <a:solidFill>
                  <a:srgbClr val="000000"/>
                </a:solidFill>
              </a:rPr>
              <a:t>0</a:t>
            </a:r>
            <a:endParaRPr lang="en-US" sz="2400"/>
          </a:p>
        </p:txBody>
      </p:sp>
      <p:sp>
        <p:nvSpPr>
          <p:cNvPr id="1059" name="Rectangle 43"/>
          <p:cNvSpPr>
            <a:spLocks noChangeArrowheads="1"/>
          </p:cNvSpPr>
          <p:nvPr/>
        </p:nvSpPr>
        <p:spPr bwMode="auto">
          <a:xfrm>
            <a:off x="4678363" y="5453063"/>
            <a:ext cx="344487" cy="212725"/>
          </a:xfrm>
          <a:prstGeom prst="rect">
            <a:avLst/>
          </a:prstGeom>
          <a:noFill/>
          <a:ln w="9525">
            <a:noFill/>
            <a:miter lim="800000"/>
            <a:headEnd/>
            <a:tailEnd/>
          </a:ln>
        </p:spPr>
        <p:txBody>
          <a:bodyPr wrap="none" lIns="0" tIns="0" rIns="0" bIns="0">
            <a:spAutoFit/>
          </a:bodyPr>
          <a:lstStyle/>
          <a:p>
            <a:r>
              <a:rPr lang="en-US" sz="1400">
                <a:solidFill>
                  <a:srgbClr val="000000"/>
                </a:solidFill>
              </a:rPr>
              <a:t>0.25</a:t>
            </a:r>
            <a:endParaRPr lang="en-US" sz="2400"/>
          </a:p>
        </p:txBody>
      </p:sp>
      <p:sp>
        <p:nvSpPr>
          <p:cNvPr id="1060" name="Rectangle 44"/>
          <p:cNvSpPr>
            <a:spLocks noChangeArrowheads="1"/>
          </p:cNvSpPr>
          <p:nvPr/>
        </p:nvSpPr>
        <p:spPr bwMode="auto">
          <a:xfrm>
            <a:off x="5176838" y="5453063"/>
            <a:ext cx="246062" cy="212725"/>
          </a:xfrm>
          <a:prstGeom prst="rect">
            <a:avLst/>
          </a:prstGeom>
          <a:noFill/>
          <a:ln w="9525">
            <a:noFill/>
            <a:miter lim="800000"/>
            <a:headEnd/>
            <a:tailEnd/>
          </a:ln>
        </p:spPr>
        <p:txBody>
          <a:bodyPr wrap="none" lIns="0" tIns="0" rIns="0" bIns="0">
            <a:spAutoFit/>
          </a:bodyPr>
          <a:lstStyle/>
          <a:p>
            <a:r>
              <a:rPr lang="en-US" sz="1400">
                <a:solidFill>
                  <a:srgbClr val="000000"/>
                </a:solidFill>
              </a:rPr>
              <a:t>0.5</a:t>
            </a:r>
            <a:endParaRPr lang="en-US" sz="2400"/>
          </a:p>
        </p:txBody>
      </p:sp>
      <p:sp>
        <p:nvSpPr>
          <p:cNvPr id="1061" name="Rectangle 45"/>
          <p:cNvSpPr>
            <a:spLocks noChangeArrowheads="1"/>
          </p:cNvSpPr>
          <p:nvPr/>
        </p:nvSpPr>
        <p:spPr bwMode="auto">
          <a:xfrm>
            <a:off x="5584825" y="5453063"/>
            <a:ext cx="344488" cy="212725"/>
          </a:xfrm>
          <a:prstGeom prst="rect">
            <a:avLst/>
          </a:prstGeom>
          <a:noFill/>
          <a:ln w="9525">
            <a:noFill/>
            <a:miter lim="800000"/>
            <a:headEnd/>
            <a:tailEnd/>
          </a:ln>
        </p:spPr>
        <p:txBody>
          <a:bodyPr wrap="none" lIns="0" tIns="0" rIns="0" bIns="0">
            <a:spAutoFit/>
          </a:bodyPr>
          <a:lstStyle/>
          <a:p>
            <a:r>
              <a:rPr lang="en-US" sz="1400">
                <a:solidFill>
                  <a:srgbClr val="000000"/>
                </a:solidFill>
              </a:rPr>
              <a:t>0.75</a:t>
            </a:r>
            <a:endParaRPr lang="en-US" sz="2400"/>
          </a:p>
        </p:txBody>
      </p:sp>
      <p:sp>
        <p:nvSpPr>
          <p:cNvPr id="1062" name="Rectangle 46"/>
          <p:cNvSpPr>
            <a:spLocks noChangeArrowheads="1"/>
          </p:cNvSpPr>
          <p:nvPr/>
        </p:nvSpPr>
        <p:spPr bwMode="auto">
          <a:xfrm>
            <a:off x="6146800" y="5453063"/>
            <a:ext cx="98425" cy="212725"/>
          </a:xfrm>
          <a:prstGeom prst="rect">
            <a:avLst/>
          </a:prstGeom>
          <a:noFill/>
          <a:ln w="9525">
            <a:noFill/>
            <a:miter lim="800000"/>
            <a:headEnd/>
            <a:tailEnd/>
          </a:ln>
        </p:spPr>
        <p:txBody>
          <a:bodyPr wrap="none" lIns="0" tIns="0" rIns="0" bIns="0">
            <a:spAutoFit/>
          </a:bodyPr>
          <a:lstStyle/>
          <a:p>
            <a:r>
              <a:rPr lang="en-US" sz="1400">
                <a:solidFill>
                  <a:srgbClr val="000000"/>
                </a:solidFill>
              </a:rPr>
              <a:t>1</a:t>
            </a:r>
            <a:endParaRPr lang="en-US" sz="2400"/>
          </a:p>
        </p:txBody>
      </p:sp>
      <p:sp>
        <p:nvSpPr>
          <p:cNvPr id="1063" name="Text Box 47"/>
          <p:cNvSpPr txBox="1">
            <a:spLocks noChangeArrowheads="1"/>
          </p:cNvSpPr>
          <p:nvPr/>
        </p:nvSpPr>
        <p:spPr bwMode="auto">
          <a:xfrm>
            <a:off x="4937125" y="1335088"/>
            <a:ext cx="3298825" cy="457200"/>
          </a:xfrm>
          <a:prstGeom prst="rect">
            <a:avLst/>
          </a:prstGeom>
          <a:noFill/>
          <a:ln w="9525">
            <a:noFill/>
            <a:miter lim="800000"/>
            <a:headEnd/>
            <a:tailEnd/>
          </a:ln>
        </p:spPr>
        <p:txBody>
          <a:bodyPr wrap="none">
            <a:spAutoFit/>
          </a:bodyPr>
          <a:lstStyle/>
          <a:p>
            <a:r>
              <a:rPr lang="en-US" sz="2400"/>
              <a:t>all/mostly deleterious</a:t>
            </a:r>
          </a:p>
        </p:txBody>
      </p:sp>
      <p:sp>
        <p:nvSpPr>
          <p:cNvPr id="40" name="Rectangle 2"/>
          <p:cNvSpPr txBox="1">
            <a:spLocks noChangeArrowheads="1"/>
          </p:cNvSpPr>
          <p:nvPr/>
        </p:nvSpPr>
        <p:spPr bwMode="auto">
          <a:xfrm>
            <a:off x="381000" y="5943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tx2"/>
                </a:solidFill>
                <a:effectLst/>
                <a:uLnTx/>
                <a:uFillTx/>
                <a:latin typeface="+mj-lt"/>
                <a:ea typeface="+mj-ea"/>
                <a:cs typeface="+mj-cs"/>
              </a:rPr>
              <a:t>Mechanisms??</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33400"/>
            <a:ext cx="8991600" cy="1754326"/>
          </a:xfrm>
          <a:prstGeom prst="rect">
            <a:avLst/>
          </a:prstGeom>
        </p:spPr>
        <p:txBody>
          <a:bodyPr wrap="square">
            <a:spAutoFit/>
          </a:bodyPr>
          <a:lstStyle/>
          <a:p>
            <a:pPr algn="ctr"/>
            <a:r>
              <a:rPr lang="en-US" sz="3600" b="1" dirty="0" smtClean="0"/>
              <a:t>Is the interaction outcome between </a:t>
            </a:r>
            <a:r>
              <a:rPr lang="en-US" sz="3600" b="1" i="1" dirty="0" err="1" smtClean="0"/>
              <a:t>Hadena</a:t>
            </a:r>
            <a:r>
              <a:rPr lang="en-US" sz="3600" b="1" i="1" dirty="0" smtClean="0"/>
              <a:t> </a:t>
            </a:r>
            <a:r>
              <a:rPr lang="en-US" sz="3600" b="1" i="1" dirty="0" err="1" smtClean="0"/>
              <a:t>ectypa</a:t>
            </a:r>
            <a:r>
              <a:rPr lang="en-US" sz="3600" b="1" dirty="0" smtClean="0"/>
              <a:t> and </a:t>
            </a:r>
            <a:r>
              <a:rPr lang="en-US" sz="3600" b="1" i="1" dirty="0" err="1" smtClean="0"/>
              <a:t>Silene</a:t>
            </a:r>
            <a:r>
              <a:rPr lang="en-US" sz="3600" b="1" i="1" dirty="0" smtClean="0"/>
              <a:t> </a:t>
            </a:r>
            <a:r>
              <a:rPr lang="en-US" sz="3600" b="1" i="1" dirty="0" err="1" smtClean="0"/>
              <a:t>stallata</a:t>
            </a:r>
            <a:r>
              <a:rPr lang="en-US" sz="3600" b="1" i="1" dirty="0" smtClean="0"/>
              <a:t> </a:t>
            </a:r>
            <a:r>
              <a:rPr lang="en-US" sz="3600" b="1" dirty="0" smtClean="0"/>
              <a:t>environmentally  dependent? </a:t>
            </a:r>
            <a:endParaRPr lang="en-US" sz="3600" b="1" dirty="0"/>
          </a:p>
        </p:txBody>
      </p:sp>
      <p:sp>
        <p:nvSpPr>
          <p:cNvPr id="3" name="TextBox 2"/>
          <p:cNvSpPr txBox="1"/>
          <p:nvPr/>
        </p:nvSpPr>
        <p:spPr>
          <a:xfrm>
            <a:off x="-76200" y="3124200"/>
            <a:ext cx="9363717" cy="2154436"/>
          </a:xfrm>
          <a:prstGeom prst="rect">
            <a:avLst/>
          </a:prstGeom>
          <a:noFill/>
        </p:spPr>
        <p:txBody>
          <a:bodyPr wrap="none" rtlCol="0">
            <a:spAutoFit/>
          </a:bodyPr>
          <a:lstStyle/>
          <a:p>
            <a:pPr>
              <a:buFont typeface="Wingdings" pitchFamily="2" charset="2"/>
              <a:buChar char="Ø"/>
            </a:pPr>
            <a:r>
              <a:rPr lang="en-US" sz="2600" b="1" dirty="0" smtClean="0"/>
              <a:t>Temporal and spatial variation </a:t>
            </a:r>
            <a:r>
              <a:rPr lang="en-US" sz="2000" b="1" dirty="0" smtClean="0"/>
              <a:t>(Reynolds et al. 2012)</a:t>
            </a:r>
          </a:p>
          <a:p>
            <a:pPr>
              <a:buFont typeface="Wingdings" pitchFamily="2" charset="2"/>
              <a:buChar char="Ø"/>
            </a:pPr>
            <a:endParaRPr lang="en-US" sz="2800" b="1" dirty="0" smtClean="0"/>
          </a:p>
          <a:p>
            <a:pPr>
              <a:buFont typeface="Wingdings" pitchFamily="2" charset="2"/>
              <a:buChar char="Ø"/>
            </a:pPr>
            <a:r>
              <a:rPr lang="en-US" sz="2600" b="1" dirty="0" smtClean="0"/>
              <a:t>Density of host plant </a:t>
            </a:r>
            <a:r>
              <a:rPr lang="en-US" sz="2000" b="1" dirty="0" smtClean="0"/>
              <a:t>(Kula et al. submitted)</a:t>
            </a:r>
            <a:endParaRPr lang="en-US" sz="2800" b="1" dirty="0" smtClean="0"/>
          </a:p>
          <a:p>
            <a:pPr>
              <a:buFont typeface="Wingdings" pitchFamily="2" charset="2"/>
              <a:buChar char="Ø"/>
            </a:pPr>
            <a:endParaRPr lang="en-US" sz="2800" b="1" dirty="0" smtClean="0"/>
          </a:p>
          <a:p>
            <a:pPr>
              <a:buFont typeface="Wingdings" pitchFamily="2" charset="2"/>
              <a:buChar char="Ø"/>
            </a:pPr>
            <a:r>
              <a:rPr lang="en-US" sz="2600" b="1" dirty="0" smtClean="0"/>
              <a:t>Within population </a:t>
            </a:r>
            <a:r>
              <a:rPr lang="en-US" sz="2600" b="1" dirty="0" err="1" smtClean="0"/>
              <a:t>phenological</a:t>
            </a:r>
            <a:r>
              <a:rPr lang="en-US" sz="2600" b="1" dirty="0" smtClean="0"/>
              <a:t> variation </a:t>
            </a:r>
            <a:r>
              <a:rPr lang="en-US" sz="2000" b="1" dirty="0" smtClean="0"/>
              <a:t>(Kula et al. in prep.)</a:t>
            </a:r>
            <a:endParaRPr lang="en-US" sz="2800" b="1"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ctrTitle"/>
          </p:nvPr>
        </p:nvSpPr>
        <p:spPr>
          <a:xfrm>
            <a:off x="-76200" y="381000"/>
            <a:ext cx="9220200" cy="457200"/>
          </a:xfrm>
        </p:spPr>
        <p:txBody>
          <a:bodyPr/>
          <a:lstStyle/>
          <a:p>
            <a:pPr algn="l"/>
            <a:r>
              <a:rPr lang="en-US" sz="2800" b="1" dirty="0" smtClean="0"/>
              <a:t>Predicting the Probability of </a:t>
            </a:r>
            <a:r>
              <a:rPr lang="en-US" sz="2800" b="1" dirty="0" err="1" smtClean="0"/>
              <a:t>Outbreeding</a:t>
            </a:r>
            <a:r>
              <a:rPr lang="en-US" sz="2800" b="1" dirty="0" smtClean="0"/>
              <a:t> Depression</a:t>
            </a:r>
            <a:r>
              <a:rPr lang="en-US" sz="2400" b="1" dirty="0" smtClean="0"/>
              <a:t/>
            </a:r>
            <a:br>
              <a:rPr lang="en-US" sz="2400" b="1" dirty="0" smtClean="0"/>
            </a:br>
            <a:r>
              <a:rPr lang="en-US" sz="2400" b="1" dirty="0" smtClean="0"/>
              <a:t> </a:t>
            </a:r>
            <a:br>
              <a:rPr lang="en-US" sz="2400" b="1" dirty="0" smtClean="0"/>
            </a:br>
            <a:endParaRPr lang="en-US" sz="2400" b="1" dirty="0" smtClean="0"/>
          </a:p>
        </p:txBody>
      </p:sp>
      <p:sp>
        <p:nvSpPr>
          <p:cNvPr id="3" name="Subtitle 2"/>
          <p:cNvSpPr>
            <a:spLocks noGrp="1"/>
          </p:cNvSpPr>
          <p:nvPr>
            <p:ph type="subTitle" idx="1"/>
          </p:nvPr>
        </p:nvSpPr>
        <p:spPr>
          <a:xfrm>
            <a:off x="6096000" y="2133600"/>
            <a:ext cx="3200400" cy="1219200"/>
          </a:xfrm>
        </p:spPr>
        <p:txBody>
          <a:bodyPr>
            <a:normAutofit fontScale="62500" lnSpcReduction="20000"/>
          </a:bodyPr>
          <a:lstStyle/>
          <a:p>
            <a:pPr>
              <a:defRPr/>
            </a:pPr>
            <a:r>
              <a:rPr lang="en-US" sz="3800" dirty="0" smtClean="0"/>
              <a:t>Inbreeding</a:t>
            </a:r>
            <a:r>
              <a:rPr lang="en-US" sz="3500" dirty="0" smtClean="0"/>
              <a:t>:</a:t>
            </a:r>
          </a:p>
          <a:p>
            <a:pPr>
              <a:defRPr/>
            </a:pPr>
            <a:r>
              <a:rPr lang="en-US" dirty="0" smtClean="0"/>
              <a:t>genetic erosion of fitness</a:t>
            </a:r>
            <a:br>
              <a:rPr lang="en-US" dirty="0" smtClean="0"/>
            </a:br>
            <a:r>
              <a:rPr lang="en-US" dirty="0" smtClean="0"/>
              <a:t>population extirpation</a:t>
            </a:r>
            <a:endParaRPr lang="en-US" dirty="0"/>
          </a:p>
        </p:txBody>
      </p:sp>
      <p:sp>
        <p:nvSpPr>
          <p:cNvPr id="4" name="Oval 3"/>
          <p:cNvSpPr/>
          <p:nvPr/>
        </p:nvSpPr>
        <p:spPr>
          <a:xfrm>
            <a:off x="2057400" y="1295400"/>
            <a:ext cx="41148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15"/>
          <p:cNvGrpSpPr>
            <a:grpSpLocks/>
          </p:cNvGrpSpPr>
          <p:nvPr/>
        </p:nvGrpSpPr>
        <p:grpSpPr bwMode="auto">
          <a:xfrm>
            <a:off x="2286000" y="2438400"/>
            <a:ext cx="3733800" cy="609600"/>
            <a:chOff x="2667000" y="2209800"/>
            <a:chExt cx="3733800" cy="609600"/>
          </a:xfrm>
        </p:grpSpPr>
        <p:sp>
          <p:nvSpPr>
            <p:cNvPr id="5" name="Oval 4"/>
            <p:cNvSpPr/>
            <p:nvPr/>
          </p:nvSpPr>
          <p:spPr>
            <a:xfrm>
              <a:off x="2667000" y="2209800"/>
              <a:ext cx="16764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4724400" y="2209800"/>
              <a:ext cx="16764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 name="Group 14"/>
          <p:cNvGrpSpPr>
            <a:grpSpLocks/>
          </p:cNvGrpSpPr>
          <p:nvPr/>
        </p:nvGrpSpPr>
        <p:grpSpPr bwMode="auto">
          <a:xfrm>
            <a:off x="2209800" y="3505200"/>
            <a:ext cx="3886200" cy="609600"/>
            <a:chOff x="3352800" y="3657600"/>
            <a:chExt cx="3886200" cy="609600"/>
          </a:xfrm>
        </p:grpSpPr>
        <p:sp>
          <p:nvSpPr>
            <p:cNvPr id="7" name="Oval 6"/>
            <p:cNvSpPr/>
            <p:nvPr/>
          </p:nvSpPr>
          <p:spPr>
            <a:xfrm>
              <a:off x="3352800" y="3657600"/>
              <a:ext cx="16764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5562600" y="3657600"/>
              <a:ext cx="16764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830" name="TextBox 8"/>
            <p:cNvSpPr txBox="1">
              <a:spLocks noChangeArrowheads="1"/>
            </p:cNvSpPr>
            <p:nvPr/>
          </p:nvSpPr>
          <p:spPr bwMode="auto">
            <a:xfrm>
              <a:off x="5105400" y="3810000"/>
              <a:ext cx="356188" cy="400110"/>
            </a:xfrm>
            <a:prstGeom prst="rect">
              <a:avLst/>
            </a:prstGeom>
            <a:noFill/>
            <a:ln w="9525">
              <a:noFill/>
              <a:miter lim="800000"/>
              <a:headEnd/>
              <a:tailEnd/>
            </a:ln>
          </p:spPr>
          <p:txBody>
            <a:bodyPr wrap="none">
              <a:spAutoFit/>
            </a:bodyPr>
            <a:lstStyle/>
            <a:p>
              <a:r>
                <a:rPr lang="en-US" sz="2000"/>
                <a:t>X</a:t>
              </a:r>
            </a:p>
          </p:txBody>
        </p:sp>
      </p:grpSp>
      <p:sp>
        <p:nvSpPr>
          <p:cNvPr id="10" name="Subtitle 2"/>
          <p:cNvSpPr txBox="1">
            <a:spLocks/>
          </p:cNvSpPr>
          <p:nvPr/>
        </p:nvSpPr>
        <p:spPr>
          <a:xfrm>
            <a:off x="6019800" y="3352800"/>
            <a:ext cx="3200400" cy="1219200"/>
          </a:xfrm>
          <a:prstGeom prst="rect">
            <a:avLst/>
          </a:prstGeom>
        </p:spPr>
        <p:txBody>
          <a:bodyPr>
            <a:normAutofit fontScale="70000" lnSpcReduction="20000"/>
          </a:bodyPr>
          <a:lstStyle/>
          <a:p>
            <a:pPr algn="ctr" fontAlgn="auto">
              <a:spcBef>
                <a:spcPct val="20000"/>
              </a:spcBef>
              <a:spcAft>
                <a:spcPts val="0"/>
              </a:spcAft>
              <a:buFont typeface="Arial" pitchFamily="34" charset="0"/>
              <a:buNone/>
              <a:defRPr/>
            </a:pPr>
            <a:r>
              <a:rPr lang="en-US" sz="3400" dirty="0">
                <a:latin typeface="+mn-lt"/>
                <a:cs typeface="+mn-cs"/>
              </a:rPr>
              <a:t>Genetic Rescue</a:t>
            </a:r>
            <a:r>
              <a:rPr lang="en-US" sz="3200" dirty="0">
                <a:latin typeface="+mn-lt"/>
                <a:cs typeface="+mn-cs"/>
              </a:rPr>
              <a:t>:</a:t>
            </a:r>
          </a:p>
          <a:p>
            <a:pPr algn="ctr" fontAlgn="auto">
              <a:spcBef>
                <a:spcPct val="20000"/>
              </a:spcBef>
              <a:spcAft>
                <a:spcPts val="0"/>
              </a:spcAft>
              <a:buFont typeface="Arial" pitchFamily="34" charset="0"/>
              <a:buNone/>
              <a:defRPr/>
            </a:pPr>
            <a:r>
              <a:rPr lang="en-US" sz="3200" dirty="0" err="1"/>
              <a:t>h</a:t>
            </a:r>
            <a:r>
              <a:rPr lang="en-US" sz="3200" dirty="0" err="1">
                <a:latin typeface="+mn-lt"/>
                <a:cs typeface="+mn-cs"/>
              </a:rPr>
              <a:t>eterozygosity</a:t>
            </a:r>
            <a:r>
              <a:rPr lang="en-US" sz="3200" dirty="0">
                <a:latin typeface="+mn-lt"/>
                <a:cs typeface="+mn-cs"/>
              </a:rPr>
              <a:t> restored</a:t>
            </a:r>
            <a:br>
              <a:rPr lang="en-US" sz="3200" dirty="0">
                <a:latin typeface="+mn-lt"/>
                <a:cs typeface="+mn-cs"/>
              </a:rPr>
            </a:br>
            <a:r>
              <a:rPr lang="en-US" sz="3200" dirty="0">
                <a:latin typeface="+mn-lt"/>
                <a:cs typeface="+mn-cs"/>
              </a:rPr>
              <a:t>population persistence</a:t>
            </a:r>
          </a:p>
        </p:txBody>
      </p:sp>
      <p:sp>
        <p:nvSpPr>
          <p:cNvPr id="11" name="Subtitle 2"/>
          <p:cNvSpPr txBox="1">
            <a:spLocks/>
          </p:cNvSpPr>
          <p:nvPr/>
        </p:nvSpPr>
        <p:spPr>
          <a:xfrm>
            <a:off x="5715000" y="4495800"/>
            <a:ext cx="3581400" cy="533400"/>
          </a:xfrm>
          <a:prstGeom prst="rect">
            <a:avLst/>
          </a:prstGeom>
        </p:spPr>
        <p:txBody>
          <a:bodyPr>
            <a:normAutofit/>
          </a:bodyPr>
          <a:lstStyle/>
          <a:p>
            <a:pPr algn="ctr" fontAlgn="auto">
              <a:spcBef>
                <a:spcPct val="20000"/>
              </a:spcBef>
              <a:spcAft>
                <a:spcPts val="0"/>
              </a:spcAft>
              <a:buFont typeface="Arial" pitchFamily="34" charset="0"/>
              <a:buNone/>
              <a:defRPr/>
            </a:pPr>
            <a:r>
              <a:rPr lang="en-US" sz="2400" dirty="0">
                <a:latin typeface="+mn-lt"/>
                <a:cs typeface="+mn-cs"/>
              </a:rPr>
              <a:t>Outbreeding Depression</a:t>
            </a:r>
          </a:p>
          <a:p>
            <a:pPr algn="ctr" fontAlgn="auto">
              <a:spcBef>
                <a:spcPct val="20000"/>
              </a:spcBef>
              <a:spcAft>
                <a:spcPts val="0"/>
              </a:spcAft>
              <a:buFont typeface="Arial" pitchFamily="34" charset="0"/>
              <a:buNone/>
              <a:defRPr/>
            </a:pPr>
            <a:endParaRPr lang="en-US" sz="2400" dirty="0">
              <a:latin typeface="+mn-lt"/>
              <a:cs typeface="+mn-cs"/>
            </a:endParaRPr>
          </a:p>
        </p:txBody>
      </p:sp>
      <p:sp>
        <p:nvSpPr>
          <p:cNvPr id="12" name="TextBox 11"/>
          <p:cNvSpPr txBox="1"/>
          <p:nvPr/>
        </p:nvSpPr>
        <p:spPr>
          <a:xfrm>
            <a:off x="0" y="4870450"/>
            <a:ext cx="7086600" cy="1878013"/>
          </a:xfrm>
          <a:prstGeom prst="rect">
            <a:avLst/>
          </a:prstGeom>
          <a:noFill/>
        </p:spPr>
        <p:txBody>
          <a:bodyPr>
            <a:spAutoFit/>
          </a:bodyPr>
          <a:lstStyle/>
          <a:p>
            <a:pPr>
              <a:defRPr/>
            </a:pPr>
            <a:r>
              <a:rPr lang="en-US" sz="2800" dirty="0"/>
              <a:t>  Genetic Rescue Decision Tree:</a:t>
            </a:r>
          </a:p>
          <a:p>
            <a:pPr marL="342900" indent="-342900">
              <a:buFontTx/>
              <a:buAutoNum type="arabicPeriod"/>
              <a:defRPr/>
            </a:pPr>
            <a:r>
              <a:rPr lang="en-US" sz="2200" b="1" dirty="0"/>
              <a:t>Similar </a:t>
            </a:r>
            <a:r>
              <a:rPr lang="en-US" sz="2200" b="1" dirty="0" err="1"/>
              <a:t>karyotype</a:t>
            </a:r>
            <a:endParaRPr lang="en-US" sz="2200" b="1" dirty="0"/>
          </a:p>
          <a:p>
            <a:pPr marL="342900" indent="-342900">
              <a:buFontTx/>
              <a:buAutoNum type="arabicPeriod"/>
              <a:defRPr/>
            </a:pPr>
            <a:r>
              <a:rPr lang="en-US" sz="2200" b="1" dirty="0"/>
              <a:t>Recent history of fragmentation (post 1492)</a:t>
            </a:r>
          </a:p>
          <a:p>
            <a:pPr marL="342900" indent="-342900">
              <a:buFontTx/>
              <a:buAutoNum type="arabicPeriod"/>
              <a:defRPr/>
            </a:pPr>
            <a:r>
              <a:rPr lang="en-US" sz="2200" b="1" dirty="0"/>
              <a:t>No evidence of local adaptation ~ similar habitat</a:t>
            </a:r>
          </a:p>
          <a:p>
            <a:pPr marL="342900" indent="-342900">
              <a:defRPr/>
            </a:pPr>
            <a:r>
              <a:rPr lang="en-US" sz="2200" b="1" dirty="0"/>
              <a:t>		YES, cross populations!</a:t>
            </a:r>
          </a:p>
        </p:txBody>
      </p:sp>
      <p:sp>
        <p:nvSpPr>
          <p:cNvPr id="34826" name="TextBox 16"/>
          <p:cNvSpPr txBox="1">
            <a:spLocks noChangeArrowheads="1"/>
          </p:cNvSpPr>
          <p:nvPr/>
        </p:nvSpPr>
        <p:spPr bwMode="auto">
          <a:xfrm>
            <a:off x="1981200" y="457200"/>
            <a:ext cx="5045075" cy="369888"/>
          </a:xfrm>
          <a:prstGeom prst="rect">
            <a:avLst/>
          </a:prstGeom>
          <a:noFill/>
          <a:ln w="9525">
            <a:noFill/>
            <a:miter lim="800000"/>
            <a:headEnd/>
            <a:tailEnd/>
          </a:ln>
        </p:spPr>
        <p:txBody>
          <a:bodyPr wrap="none">
            <a:spAutoFit/>
          </a:bodyPr>
          <a:lstStyle/>
          <a:p>
            <a:r>
              <a:rPr lang="en-US" b="1" dirty="0"/>
              <a:t>(Frankham et al. 2011 Conservation Biology)</a:t>
            </a:r>
          </a:p>
        </p:txBody>
      </p:sp>
      <p:sp>
        <p:nvSpPr>
          <p:cNvPr id="34827" name="TextBox 17"/>
          <p:cNvSpPr txBox="1">
            <a:spLocks noChangeArrowheads="1"/>
          </p:cNvSpPr>
          <p:nvPr/>
        </p:nvSpPr>
        <p:spPr bwMode="auto">
          <a:xfrm>
            <a:off x="0" y="838200"/>
            <a:ext cx="6469063" cy="461963"/>
          </a:xfrm>
          <a:prstGeom prst="rect">
            <a:avLst/>
          </a:prstGeom>
          <a:noFill/>
          <a:ln w="9525">
            <a:noFill/>
            <a:miter lim="800000"/>
            <a:headEnd/>
            <a:tailEnd/>
          </a:ln>
        </p:spPr>
        <p:txBody>
          <a:bodyPr wrap="none">
            <a:spAutoFit/>
          </a:bodyPr>
          <a:lstStyle/>
          <a:p>
            <a:r>
              <a:rPr lang="en-US" sz="2400" dirty="0"/>
              <a:t>Genetic management following fragmentation:</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28600"/>
            <a:ext cx="7924800" cy="1066800"/>
          </a:xfrm>
        </p:spPr>
        <p:txBody>
          <a:bodyPr/>
          <a:lstStyle/>
          <a:p>
            <a:pPr>
              <a:tabLst>
                <a:tab pos="1828800" algn="l"/>
              </a:tabLst>
            </a:pPr>
            <a:r>
              <a:rPr lang="en-US" sz="3200" b="1" dirty="0" smtClean="0">
                <a:cs typeface="Arial" charset="0"/>
              </a:rPr>
              <a:t>Implications of Different Species Concepts for Genetic Rescue</a:t>
            </a:r>
            <a:br>
              <a:rPr lang="en-US" sz="3200" b="1" dirty="0" smtClean="0">
                <a:cs typeface="Arial" charset="0"/>
              </a:rPr>
            </a:br>
            <a:endParaRPr lang="en-US" sz="1800" b="1" i="1" dirty="0" smtClean="0">
              <a:cs typeface="Arial" charset="0"/>
            </a:endParaRPr>
          </a:p>
        </p:txBody>
      </p:sp>
      <p:sp>
        <p:nvSpPr>
          <p:cNvPr id="35844" name="TextBox 8"/>
          <p:cNvSpPr txBox="1">
            <a:spLocks noChangeArrowheads="1"/>
          </p:cNvSpPr>
          <p:nvPr/>
        </p:nvSpPr>
        <p:spPr bwMode="auto">
          <a:xfrm>
            <a:off x="0" y="1524000"/>
            <a:ext cx="9144000" cy="2708275"/>
          </a:xfrm>
          <a:prstGeom prst="rect">
            <a:avLst/>
          </a:prstGeom>
          <a:noFill/>
          <a:ln w="9525">
            <a:noFill/>
            <a:miter lim="800000"/>
            <a:headEnd/>
            <a:tailEnd/>
          </a:ln>
        </p:spPr>
        <p:txBody>
          <a:bodyPr>
            <a:spAutoFit/>
          </a:bodyPr>
          <a:lstStyle/>
          <a:p>
            <a:r>
              <a:rPr lang="en-US" sz="2800"/>
              <a:t>Reviewed the many species concepts:</a:t>
            </a:r>
          </a:p>
          <a:p>
            <a:endParaRPr lang="en-US" sz="1000"/>
          </a:p>
          <a:p>
            <a:r>
              <a:rPr lang="en-US" sz="3200" b="1"/>
              <a:t>  </a:t>
            </a:r>
            <a:r>
              <a:rPr lang="en-US" sz="2800" b="1"/>
              <a:t>Phylogenetic Species Concept </a:t>
            </a:r>
            <a:r>
              <a:rPr lang="en-US" sz="2400"/>
              <a:t>can result in over </a:t>
            </a:r>
          </a:p>
          <a:p>
            <a:r>
              <a:rPr lang="en-US" sz="2400"/>
              <a:t>     	delimitation preventing genetic rescue, e.g., mtDNA</a:t>
            </a:r>
          </a:p>
          <a:p>
            <a:endParaRPr lang="en-US" sz="2400"/>
          </a:p>
          <a:p>
            <a:r>
              <a:rPr lang="en-US" sz="2800"/>
              <a:t>  </a:t>
            </a:r>
            <a:r>
              <a:rPr lang="en-US" sz="2800" b="1"/>
              <a:t>Biological Species Concept </a:t>
            </a:r>
            <a:r>
              <a:rPr lang="en-US" sz="2400"/>
              <a:t>most suitable for 	promoting 	preservation of biodiversity</a:t>
            </a:r>
            <a:endParaRPr lang="en-US" sz="2800"/>
          </a:p>
        </p:txBody>
      </p:sp>
      <p:sp>
        <p:nvSpPr>
          <p:cNvPr id="35845" name="Rectangle 9"/>
          <p:cNvSpPr>
            <a:spLocks noChangeArrowheads="1"/>
          </p:cNvSpPr>
          <p:nvPr/>
        </p:nvSpPr>
        <p:spPr bwMode="auto">
          <a:xfrm>
            <a:off x="1600200" y="5257800"/>
            <a:ext cx="5950668" cy="400110"/>
          </a:xfrm>
          <a:prstGeom prst="rect">
            <a:avLst/>
          </a:prstGeom>
          <a:noFill/>
          <a:ln w="9525">
            <a:noFill/>
            <a:miter lim="800000"/>
            <a:headEnd/>
            <a:tailEnd/>
          </a:ln>
        </p:spPr>
        <p:txBody>
          <a:bodyPr wrap="none">
            <a:spAutoFit/>
          </a:bodyPr>
          <a:lstStyle/>
          <a:p>
            <a:r>
              <a:rPr lang="en-US" sz="2000" b="1" dirty="0"/>
              <a:t>(Frankham et al. 2012 Biological Conservation) </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0" y="-76200"/>
            <a:ext cx="9144000" cy="1143000"/>
          </a:xfrm>
          <a:solidFill>
            <a:srgbClr val="FEF8D2"/>
          </a:solidFill>
        </p:spPr>
        <p:txBody>
          <a:bodyPr/>
          <a:lstStyle/>
          <a:p>
            <a:r>
              <a:rPr lang="en-US" sz="3600" b="1" dirty="0" smtClean="0"/>
              <a:t>   </a:t>
            </a:r>
            <a:br>
              <a:rPr lang="en-US" sz="3600" b="1" dirty="0" smtClean="0"/>
            </a:br>
            <a:r>
              <a:rPr lang="en-US" sz="3200" b="1" i="1" dirty="0" smtClean="0"/>
              <a:t>Future Directions Conservation</a:t>
            </a:r>
            <a:br>
              <a:rPr lang="en-US" sz="3200" b="1" i="1" dirty="0" smtClean="0"/>
            </a:br>
            <a:r>
              <a:rPr lang="en-US" sz="3200" b="1" i="1" dirty="0" smtClean="0"/>
              <a:t> &amp; Restoration arena:</a:t>
            </a:r>
            <a:r>
              <a:rPr lang="en-US" sz="3600" i="1" dirty="0" smtClean="0"/>
              <a:t/>
            </a:r>
            <a:br>
              <a:rPr lang="en-US" sz="3600" i="1" dirty="0" smtClean="0"/>
            </a:br>
            <a:r>
              <a:rPr lang="en-US" sz="3600" b="1" dirty="0" smtClean="0"/>
              <a:t> </a:t>
            </a:r>
          </a:p>
        </p:txBody>
      </p:sp>
      <p:sp>
        <p:nvSpPr>
          <p:cNvPr id="36867" name="Content Placeholder 2"/>
          <p:cNvSpPr>
            <a:spLocks noGrp="1"/>
          </p:cNvSpPr>
          <p:nvPr>
            <p:ph idx="1"/>
          </p:nvPr>
        </p:nvSpPr>
        <p:spPr>
          <a:xfrm>
            <a:off x="0" y="914400"/>
            <a:ext cx="9144000" cy="6477000"/>
          </a:xfrm>
          <a:solidFill>
            <a:srgbClr val="FEF8D2"/>
          </a:solidFill>
        </p:spPr>
        <p:txBody>
          <a:bodyPr/>
          <a:lstStyle/>
          <a:p>
            <a:pPr>
              <a:buFontTx/>
              <a:buNone/>
            </a:pPr>
            <a:endParaRPr lang="en-US" sz="100" dirty="0" smtClean="0"/>
          </a:p>
          <a:p>
            <a:pPr>
              <a:buFontTx/>
              <a:buNone/>
            </a:pPr>
            <a:endParaRPr lang="en-US" dirty="0" smtClean="0"/>
          </a:p>
          <a:p>
            <a:endParaRPr lang="en-US" sz="300" dirty="0" smtClean="0"/>
          </a:p>
          <a:p>
            <a:pPr>
              <a:buFontTx/>
              <a:buNone/>
            </a:pPr>
            <a:endParaRPr lang="en-US" sz="1800" dirty="0" smtClean="0"/>
          </a:p>
          <a:p>
            <a:r>
              <a:rPr lang="en-US" sz="2800" dirty="0" smtClean="0"/>
              <a:t>Conservations Genetics textbook on Genetic Rescue </a:t>
            </a:r>
          </a:p>
          <a:p>
            <a:endParaRPr lang="en-US" sz="1800" dirty="0" smtClean="0"/>
          </a:p>
          <a:p>
            <a:r>
              <a:rPr lang="en-US" sz="2800" dirty="0" smtClean="0"/>
              <a:t>Primer for land managers on Genetic Rescue</a:t>
            </a:r>
          </a:p>
          <a:p>
            <a:endParaRPr lang="en-US" sz="1800" dirty="0" smtClean="0"/>
          </a:p>
          <a:p>
            <a:r>
              <a:rPr lang="en-US" sz="2800" dirty="0" smtClean="0"/>
              <a:t>Quantify the effects of  different breeding strategies to avoid inbreeding</a:t>
            </a:r>
          </a:p>
          <a:p>
            <a:pPr>
              <a:buFontTx/>
              <a:buNone/>
            </a:pPr>
            <a:r>
              <a:rPr lang="en-US" sz="2800" dirty="0" smtClean="0"/>
              <a:t> </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a:xfrm>
            <a:off x="228600" y="914400"/>
            <a:ext cx="8915400" cy="4114800"/>
          </a:xfrm>
        </p:spPr>
        <p:txBody>
          <a:bodyPr/>
          <a:lstStyle/>
          <a:p>
            <a:pPr eaLnBrk="1" hangingPunct="1">
              <a:buFontTx/>
              <a:buNone/>
            </a:pPr>
            <a:endParaRPr lang="en-US" sz="1200" dirty="0" smtClean="0">
              <a:cs typeface="Arial" charset="0"/>
            </a:endParaRPr>
          </a:p>
          <a:p>
            <a:pPr eaLnBrk="1" hangingPunct="1">
              <a:buFontTx/>
              <a:buNone/>
            </a:pPr>
            <a:endParaRPr lang="en-US" sz="1200" dirty="0" smtClean="0">
              <a:cs typeface="Arial" charset="0"/>
            </a:endParaRPr>
          </a:p>
          <a:p>
            <a:pPr eaLnBrk="1" hangingPunct="1">
              <a:buNone/>
            </a:pPr>
            <a:r>
              <a:rPr lang="en-US" sz="4000" dirty="0" smtClean="0">
                <a:cs typeface="Arial" charset="0"/>
              </a:rPr>
              <a:t>Initial understanding of relationship of specific mutations with fitness</a:t>
            </a:r>
          </a:p>
          <a:p>
            <a:pPr eaLnBrk="1" hangingPunct="1">
              <a:buFontTx/>
              <a:buNone/>
            </a:pPr>
            <a:r>
              <a:rPr lang="en-US" sz="4000" dirty="0" smtClean="0">
                <a:cs typeface="Arial" charset="0"/>
              </a:rPr>
              <a:t>     </a:t>
            </a:r>
            <a:r>
              <a:rPr lang="en-US" sz="2800" dirty="0" smtClean="0">
                <a:cs typeface="Arial" charset="0"/>
              </a:rPr>
              <a:t>Funding from NSF and Max Planck Institute</a:t>
            </a:r>
          </a:p>
        </p:txBody>
      </p:sp>
      <p:sp>
        <p:nvSpPr>
          <p:cNvPr id="4" name="Title 3"/>
          <p:cNvSpPr>
            <a:spLocks noGrp="1"/>
          </p:cNvSpPr>
          <p:nvPr>
            <p:ph type="title"/>
          </p:nvPr>
        </p:nvSpPr>
        <p:spPr/>
        <p:txBody>
          <a:bodyPr/>
          <a:lstStyle/>
          <a:p>
            <a:endParaRPr lang="en-U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3600" b="1" dirty="0" smtClean="0"/>
              <a:t>Synchrony in Species Interactions</a:t>
            </a:r>
            <a:endParaRPr lang="en-US" sz="3600" b="1" dirty="0"/>
          </a:p>
        </p:txBody>
      </p:sp>
      <p:sp>
        <p:nvSpPr>
          <p:cNvPr id="3" name="Content Placeholder 2"/>
          <p:cNvSpPr>
            <a:spLocks noGrp="1"/>
          </p:cNvSpPr>
          <p:nvPr>
            <p:ph idx="1"/>
          </p:nvPr>
        </p:nvSpPr>
        <p:spPr>
          <a:xfrm>
            <a:off x="457200" y="1295400"/>
            <a:ext cx="8229600" cy="4525963"/>
          </a:xfrm>
        </p:spPr>
        <p:txBody>
          <a:bodyPr/>
          <a:lstStyle/>
          <a:p>
            <a:pPr algn="ctr">
              <a:buNone/>
            </a:pPr>
            <a:r>
              <a:rPr lang="en-US" dirty="0" smtClean="0"/>
              <a:t>Parasitism  ---</a:t>
            </a:r>
            <a:r>
              <a:rPr lang="en-US" dirty="0" smtClean="0">
                <a:sym typeface="Wingdings" pitchFamily="2" charset="2"/>
              </a:rPr>
              <a:t>&gt; Mutualism </a:t>
            </a:r>
            <a:r>
              <a:rPr lang="en-US" sz="1600" dirty="0" smtClean="0">
                <a:sym typeface="Wingdings" pitchFamily="2" charset="2"/>
              </a:rPr>
              <a:t>(</a:t>
            </a:r>
            <a:r>
              <a:rPr lang="en-US" sz="1600" dirty="0" err="1" smtClean="0">
                <a:sym typeface="Wingdings" pitchFamily="2" charset="2"/>
              </a:rPr>
              <a:t>Ewald</a:t>
            </a:r>
            <a:r>
              <a:rPr lang="en-US" sz="1600" dirty="0" smtClean="0">
                <a:sym typeface="Wingdings" pitchFamily="2" charset="2"/>
              </a:rPr>
              <a:t> 1987)</a:t>
            </a:r>
          </a:p>
          <a:p>
            <a:pPr algn="ctr">
              <a:buNone/>
            </a:pPr>
            <a:endParaRPr lang="en-US" sz="2800" dirty="0" smtClean="0">
              <a:sym typeface="Wingdings" pitchFamily="2" charset="2"/>
            </a:endParaRPr>
          </a:p>
          <a:p>
            <a:pPr algn="ctr">
              <a:buNone/>
            </a:pPr>
            <a:endParaRPr lang="en-US" sz="2800" dirty="0" smtClean="0">
              <a:sym typeface="Wingdings" pitchFamily="2" charset="2"/>
            </a:endParaRPr>
          </a:p>
          <a:p>
            <a:pPr>
              <a:buNone/>
            </a:pPr>
            <a:r>
              <a:rPr lang="en-US" dirty="0" smtClean="0"/>
              <a:t>Obligate species interactions</a:t>
            </a:r>
          </a:p>
          <a:p>
            <a:pPr>
              <a:buNone/>
            </a:pPr>
            <a:r>
              <a:rPr lang="en-US" dirty="0" smtClean="0"/>
              <a:t>   Yucca – Yucca Moth   </a:t>
            </a:r>
          </a:p>
          <a:p>
            <a:pPr>
              <a:buNone/>
            </a:pPr>
            <a:endParaRPr lang="en-US" dirty="0" smtClean="0"/>
          </a:p>
          <a:p>
            <a:pPr>
              <a:buNone/>
            </a:pPr>
            <a:r>
              <a:rPr lang="en-US" dirty="0" smtClean="0"/>
              <a:t>Facultative species interactions?</a:t>
            </a:r>
          </a:p>
          <a:p>
            <a:pPr>
              <a:buNone/>
            </a:pPr>
            <a:r>
              <a:rPr lang="en-US" dirty="0" smtClean="0"/>
              <a:t>   </a:t>
            </a:r>
            <a:r>
              <a:rPr lang="en-US" i="1" dirty="0" smtClean="0"/>
              <a:t> S. </a:t>
            </a:r>
            <a:r>
              <a:rPr lang="en-US" i="1" dirty="0" err="1" smtClean="0"/>
              <a:t>stellata</a:t>
            </a:r>
            <a:r>
              <a:rPr lang="en-US" i="1" dirty="0" smtClean="0"/>
              <a:t> </a:t>
            </a:r>
            <a:r>
              <a:rPr lang="en-US" dirty="0" smtClean="0"/>
              <a:t>– </a:t>
            </a:r>
            <a:r>
              <a:rPr lang="en-US" i="1" dirty="0" smtClean="0"/>
              <a:t>H. </a:t>
            </a:r>
            <a:r>
              <a:rPr lang="en-US" i="1" dirty="0" err="1" smtClean="0"/>
              <a:t>ectypa</a:t>
            </a:r>
            <a:endParaRPr lang="en-US" i="1" dirty="0"/>
          </a:p>
        </p:txBody>
      </p:sp>
      <p:pic>
        <p:nvPicPr>
          <p:cNvPr id="6" name="Picture 8"/>
          <p:cNvPicPr>
            <a:picLocks noChangeAspect="1" noChangeArrowheads="1"/>
          </p:cNvPicPr>
          <p:nvPr/>
        </p:nvPicPr>
        <p:blipFill>
          <a:blip r:embed="rId2" cstate="print"/>
          <a:srcRect l="28537" t="14784" r="20963" b="13022"/>
          <a:stretch>
            <a:fillRect/>
          </a:stretch>
        </p:blipFill>
        <p:spPr bwMode="auto">
          <a:xfrm>
            <a:off x="6962078" y="4572000"/>
            <a:ext cx="2181922" cy="223647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C68F2B95-9558-41CA-B484-77192E84D6CC}" type="slidenum">
              <a:rPr lang="en-US" smtClean="0"/>
              <a:pPr/>
              <a:t>119</a:t>
            </a:fld>
            <a:endParaRPr lang="en-US"/>
          </a:p>
        </p:txBody>
      </p:sp>
      <p:pic>
        <p:nvPicPr>
          <p:cNvPr id="402434" name="Picture 2" descr="http://bugguide.net/images/cache/2ZSL8ZKLWZ8H3HUHZRPH1HIH1HXHDH7HGZZL6Z0LEZRLGZ7H5ZML5ZKLCHQL8ZILUZ5LYH5LNZIL5Z7H8ZILWZNHYH.jpg"/>
          <p:cNvPicPr>
            <a:picLocks noChangeAspect="1" noChangeArrowheads="1"/>
          </p:cNvPicPr>
          <p:nvPr/>
        </p:nvPicPr>
        <p:blipFill>
          <a:blip r:embed="rId3" cstate="print"/>
          <a:srcRect/>
          <a:stretch>
            <a:fillRect/>
          </a:stretch>
        </p:blipFill>
        <p:spPr bwMode="auto">
          <a:xfrm>
            <a:off x="6096000" y="2133600"/>
            <a:ext cx="2667000" cy="1905000"/>
          </a:xfrm>
          <a:prstGeom prst="rect">
            <a:avLst/>
          </a:prstGeom>
          <a:noFill/>
        </p:spPr>
      </p:pic>
      <p:sp>
        <p:nvSpPr>
          <p:cNvPr id="11" name="Rectangle 10"/>
          <p:cNvSpPr/>
          <p:nvPr/>
        </p:nvSpPr>
        <p:spPr>
          <a:xfrm>
            <a:off x="6172200" y="2133600"/>
            <a:ext cx="2286000" cy="369332"/>
          </a:xfrm>
          <a:prstGeom prst="rect">
            <a:avLst/>
          </a:prstGeom>
        </p:spPr>
        <p:txBody>
          <a:bodyPr wrap="square">
            <a:spAutoFit/>
          </a:bodyPr>
          <a:lstStyle/>
          <a:p>
            <a:r>
              <a:rPr lang="en-US" sz="600" dirty="0" smtClean="0"/>
              <a:t>http://bugguide.net/images/cache/2ZSL8ZKLWZ8H3HUHZRPH1HIH1HXHDH7HGZZL6Z0LEZRLGZ7H5ZML5ZKLCHQL8ZILUZ5LYH5LNZIL5Z7H8ZILWZNHYH.jpg</a:t>
            </a:r>
            <a:endParaRPr lang="en-US" sz="600" dirty="0"/>
          </a:p>
        </p:txBody>
      </p:sp>
      <p:sp>
        <p:nvSpPr>
          <p:cNvPr id="9" name="TextBox 8"/>
          <p:cNvSpPr txBox="1"/>
          <p:nvPr/>
        </p:nvSpPr>
        <p:spPr>
          <a:xfrm>
            <a:off x="1371600" y="6324600"/>
            <a:ext cx="4993675" cy="307777"/>
          </a:xfrm>
          <a:prstGeom prst="rect">
            <a:avLst/>
          </a:prstGeom>
          <a:noFill/>
        </p:spPr>
        <p:txBody>
          <a:bodyPr wrap="none" rtlCol="0">
            <a:spAutoFit/>
          </a:bodyPr>
          <a:lstStyle/>
          <a:p>
            <a:r>
              <a:rPr lang="en-US" sz="1400" b="1" dirty="0" smtClean="0"/>
              <a:t>(Kula 2012, thesis chapter being readied for submission)</a:t>
            </a:r>
            <a:endParaRPr lang="en-US" sz="14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5F0C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434" name="Rectangle 2"/>
          <p:cNvSpPr>
            <a:spLocks noGrp="1" noChangeArrowheads="1"/>
          </p:cNvSpPr>
          <p:nvPr>
            <p:ph type="title"/>
          </p:nvPr>
        </p:nvSpPr>
        <p:spPr>
          <a:xfrm>
            <a:off x="0" y="0"/>
            <a:ext cx="9144000" cy="8305800"/>
          </a:xfrm>
          <a:noFill/>
        </p:spPr>
        <p:txBody>
          <a:bodyPr/>
          <a:lstStyle/>
          <a:p>
            <a:pPr eaLnBrk="1" hangingPunct="1">
              <a:tabLst>
                <a:tab pos="625475" algn="l"/>
                <a:tab pos="1265238" algn="l"/>
              </a:tabLst>
            </a:pPr>
            <a:r>
              <a:rPr lang="en-US" sz="3200" b="1" dirty="0" smtClean="0">
                <a:solidFill>
                  <a:schemeClr val="tx1"/>
                </a:solidFill>
                <a:cs typeface="Arial" charset="0"/>
              </a:rPr>
              <a:t>Fitness Mutation Parameters in the FIELD:</a:t>
            </a:r>
            <a:br>
              <a:rPr lang="en-US" sz="3200" b="1" dirty="0" smtClean="0">
                <a:solidFill>
                  <a:schemeClr val="tx1"/>
                </a:solidFill>
                <a:cs typeface="Arial" charset="0"/>
              </a:rPr>
            </a:br>
            <a:r>
              <a:rPr lang="en-US" sz="2400" b="1" i="1" dirty="0" smtClean="0">
                <a:solidFill>
                  <a:schemeClr val="tx1"/>
                </a:solidFill>
                <a:cs typeface="Arial" charset="0"/>
              </a:rPr>
              <a:t>(Rutter et al. 2010, 2012 &amp; unpublished)</a:t>
            </a:r>
            <a:r>
              <a:rPr lang="en-US" sz="2800" b="1" dirty="0" smtClean="0">
                <a:solidFill>
                  <a:schemeClr val="tx1"/>
                </a:solidFill>
                <a:cs typeface="Arial" charset="0"/>
              </a:rPr>
              <a:t/>
            </a:r>
            <a:br>
              <a:rPr lang="en-US" sz="2800" b="1" dirty="0" smtClean="0">
                <a:solidFill>
                  <a:schemeClr val="tx1"/>
                </a:solidFill>
                <a:cs typeface="Arial" charset="0"/>
              </a:rPr>
            </a:br>
            <a:r>
              <a:rPr lang="en-US" sz="1800" b="1" dirty="0" smtClean="0">
                <a:solidFill>
                  <a:schemeClr val="tx1"/>
                </a:solidFill>
                <a:cs typeface="Arial" charset="0"/>
              </a:rPr>
              <a:t/>
            </a:r>
            <a:br>
              <a:rPr lang="en-US" sz="1800" b="1" dirty="0" smtClean="0">
                <a:solidFill>
                  <a:schemeClr val="tx1"/>
                </a:solidFill>
                <a:cs typeface="Arial" charset="0"/>
              </a:rPr>
            </a:br>
            <a:r>
              <a:rPr lang="en-US" sz="2400" b="1" dirty="0" smtClean="0">
                <a:solidFill>
                  <a:schemeClr val="tx1"/>
                </a:solidFill>
                <a:cs typeface="Arial" charset="0"/>
              </a:rPr>
              <a:t>Whole genome mutation rate for fitness = 0.12 (haploid)</a:t>
            </a:r>
            <a:br>
              <a:rPr lang="en-US" sz="2400" b="1" dirty="0" smtClean="0">
                <a:solidFill>
                  <a:schemeClr val="tx1"/>
                </a:solidFill>
                <a:cs typeface="Arial" charset="0"/>
              </a:rPr>
            </a:br>
            <a:r>
              <a:rPr lang="en-US" sz="1800" b="1" dirty="0" smtClean="0">
                <a:solidFill>
                  <a:schemeClr val="tx1"/>
                </a:solidFill>
                <a:cs typeface="Arial" charset="0"/>
              </a:rPr>
              <a:t/>
            </a:r>
            <a:br>
              <a:rPr lang="en-US" sz="1800" b="1" dirty="0" smtClean="0">
                <a:solidFill>
                  <a:schemeClr val="tx1"/>
                </a:solidFill>
                <a:cs typeface="Arial" charset="0"/>
              </a:rPr>
            </a:br>
            <a:r>
              <a:rPr lang="en-US" sz="2400" b="1" dirty="0" smtClean="0">
                <a:solidFill>
                  <a:schemeClr val="tx1"/>
                </a:solidFill>
                <a:cs typeface="Arial" charset="0"/>
              </a:rPr>
              <a:t>Mutation effects relative to the environment are small: </a:t>
            </a:r>
            <a:br>
              <a:rPr lang="en-US" sz="2400" b="1" dirty="0" smtClean="0">
                <a:solidFill>
                  <a:schemeClr val="tx1"/>
                </a:solidFill>
                <a:cs typeface="Arial" charset="0"/>
              </a:rPr>
            </a:br>
            <a:r>
              <a:rPr lang="en-US" sz="2400" b="1" i="1" dirty="0" smtClean="0">
                <a:solidFill>
                  <a:schemeClr val="tx1"/>
                </a:solidFill>
                <a:cs typeface="Arial" charset="0"/>
              </a:rPr>
              <a:t>h</a:t>
            </a:r>
            <a:r>
              <a:rPr lang="en-US" sz="2400" b="1" i="1" baseline="30000" dirty="0" smtClean="0">
                <a:solidFill>
                  <a:schemeClr val="tx1"/>
                </a:solidFill>
                <a:cs typeface="Arial" charset="0"/>
              </a:rPr>
              <a:t>2</a:t>
            </a:r>
            <a:r>
              <a:rPr lang="en-US" sz="2400" b="1" i="1" dirty="0" smtClean="0">
                <a:solidFill>
                  <a:schemeClr val="tx1"/>
                </a:solidFill>
                <a:cs typeface="Arial" charset="0"/>
              </a:rPr>
              <a:t>m</a:t>
            </a:r>
            <a:r>
              <a:rPr lang="en-US" sz="2400" b="1" dirty="0" smtClean="0">
                <a:solidFill>
                  <a:schemeClr val="tx1"/>
                </a:solidFill>
                <a:cs typeface="Arial" charset="0"/>
              </a:rPr>
              <a:t> for fitness ~ 1 x 10</a:t>
            </a:r>
            <a:r>
              <a:rPr lang="en-US" sz="2400" b="1" baseline="30000" dirty="0" smtClean="0">
                <a:solidFill>
                  <a:schemeClr val="tx1"/>
                </a:solidFill>
                <a:cs typeface="Arial" charset="0"/>
              </a:rPr>
              <a:t>-4 </a:t>
            </a:r>
            <a:br>
              <a:rPr lang="en-US" sz="2400" b="1" baseline="30000" dirty="0" smtClean="0">
                <a:solidFill>
                  <a:schemeClr val="tx1"/>
                </a:solidFill>
                <a:cs typeface="Arial" charset="0"/>
              </a:rPr>
            </a:br>
            <a:r>
              <a:rPr lang="en-US" sz="2400" b="1" baseline="30000" dirty="0" smtClean="0">
                <a:solidFill>
                  <a:schemeClr val="tx1"/>
                </a:solidFill>
                <a:cs typeface="Arial" charset="0"/>
              </a:rPr>
              <a:t/>
            </a:r>
            <a:br>
              <a:rPr lang="en-US" sz="2400" b="1" baseline="30000" dirty="0" smtClean="0">
                <a:solidFill>
                  <a:schemeClr val="tx1"/>
                </a:solidFill>
                <a:cs typeface="Arial" charset="0"/>
              </a:rPr>
            </a:br>
            <a:r>
              <a:rPr lang="en-US" sz="2400" b="1" dirty="0" smtClean="0">
                <a:solidFill>
                  <a:schemeClr val="tx1"/>
                </a:solidFill>
                <a:cs typeface="Arial" charset="0"/>
              </a:rPr>
              <a:t>High frequency of beneficial mutations</a:t>
            </a:r>
            <a:br>
              <a:rPr lang="en-US" sz="2400" b="1" dirty="0" smtClean="0">
                <a:solidFill>
                  <a:schemeClr val="tx1"/>
                </a:solidFill>
                <a:cs typeface="Arial" charset="0"/>
              </a:rPr>
            </a:br>
            <a:r>
              <a:rPr lang="en-US" sz="2400" b="1" dirty="0" smtClean="0">
                <a:solidFill>
                  <a:schemeClr val="tx1"/>
                </a:solidFill>
                <a:cs typeface="Arial" charset="0"/>
              </a:rPr>
              <a:t/>
            </a:r>
            <a:br>
              <a:rPr lang="en-US" sz="2400" b="1" dirty="0" smtClean="0">
                <a:solidFill>
                  <a:schemeClr val="tx1"/>
                </a:solidFill>
                <a:cs typeface="Arial" charset="0"/>
              </a:rPr>
            </a:br>
            <a:r>
              <a:rPr lang="en-US" sz="2400" b="1" dirty="0" smtClean="0">
                <a:solidFill>
                  <a:schemeClr val="tx1"/>
                </a:solidFill>
                <a:cs typeface="Arial" charset="0"/>
              </a:rPr>
              <a:t>G X E:</a:t>
            </a:r>
            <a:br>
              <a:rPr lang="en-US" sz="2400" b="1" dirty="0" smtClean="0">
                <a:solidFill>
                  <a:schemeClr val="tx1"/>
                </a:solidFill>
                <a:cs typeface="Arial" charset="0"/>
              </a:rPr>
            </a:br>
            <a:r>
              <a:rPr lang="en-US" sz="2400" b="1" dirty="0" smtClean="0">
                <a:solidFill>
                  <a:schemeClr val="tx1"/>
                </a:solidFill>
                <a:cs typeface="Arial" charset="0"/>
              </a:rPr>
              <a:t>variance G x E (MA line effects in 3/4 experiments)</a:t>
            </a:r>
            <a:br>
              <a:rPr lang="en-US" sz="2400" b="1" dirty="0" smtClean="0">
                <a:solidFill>
                  <a:schemeClr val="tx1"/>
                </a:solidFill>
                <a:cs typeface="Arial" charset="0"/>
              </a:rPr>
            </a:br>
            <a:r>
              <a:rPr lang="en-US" sz="2400" b="1" dirty="0" smtClean="0">
                <a:solidFill>
                  <a:schemeClr val="tx1"/>
                </a:solidFill>
                <a:cs typeface="Arial" charset="0"/>
              </a:rPr>
              <a:t>MA line x Season</a:t>
            </a:r>
            <a:br>
              <a:rPr lang="en-US" sz="2400" b="1" dirty="0" smtClean="0">
                <a:solidFill>
                  <a:schemeClr val="tx1"/>
                </a:solidFill>
                <a:cs typeface="Arial" charset="0"/>
              </a:rPr>
            </a:br>
            <a:r>
              <a:rPr lang="en-US" sz="2400" b="1" dirty="0" smtClean="0">
                <a:solidFill>
                  <a:schemeClr val="tx1"/>
                </a:solidFill>
                <a:cs typeface="Arial" charset="0"/>
              </a:rPr>
              <a:t>MA line x Year</a:t>
            </a:r>
            <a:br>
              <a:rPr lang="en-US" sz="2400" b="1" dirty="0" smtClean="0">
                <a:solidFill>
                  <a:schemeClr val="tx1"/>
                </a:solidFill>
                <a:cs typeface="Arial" charset="0"/>
              </a:rPr>
            </a:br>
            <a:r>
              <a:rPr lang="en-US" sz="2400" b="1" dirty="0" smtClean="0">
                <a:solidFill>
                  <a:schemeClr val="tx1"/>
                </a:solidFill>
                <a:cs typeface="Arial" charset="0"/>
              </a:rPr>
              <a:t>MA line x Experiment</a:t>
            </a:r>
            <a:br>
              <a:rPr lang="en-US" sz="2400" b="1" dirty="0" smtClean="0">
                <a:solidFill>
                  <a:schemeClr val="tx1"/>
                </a:solidFill>
                <a:cs typeface="Arial" charset="0"/>
              </a:rPr>
            </a:br>
            <a:r>
              <a:rPr lang="en-US" sz="2000" b="1" dirty="0" smtClean="0">
                <a:solidFill>
                  <a:schemeClr val="tx1"/>
                </a:solidFill>
                <a:cs typeface="Arial" charset="0"/>
              </a:rPr>
              <a:t/>
            </a:r>
            <a:br>
              <a:rPr lang="en-US" sz="2000" b="1" dirty="0" smtClean="0">
                <a:solidFill>
                  <a:schemeClr val="tx1"/>
                </a:solidFill>
                <a:cs typeface="Arial" charset="0"/>
              </a:rPr>
            </a:br>
            <a:r>
              <a:rPr lang="en-US" sz="2000" b="1" dirty="0" smtClean="0">
                <a:solidFill>
                  <a:schemeClr val="tx1"/>
                </a:solidFill>
                <a:cs typeface="Arial" charset="0"/>
              </a:rPr>
              <a:t> </a:t>
            </a:r>
            <a:r>
              <a:rPr lang="en-US" sz="3200" b="1" dirty="0" smtClean="0">
                <a:solidFill>
                  <a:schemeClr val="tx1"/>
                </a:solidFill>
                <a:cs typeface="Arial" charset="0"/>
              </a:rPr>
              <a:t>Mutations Contribute Substantially to Population Genetic Variation of Fitness </a:t>
            </a:r>
            <a:r>
              <a:rPr lang="en-US" sz="2800" b="1" dirty="0" smtClean="0">
                <a:solidFill>
                  <a:schemeClr val="bg1"/>
                </a:solidFill>
                <a:cs typeface="Arial" charset="0"/>
              </a:rPr>
              <a:t/>
            </a:r>
            <a:br>
              <a:rPr lang="en-US" sz="2800" b="1" dirty="0" smtClean="0">
                <a:solidFill>
                  <a:schemeClr val="bg1"/>
                </a:solidFill>
                <a:cs typeface="Arial" charset="0"/>
              </a:rPr>
            </a:br>
            <a:r>
              <a:rPr lang="en-US" sz="2800" b="1" dirty="0" smtClean="0">
                <a:solidFill>
                  <a:schemeClr val="bg1"/>
                </a:solidFill>
                <a:cs typeface="Arial" charset="0"/>
              </a:rPr>
              <a:t/>
            </a:r>
            <a:br>
              <a:rPr lang="en-US" sz="2800" b="1" dirty="0" smtClean="0">
                <a:solidFill>
                  <a:schemeClr val="bg1"/>
                </a:solidFill>
                <a:cs typeface="Arial" charset="0"/>
              </a:rPr>
            </a:br>
            <a:r>
              <a:rPr lang="en-US" sz="2800" b="1" dirty="0" smtClean="0">
                <a:solidFill>
                  <a:schemeClr val="bg1"/>
                </a:solidFill>
                <a:cs typeface="Arial" charset="0"/>
              </a:rPr>
              <a:t/>
            </a:r>
            <a:br>
              <a:rPr lang="en-US" sz="2800" b="1" dirty="0" smtClean="0">
                <a:solidFill>
                  <a:schemeClr val="bg1"/>
                </a:solidFill>
                <a:cs typeface="Arial" charset="0"/>
              </a:rPr>
            </a:br>
            <a:r>
              <a:rPr lang="en-US" sz="2800" b="1" dirty="0" smtClean="0">
                <a:solidFill>
                  <a:schemeClr val="bg1"/>
                </a:solidFill>
                <a:cs typeface="Arial" charset="0"/>
              </a:rPr>
              <a:t/>
            </a:r>
            <a:br>
              <a:rPr lang="en-US" sz="2800" b="1" dirty="0" smtClean="0">
                <a:solidFill>
                  <a:schemeClr val="bg1"/>
                </a:solidFill>
                <a:cs typeface="Arial" charset="0"/>
              </a:rPr>
            </a:br>
            <a:endParaRPr lang="en-US" sz="2800" b="1" dirty="0" smtClean="0">
              <a:solidFill>
                <a:schemeClr val="bg1"/>
              </a:solidFill>
              <a:cs typeface="Arial"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Box 1"/>
          <p:cNvSpPr txBox="1">
            <a:spLocks noChangeArrowheads="1"/>
          </p:cNvSpPr>
          <p:nvPr/>
        </p:nvSpPr>
        <p:spPr bwMode="auto">
          <a:xfrm>
            <a:off x="202722" y="4835379"/>
            <a:ext cx="8672512"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dirty="0" err="1">
                <a:latin typeface="Calibri" charset="0"/>
                <a:cs typeface="Calibri" charset="0"/>
              </a:rPr>
              <a:t>Σ</a:t>
            </a:r>
            <a:r>
              <a:rPr lang="en-US" b="1" dirty="0">
                <a:latin typeface="Calibri" charset="0"/>
                <a:cs typeface="Calibri" charset="0"/>
              </a:rPr>
              <a:t> </a:t>
            </a:r>
            <a:r>
              <a:rPr lang="en-US" b="1" dirty="0" smtClean="0">
                <a:latin typeface="Calibri" charset="0"/>
                <a:cs typeface="Calibri" charset="0"/>
              </a:rPr>
              <a:t>( proportion </a:t>
            </a:r>
            <a:r>
              <a:rPr lang="en-US" b="1" dirty="0">
                <a:latin typeface="Calibri" charset="0"/>
                <a:cs typeface="Calibri" charset="0"/>
              </a:rPr>
              <a:t>flowers open on a marking date   </a:t>
            </a:r>
            <a:r>
              <a:rPr lang="en-US" sz="3600" b="1" dirty="0">
                <a:latin typeface="Calibri" charset="0"/>
                <a:cs typeface="Calibri" charset="0"/>
              </a:rPr>
              <a:t>x</a:t>
            </a:r>
            <a:r>
              <a:rPr lang="en-US" b="1" dirty="0">
                <a:latin typeface="Calibri" charset="0"/>
                <a:cs typeface="Calibri" charset="0"/>
              </a:rPr>
              <a:t> </a:t>
            </a:r>
          </a:p>
          <a:p>
            <a:pPr eaLnBrk="1" hangingPunct="1"/>
            <a:r>
              <a:rPr lang="en-US" b="1" dirty="0">
                <a:latin typeface="Calibri" charset="0"/>
                <a:cs typeface="Calibri" charset="0"/>
              </a:rPr>
              <a:t>					eggs per flower for that </a:t>
            </a:r>
            <a:r>
              <a:rPr lang="en-US" b="1" dirty="0" smtClean="0">
                <a:latin typeface="Calibri" charset="0"/>
                <a:cs typeface="Calibri" charset="0"/>
              </a:rPr>
              <a:t>date )</a:t>
            </a:r>
            <a:endParaRPr lang="en-US" b="1" dirty="0">
              <a:latin typeface="Calibri" charset="0"/>
              <a:cs typeface="Calibri" charset="0"/>
            </a:endParaRPr>
          </a:p>
        </p:txBody>
      </p:sp>
      <p:sp>
        <p:nvSpPr>
          <p:cNvPr id="4" name="Text Box 14"/>
          <p:cNvSpPr txBox="1">
            <a:spLocks noChangeArrowheads="1"/>
          </p:cNvSpPr>
          <p:nvPr/>
        </p:nvSpPr>
        <p:spPr bwMode="auto">
          <a:xfrm>
            <a:off x="0" y="-4763"/>
            <a:ext cx="9144000" cy="1016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600" b="1" dirty="0">
                <a:latin typeface="Calibri"/>
                <a:cs typeface="Calibri"/>
              </a:rPr>
              <a:t>Ecological Conditions – Synchrony</a:t>
            </a:r>
            <a:br>
              <a:rPr lang="en-US" sz="3600" b="1" dirty="0">
                <a:latin typeface="Calibri"/>
                <a:cs typeface="Calibri"/>
              </a:rPr>
            </a:br>
            <a:r>
              <a:rPr lang="en-US" sz="2400" b="1" dirty="0">
                <a:latin typeface="Calibri"/>
                <a:cs typeface="Calibri"/>
              </a:rPr>
              <a:t>Calculating Synchrony</a:t>
            </a:r>
            <a:endParaRPr lang="en-US" sz="3600" b="1" dirty="0">
              <a:latin typeface="Calibri"/>
              <a:cs typeface="Calibri"/>
            </a:endParaRPr>
          </a:p>
        </p:txBody>
      </p:sp>
      <p:sp>
        <p:nvSpPr>
          <p:cNvPr id="78851" name="TextBox 1"/>
          <p:cNvSpPr txBox="1">
            <a:spLocks noChangeArrowheads="1"/>
          </p:cNvSpPr>
          <p:nvPr/>
        </p:nvSpPr>
        <p:spPr bwMode="auto">
          <a:xfrm>
            <a:off x="177322" y="3665100"/>
            <a:ext cx="880745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latin typeface="Calibri" charset="0"/>
                <a:cs typeface="Calibri" charset="0"/>
              </a:rPr>
              <a:t>Goal:</a:t>
            </a:r>
            <a:r>
              <a:rPr lang="en-US" dirty="0">
                <a:latin typeface="Calibri" charset="0"/>
                <a:cs typeface="Calibri" charset="0"/>
              </a:rPr>
              <a:t> account for a plant’s total exposure to </a:t>
            </a:r>
            <a:r>
              <a:rPr lang="en-US" i="1" dirty="0">
                <a:latin typeface="Calibri" charset="0"/>
                <a:cs typeface="Calibri" charset="0"/>
              </a:rPr>
              <a:t>H. ectypa </a:t>
            </a:r>
            <a:r>
              <a:rPr lang="en-US" dirty="0">
                <a:latin typeface="Calibri" charset="0"/>
                <a:cs typeface="Calibri" charset="0"/>
              </a:rPr>
              <a:t>pollination/oviposition on the days that </a:t>
            </a:r>
            <a:r>
              <a:rPr lang="en-US" dirty="0" smtClean="0">
                <a:latin typeface="Calibri" charset="0"/>
                <a:cs typeface="Calibri" charset="0"/>
              </a:rPr>
              <a:t>its </a:t>
            </a:r>
            <a:r>
              <a:rPr lang="en-US" dirty="0">
                <a:latin typeface="Calibri" charset="0"/>
                <a:cs typeface="Calibri" charset="0"/>
              </a:rPr>
              <a:t>flowers are open</a:t>
            </a:r>
          </a:p>
        </p:txBody>
      </p:sp>
      <p:pic>
        <p:nvPicPr>
          <p:cNvPr id="6" name="Picture 5" descr="MLB_0013.JPG"/>
          <p:cNvPicPr>
            <a:picLocks noChangeAspect="1"/>
          </p:cNvPicPr>
          <p:nvPr/>
        </p:nvPicPr>
        <p:blipFill rotWithShape="1">
          <a:blip r:embed="rId3" cstate="print">
            <a:extLst>
              <a:ext uri="{28A0092B-C50C-407E-A947-70E740481C1C}">
                <a14:useLocalDpi xmlns:a14="http://schemas.microsoft.com/office/drawing/2010/main" xmlns="" val="0"/>
              </a:ext>
            </a:extLst>
          </a:blip>
          <a:srcRect l="37147" t="31627" r="37339" b="29770"/>
          <a:stretch/>
        </p:blipFill>
        <p:spPr>
          <a:xfrm>
            <a:off x="4149313" y="1137151"/>
            <a:ext cx="2333068" cy="2362918"/>
          </a:xfrm>
          <a:prstGeom prst="rect">
            <a:avLst/>
          </a:prstGeom>
          <a:ln w="19050">
            <a:solidFill>
              <a:schemeClr val="tx1"/>
            </a:solidFill>
          </a:ln>
        </p:spPr>
      </p:pic>
      <p:pic>
        <p:nvPicPr>
          <p:cNvPr id="7" name="Picture 2" descr="MLBS 29July07037"/>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5540" t="518" r="14805"/>
          <a:stretch/>
        </p:blipFill>
        <p:spPr bwMode="auto">
          <a:xfrm>
            <a:off x="2746520" y="1137153"/>
            <a:ext cx="1240365" cy="2369713"/>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8077200" y="6553200"/>
            <a:ext cx="1138453" cy="307777"/>
          </a:xfrm>
          <a:prstGeom prst="rect">
            <a:avLst/>
          </a:prstGeom>
          <a:noFill/>
        </p:spPr>
        <p:txBody>
          <a:bodyPr wrap="none" rtlCol="0">
            <a:spAutoFit/>
          </a:bodyPr>
          <a:lstStyle/>
          <a:p>
            <a:r>
              <a:rPr lang="en-US" sz="1400" b="1" dirty="0" smtClean="0"/>
              <a:t>(Kula 2012)</a:t>
            </a:r>
            <a:endParaRPr lang="en-US" sz="1400" b="1" dirty="0"/>
          </a:p>
        </p:txBody>
      </p:sp>
    </p:spTree>
    <p:extLst>
      <p:ext uri="{BB962C8B-B14F-4D97-AF65-F5344CB8AC3E}">
        <p14:creationId xmlns:p14="http://schemas.microsoft.com/office/powerpoint/2010/main" xmlns="" val="36008986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p:cNvSpPr txBox="1">
            <a:spLocks noChangeArrowheads="1"/>
          </p:cNvSpPr>
          <p:nvPr/>
        </p:nvSpPr>
        <p:spPr bwMode="auto">
          <a:xfrm>
            <a:off x="0" y="-4763"/>
            <a:ext cx="9144000" cy="203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sz="3600" b="1" dirty="0" smtClean="0">
                <a:latin typeface="Calibri"/>
                <a:cs typeface="Calibri"/>
              </a:rPr>
              <a:t>Synchrony between adult </a:t>
            </a:r>
            <a:r>
              <a:rPr lang="en-US" sz="3600" b="1" i="1" dirty="0" smtClean="0">
                <a:latin typeface="Calibri"/>
                <a:cs typeface="Calibri"/>
              </a:rPr>
              <a:t>S. </a:t>
            </a:r>
            <a:r>
              <a:rPr lang="en-US" sz="3600" b="1" i="1" dirty="0" err="1" smtClean="0">
                <a:latin typeface="Calibri"/>
                <a:cs typeface="Calibri"/>
              </a:rPr>
              <a:t>stellata</a:t>
            </a:r>
            <a:r>
              <a:rPr lang="en-US" sz="3600" b="1" i="1" dirty="0" smtClean="0">
                <a:latin typeface="Calibri"/>
                <a:cs typeface="Calibri"/>
              </a:rPr>
              <a:t> </a:t>
            </a:r>
            <a:r>
              <a:rPr lang="en-US" sz="3600" b="1" dirty="0" smtClean="0">
                <a:latin typeface="Calibri"/>
                <a:cs typeface="Calibri"/>
              </a:rPr>
              <a:t>and</a:t>
            </a:r>
          </a:p>
          <a:p>
            <a:pPr algn="ctr">
              <a:spcBef>
                <a:spcPct val="50000"/>
              </a:spcBef>
              <a:defRPr/>
            </a:pPr>
            <a:r>
              <a:rPr lang="en-US" sz="3600" b="1" dirty="0" smtClean="0">
                <a:latin typeface="Calibri"/>
                <a:cs typeface="Calibri"/>
              </a:rPr>
              <a:t> </a:t>
            </a:r>
            <a:r>
              <a:rPr lang="en-US" sz="3600" b="1" i="1" dirty="0" smtClean="0">
                <a:latin typeface="Calibri"/>
                <a:cs typeface="Calibri"/>
              </a:rPr>
              <a:t>H. </a:t>
            </a:r>
            <a:r>
              <a:rPr lang="en-US" sz="3600" b="1" i="1" dirty="0" err="1" smtClean="0">
                <a:latin typeface="Calibri"/>
                <a:cs typeface="Calibri"/>
              </a:rPr>
              <a:t>ectypa</a:t>
            </a:r>
            <a:r>
              <a:rPr lang="en-US" sz="3600" b="1" i="1" dirty="0" smtClean="0">
                <a:latin typeface="Calibri"/>
                <a:cs typeface="Calibri"/>
              </a:rPr>
              <a:t> </a:t>
            </a:r>
            <a:r>
              <a:rPr lang="en-US" sz="3600" b="1" dirty="0" smtClean="0">
                <a:latin typeface="Calibri"/>
                <a:cs typeface="Calibri"/>
              </a:rPr>
              <a:t>flowers: Outcomes vary</a:t>
            </a:r>
            <a:r>
              <a:rPr lang="en-US" sz="3600" b="1" dirty="0">
                <a:latin typeface="Calibri"/>
                <a:cs typeface="Calibri"/>
              </a:rPr>
              <a:t/>
            </a:r>
            <a:br>
              <a:rPr lang="en-US" sz="3600" b="1" dirty="0">
                <a:latin typeface="Calibri"/>
                <a:cs typeface="Calibri"/>
              </a:rPr>
            </a:br>
            <a:endParaRPr lang="en-US" sz="3600" b="1" dirty="0">
              <a:latin typeface="Calibri"/>
              <a:cs typeface="Calibri"/>
            </a:endParaRPr>
          </a:p>
        </p:txBody>
      </p:sp>
      <p:sp>
        <p:nvSpPr>
          <p:cNvPr id="3" name="Rectangle 2"/>
          <p:cNvSpPr>
            <a:spLocks noChangeArrowheads="1"/>
          </p:cNvSpPr>
          <p:nvPr/>
        </p:nvSpPr>
        <p:spPr bwMode="auto">
          <a:xfrm>
            <a:off x="-9601200" y="2286000"/>
            <a:ext cx="889317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400" dirty="0" smtClean="0">
                <a:latin typeface="Calibri" charset="0"/>
                <a:cs typeface="Calibri" charset="0"/>
                <a:sym typeface="Wingdings"/>
              </a:rPr>
              <a:t>3) Within season and year to year variability in the effect of synchrony </a:t>
            </a:r>
            <a:br>
              <a:rPr lang="en-US" sz="2400" dirty="0" smtClean="0">
                <a:latin typeface="Calibri" charset="0"/>
                <a:cs typeface="Calibri" charset="0"/>
                <a:sym typeface="Wingdings"/>
              </a:rPr>
            </a:br>
            <a:r>
              <a:rPr lang="en-US" sz="2400" dirty="0" smtClean="0">
                <a:latin typeface="Calibri" charset="0"/>
                <a:cs typeface="Calibri" charset="0"/>
                <a:sym typeface="Wingdings"/>
              </a:rPr>
              <a:t>   on host plant reproduction  ecology shaping interaction outcomes</a:t>
            </a:r>
          </a:p>
        </p:txBody>
      </p:sp>
      <p:graphicFrame>
        <p:nvGraphicFramePr>
          <p:cNvPr id="4" name="Chart 3"/>
          <p:cNvGraphicFramePr>
            <a:graphicFrameLocks/>
          </p:cNvGraphicFramePr>
          <p:nvPr>
            <p:extLst>
              <p:ext uri="{D42A27DB-BD31-4B8C-83A1-F6EECF244321}">
                <p14:modId xmlns:p14="http://schemas.microsoft.com/office/powerpoint/2010/main" xmlns="" val="1906228860"/>
              </p:ext>
            </p:extLst>
          </p:nvPr>
        </p:nvGraphicFramePr>
        <p:xfrm>
          <a:off x="148168" y="3135386"/>
          <a:ext cx="4370810" cy="27879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xmlns="" val="1443238222"/>
              </p:ext>
            </p:extLst>
          </p:nvPr>
        </p:nvGraphicFramePr>
        <p:xfrm>
          <a:off x="4391116" y="3124200"/>
          <a:ext cx="4592304" cy="2810077"/>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p:cNvSpPr/>
          <p:nvPr/>
        </p:nvSpPr>
        <p:spPr>
          <a:xfrm>
            <a:off x="2819400" y="3733800"/>
            <a:ext cx="1058303" cy="461665"/>
          </a:xfrm>
          <a:prstGeom prst="rect">
            <a:avLst/>
          </a:prstGeom>
        </p:spPr>
        <p:txBody>
          <a:bodyPr wrap="none">
            <a:spAutoFit/>
          </a:bodyPr>
          <a:lstStyle/>
          <a:p>
            <a:r>
              <a:rPr lang="en-US" b="1" i="1" dirty="0" smtClean="0">
                <a:solidFill>
                  <a:srgbClr val="FF0000"/>
                </a:solidFill>
                <a:latin typeface="Calibri"/>
                <a:cs typeface="Calibri"/>
              </a:rPr>
              <a:t>P &lt; 0.001</a:t>
            </a:r>
            <a:endParaRPr lang="en-US" sz="2400" i="1" dirty="0"/>
          </a:p>
        </p:txBody>
      </p:sp>
      <p:sp>
        <p:nvSpPr>
          <p:cNvPr id="8" name="Rectangle 7"/>
          <p:cNvSpPr/>
          <p:nvPr/>
        </p:nvSpPr>
        <p:spPr>
          <a:xfrm>
            <a:off x="7696200" y="3657600"/>
            <a:ext cx="1058303" cy="461665"/>
          </a:xfrm>
          <a:prstGeom prst="rect">
            <a:avLst/>
          </a:prstGeom>
        </p:spPr>
        <p:txBody>
          <a:bodyPr wrap="none">
            <a:spAutoFit/>
          </a:bodyPr>
          <a:lstStyle/>
          <a:p>
            <a:r>
              <a:rPr lang="en-US" i="1" dirty="0" smtClean="0">
                <a:solidFill>
                  <a:srgbClr val="FF0000"/>
                </a:solidFill>
                <a:latin typeface="Calibri"/>
                <a:cs typeface="Calibri"/>
              </a:rPr>
              <a:t>P &lt; 0.001</a:t>
            </a:r>
            <a:endParaRPr lang="en-US" sz="2400" i="1" dirty="0"/>
          </a:p>
        </p:txBody>
      </p:sp>
      <p:sp>
        <p:nvSpPr>
          <p:cNvPr id="9" name="TextBox 8"/>
          <p:cNvSpPr txBox="1"/>
          <p:nvPr/>
        </p:nvSpPr>
        <p:spPr>
          <a:xfrm>
            <a:off x="1143000" y="1981200"/>
            <a:ext cx="6813084" cy="584775"/>
          </a:xfrm>
          <a:prstGeom prst="rect">
            <a:avLst/>
          </a:prstGeom>
          <a:noFill/>
        </p:spPr>
        <p:txBody>
          <a:bodyPr wrap="none" rtlCol="0">
            <a:spAutoFit/>
          </a:bodyPr>
          <a:lstStyle/>
          <a:p>
            <a:r>
              <a:rPr lang="en-US" sz="3200" dirty="0" smtClean="0"/>
              <a:t>Predation Rate/plant* vs. Synchrony</a:t>
            </a:r>
            <a:endParaRPr lang="en-US" sz="3200" dirty="0"/>
          </a:p>
        </p:txBody>
      </p:sp>
      <p:sp>
        <p:nvSpPr>
          <p:cNvPr id="10" name="TextBox 9"/>
          <p:cNvSpPr txBox="1"/>
          <p:nvPr/>
        </p:nvSpPr>
        <p:spPr>
          <a:xfrm>
            <a:off x="1752600" y="2743200"/>
            <a:ext cx="755335" cy="400110"/>
          </a:xfrm>
          <a:prstGeom prst="rect">
            <a:avLst/>
          </a:prstGeom>
          <a:noFill/>
        </p:spPr>
        <p:txBody>
          <a:bodyPr wrap="none" rtlCol="0">
            <a:spAutoFit/>
          </a:bodyPr>
          <a:lstStyle/>
          <a:p>
            <a:r>
              <a:rPr lang="en-US" sz="2000" dirty="0" smtClean="0"/>
              <a:t>2008</a:t>
            </a:r>
            <a:endParaRPr lang="en-US" sz="2000" dirty="0"/>
          </a:p>
        </p:txBody>
      </p:sp>
      <p:sp>
        <p:nvSpPr>
          <p:cNvPr id="11" name="TextBox 10"/>
          <p:cNvSpPr txBox="1"/>
          <p:nvPr/>
        </p:nvSpPr>
        <p:spPr>
          <a:xfrm>
            <a:off x="6331265" y="2743200"/>
            <a:ext cx="755335" cy="400110"/>
          </a:xfrm>
          <a:prstGeom prst="rect">
            <a:avLst/>
          </a:prstGeom>
          <a:noFill/>
        </p:spPr>
        <p:txBody>
          <a:bodyPr wrap="none" rtlCol="0">
            <a:spAutoFit/>
          </a:bodyPr>
          <a:lstStyle/>
          <a:p>
            <a:r>
              <a:rPr lang="en-US" sz="2000" dirty="0" smtClean="0"/>
              <a:t>2009</a:t>
            </a:r>
            <a:endParaRPr lang="en-US" sz="2000" dirty="0"/>
          </a:p>
        </p:txBody>
      </p:sp>
      <p:sp>
        <p:nvSpPr>
          <p:cNvPr id="12" name="TextBox 11"/>
          <p:cNvSpPr txBox="1"/>
          <p:nvPr/>
        </p:nvSpPr>
        <p:spPr>
          <a:xfrm>
            <a:off x="0" y="5867400"/>
            <a:ext cx="9312165" cy="523220"/>
          </a:xfrm>
          <a:prstGeom prst="rect">
            <a:avLst/>
          </a:prstGeom>
          <a:noFill/>
        </p:spPr>
        <p:txBody>
          <a:bodyPr wrap="none" rtlCol="0">
            <a:spAutoFit/>
          </a:bodyPr>
          <a:lstStyle/>
          <a:p>
            <a:r>
              <a:rPr lang="en-US" sz="2800" b="1" dirty="0" smtClean="0"/>
              <a:t>*</a:t>
            </a:r>
            <a:r>
              <a:rPr lang="en-US" sz="2000" b="1" dirty="0" smtClean="0"/>
              <a:t>Predation Rate =  Proportion of flowers and fruit eaten by </a:t>
            </a:r>
            <a:r>
              <a:rPr lang="en-US" sz="2000" b="1" i="1" dirty="0" smtClean="0"/>
              <a:t>H. </a:t>
            </a:r>
            <a:r>
              <a:rPr lang="en-US" sz="2000" b="1" i="1" dirty="0" err="1" smtClean="0"/>
              <a:t>ectypa</a:t>
            </a:r>
            <a:r>
              <a:rPr lang="en-US" sz="2000" b="1" i="1" dirty="0" smtClean="0"/>
              <a:t> </a:t>
            </a:r>
            <a:r>
              <a:rPr lang="en-US" sz="2000" b="1" dirty="0" smtClean="0"/>
              <a:t>larvae</a:t>
            </a:r>
            <a:endParaRPr lang="en-US" sz="2000" b="1" dirty="0"/>
          </a:p>
        </p:txBody>
      </p:sp>
      <p:sp>
        <p:nvSpPr>
          <p:cNvPr id="13" name="TextBox 12"/>
          <p:cNvSpPr txBox="1"/>
          <p:nvPr/>
        </p:nvSpPr>
        <p:spPr>
          <a:xfrm>
            <a:off x="7696200" y="6550223"/>
            <a:ext cx="1138453" cy="307777"/>
          </a:xfrm>
          <a:prstGeom prst="rect">
            <a:avLst/>
          </a:prstGeom>
          <a:noFill/>
        </p:spPr>
        <p:txBody>
          <a:bodyPr wrap="none" rtlCol="0">
            <a:spAutoFit/>
          </a:bodyPr>
          <a:lstStyle/>
          <a:p>
            <a:r>
              <a:rPr lang="en-US" sz="1400" b="1" dirty="0" smtClean="0"/>
              <a:t>(Kula 2012)</a:t>
            </a:r>
            <a:endParaRPr lang="en-US" sz="1400" b="1" dirty="0"/>
          </a:p>
        </p:txBody>
      </p:sp>
    </p:spTree>
    <p:extLst>
      <p:ext uri="{BB962C8B-B14F-4D97-AF65-F5344CB8AC3E}">
        <p14:creationId xmlns:p14="http://schemas.microsoft.com/office/powerpoint/2010/main" xmlns="" val="275708626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3600" b="1" dirty="0" smtClean="0"/>
              <a:t>Scale Interaction Outcome:</a:t>
            </a:r>
            <a:endParaRPr lang="en-US" sz="3600" b="1" dirty="0"/>
          </a:p>
        </p:txBody>
      </p:sp>
      <p:sp>
        <p:nvSpPr>
          <p:cNvPr id="3" name="Content Placeholder 2"/>
          <p:cNvSpPr>
            <a:spLocks noGrp="1"/>
          </p:cNvSpPr>
          <p:nvPr>
            <p:ph idx="1"/>
          </p:nvPr>
        </p:nvSpPr>
        <p:spPr>
          <a:xfrm>
            <a:off x="0" y="1447800"/>
            <a:ext cx="9144000" cy="4525963"/>
          </a:xfrm>
        </p:spPr>
        <p:txBody>
          <a:bodyPr/>
          <a:lstStyle/>
          <a:p>
            <a:pPr>
              <a:buFont typeface="Wingdings" pitchFamily="2" charset="2"/>
              <a:buChar char="Ø"/>
            </a:pPr>
            <a:r>
              <a:rPr lang="en-US" sz="2800" dirty="0" smtClean="0"/>
              <a:t>Among populations and across years </a:t>
            </a:r>
            <a:r>
              <a:rPr lang="en-US" sz="2000" dirty="0" smtClean="0"/>
              <a:t>(Reynolds et al. 2012)</a:t>
            </a:r>
            <a:r>
              <a:rPr lang="en-US" sz="2800" dirty="0" smtClean="0"/>
              <a:t>:  </a:t>
            </a:r>
          </a:p>
          <a:p>
            <a:pPr>
              <a:buNone/>
            </a:pPr>
            <a:r>
              <a:rPr lang="en-US" sz="2800" dirty="0" smtClean="0"/>
              <a:t>		(-)  ~ Parasitism</a:t>
            </a:r>
          </a:p>
          <a:p>
            <a:pPr marL="0" lvl="1" indent="50800">
              <a:buFont typeface="Wingdings" pitchFamily="2" charset="2"/>
              <a:buChar char="Ø"/>
            </a:pPr>
            <a:endParaRPr lang="en-US" dirty="0" smtClean="0"/>
          </a:p>
          <a:p>
            <a:pPr marL="0" lvl="1" indent="50800">
              <a:buFont typeface="Wingdings" pitchFamily="2" charset="2"/>
              <a:buChar char="Ø"/>
            </a:pPr>
            <a:r>
              <a:rPr lang="en-US" dirty="0" smtClean="0"/>
              <a:t>Low host plant density </a:t>
            </a:r>
            <a:r>
              <a:rPr lang="en-US" sz="1800" dirty="0" smtClean="0"/>
              <a:t>(Kula et al., submitted)</a:t>
            </a:r>
            <a:r>
              <a:rPr lang="en-US" sz="3200" dirty="0" smtClean="0"/>
              <a:t>:</a:t>
            </a:r>
            <a:endParaRPr lang="en-US" dirty="0" smtClean="0"/>
          </a:p>
          <a:p>
            <a:pPr marL="0" lvl="1" indent="50800">
              <a:buNone/>
            </a:pPr>
            <a:r>
              <a:rPr lang="en-US" dirty="0" smtClean="0"/>
              <a:t>	 (-)   ~Parasitism</a:t>
            </a:r>
          </a:p>
          <a:p>
            <a:pPr>
              <a:buFont typeface="Wingdings" pitchFamily="2" charset="2"/>
              <a:buChar char="Ø"/>
            </a:pPr>
            <a:endParaRPr lang="en-US" dirty="0" smtClean="0"/>
          </a:p>
          <a:p>
            <a:pPr>
              <a:buFont typeface="Wingdings" pitchFamily="2" charset="2"/>
              <a:buChar char="Ø"/>
            </a:pPr>
            <a:r>
              <a:rPr lang="en-US" sz="2800" dirty="0" smtClean="0"/>
              <a:t>Within a population throughout a season:</a:t>
            </a:r>
          </a:p>
          <a:p>
            <a:pPr>
              <a:buNone/>
            </a:pPr>
            <a:r>
              <a:rPr lang="en-US" sz="2800" dirty="0" smtClean="0"/>
              <a:t>		(+) ~ Mutualism or (–) ~ Parasitism</a:t>
            </a:r>
          </a:p>
          <a:p>
            <a:pPr>
              <a:buNone/>
            </a:pPr>
            <a:endParaRPr lang="en-US" dirty="0" smtClean="0"/>
          </a:p>
          <a:p>
            <a:pPr>
              <a:buNone/>
            </a:pPr>
            <a:r>
              <a:rPr lang="en-US" sz="1600" dirty="0" smtClean="0"/>
              <a:t>                                     </a:t>
            </a:r>
            <a:r>
              <a:rPr lang="en-US" sz="3600" b="1" dirty="0" smtClean="0"/>
              <a:t>Context dependency</a:t>
            </a:r>
            <a:endParaRPr lang="en-US" b="1" dirty="0"/>
          </a:p>
        </p:txBody>
      </p:sp>
      <p:pic>
        <p:nvPicPr>
          <p:cNvPr id="4" name="Picture 8"/>
          <p:cNvPicPr>
            <a:picLocks noChangeAspect="1" noChangeArrowheads="1"/>
          </p:cNvPicPr>
          <p:nvPr/>
        </p:nvPicPr>
        <p:blipFill>
          <a:blip r:embed="rId2" cstate="print"/>
          <a:srcRect l="28537" t="14784" r="20963" b="13022"/>
          <a:stretch>
            <a:fillRect/>
          </a:stretch>
        </p:blipFill>
        <p:spPr bwMode="auto">
          <a:xfrm>
            <a:off x="6733478" y="2362200"/>
            <a:ext cx="2181922" cy="22364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l="6052" t="3636" r="10439" b="9091"/>
          <a:stretch>
            <a:fillRect/>
          </a:stretch>
        </p:blipFill>
        <p:spPr bwMode="auto">
          <a:xfrm>
            <a:off x="1219200" y="609600"/>
            <a:ext cx="6781800" cy="4713288"/>
          </a:xfrm>
          <a:prstGeom prst="rect">
            <a:avLst/>
          </a:prstGeom>
          <a:noFill/>
          <a:ln w="9525">
            <a:noFill/>
            <a:miter lim="800000"/>
            <a:headEnd/>
            <a:tailEnd/>
          </a:ln>
        </p:spPr>
      </p:pic>
      <p:sp>
        <p:nvSpPr>
          <p:cNvPr id="38915" name="Text Box 3"/>
          <p:cNvSpPr txBox="1">
            <a:spLocks noChangeArrowheads="1"/>
          </p:cNvSpPr>
          <p:nvPr/>
        </p:nvSpPr>
        <p:spPr bwMode="auto">
          <a:xfrm>
            <a:off x="5410200" y="914400"/>
            <a:ext cx="2133600" cy="396875"/>
          </a:xfrm>
          <a:prstGeom prst="rect">
            <a:avLst/>
          </a:prstGeom>
          <a:solidFill>
            <a:schemeClr val="bg1"/>
          </a:solidFill>
          <a:ln w="9525">
            <a:noFill/>
            <a:miter lim="800000"/>
            <a:headEnd/>
            <a:tailEnd/>
          </a:ln>
        </p:spPr>
        <p:txBody>
          <a:bodyPr>
            <a:spAutoFit/>
          </a:bodyPr>
          <a:lstStyle/>
          <a:p>
            <a:r>
              <a:rPr lang="en-US" sz="2000" b="1" dirty="0"/>
              <a:t>Simpson 1944</a:t>
            </a:r>
          </a:p>
        </p:txBody>
      </p:sp>
      <p:sp>
        <p:nvSpPr>
          <p:cNvPr id="38916" name="Text Box 4"/>
          <p:cNvSpPr txBox="1">
            <a:spLocks noChangeArrowheads="1"/>
          </p:cNvSpPr>
          <p:nvPr/>
        </p:nvSpPr>
        <p:spPr bwMode="auto">
          <a:xfrm>
            <a:off x="593725" y="39688"/>
            <a:ext cx="3773488" cy="457200"/>
          </a:xfrm>
          <a:prstGeom prst="rect">
            <a:avLst/>
          </a:prstGeom>
          <a:noFill/>
          <a:ln w="9525">
            <a:noFill/>
            <a:miter lim="800000"/>
            <a:headEnd/>
            <a:tailEnd/>
          </a:ln>
        </p:spPr>
        <p:txBody>
          <a:bodyPr wrap="none">
            <a:spAutoFit/>
          </a:bodyPr>
          <a:lstStyle/>
          <a:p>
            <a:r>
              <a:rPr lang="en-US" sz="2400" b="1" dirty="0"/>
              <a:t>The Adaptive Landscape</a:t>
            </a:r>
          </a:p>
        </p:txBody>
      </p:sp>
      <p:sp>
        <p:nvSpPr>
          <p:cNvPr id="38917" name="Text Box 5"/>
          <p:cNvSpPr txBox="1">
            <a:spLocks noChangeArrowheads="1"/>
          </p:cNvSpPr>
          <p:nvPr/>
        </p:nvSpPr>
        <p:spPr bwMode="auto">
          <a:xfrm>
            <a:off x="1143000" y="5946775"/>
            <a:ext cx="7158038" cy="457200"/>
          </a:xfrm>
          <a:prstGeom prst="rect">
            <a:avLst/>
          </a:prstGeom>
          <a:noFill/>
          <a:ln w="9525">
            <a:noFill/>
            <a:miter lim="800000"/>
            <a:headEnd/>
            <a:tailEnd/>
          </a:ln>
        </p:spPr>
        <p:txBody>
          <a:bodyPr wrap="none">
            <a:spAutoFit/>
          </a:bodyPr>
          <a:lstStyle/>
          <a:p>
            <a:r>
              <a:rPr lang="en-US" sz="2400" b="1" dirty="0"/>
              <a:t>Adaptations reflect adaptive trait combinations  </a:t>
            </a:r>
          </a:p>
        </p:txBody>
      </p:sp>
      <p:sp>
        <p:nvSpPr>
          <p:cNvPr id="38918" name="Text Box 6"/>
          <p:cNvSpPr txBox="1">
            <a:spLocks noChangeArrowheads="1"/>
          </p:cNvSpPr>
          <p:nvPr/>
        </p:nvSpPr>
        <p:spPr bwMode="auto">
          <a:xfrm>
            <a:off x="-228600" y="5486400"/>
            <a:ext cx="2279650" cy="366713"/>
          </a:xfrm>
          <a:prstGeom prst="rect">
            <a:avLst/>
          </a:prstGeom>
          <a:noFill/>
          <a:ln w="9525">
            <a:noFill/>
            <a:miter lim="800000"/>
            <a:headEnd/>
            <a:tailEnd/>
          </a:ln>
        </p:spPr>
        <p:txBody>
          <a:bodyPr wrap="none">
            <a:spAutoFit/>
          </a:bodyPr>
          <a:lstStyle/>
          <a:p>
            <a:r>
              <a:rPr lang="en-US" b="1" dirty="0"/>
              <a:t>Trait Combination: </a:t>
            </a:r>
          </a:p>
        </p:txBody>
      </p:sp>
      <p:sp>
        <p:nvSpPr>
          <p:cNvPr id="38919" name="Text Box 7"/>
          <p:cNvSpPr txBox="1">
            <a:spLocks noChangeArrowheads="1"/>
          </p:cNvSpPr>
          <p:nvPr/>
        </p:nvSpPr>
        <p:spPr bwMode="auto">
          <a:xfrm>
            <a:off x="1676400" y="5257800"/>
            <a:ext cx="5645150" cy="366713"/>
          </a:xfrm>
          <a:prstGeom prst="rect">
            <a:avLst/>
          </a:prstGeom>
          <a:noFill/>
          <a:ln w="9525">
            <a:noFill/>
            <a:miter lim="800000"/>
            <a:headEnd/>
            <a:tailEnd/>
          </a:ln>
        </p:spPr>
        <p:txBody>
          <a:bodyPr wrap="none">
            <a:spAutoFit/>
          </a:bodyPr>
          <a:lstStyle/>
          <a:p>
            <a:r>
              <a:rPr lang="en-US" dirty="0"/>
              <a:t>1 2 3 4 5 6 7 8 9 10 11 12 13 14 15 16 17 18 19 20 21</a:t>
            </a:r>
          </a:p>
        </p:txBody>
      </p:sp>
      <p:sp>
        <p:nvSpPr>
          <p:cNvPr id="38920" name="Text Box 8"/>
          <p:cNvSpPr txBox="1">
            <a:spLocks noChangeArrowheads="1"/>
          </p:cNvSpPr>
          <p:nvPr/>
        </p:nvSpPr>
        <p:spPr bwMode="auto">
          <a:xfrm>
            <a:off x="-956468" y="2709068"/>
            <a:ext cx="4565650" cy="366713"/>
          </a:xfrm>
          <a:prstGeom prst="rect">
            <a:avLst/>
          </a:prstGeom>
          <a:noFill/>
          <a:ln w="9525">
            <a:noFill/>
            <a:miter lim="800000"/>
            <a:headEnd/>
            <a:tailEnd/>
          </a:ln>
        </p:spPr>
        <p:txBody>
          <a:bodyPr>
            <a:spAutoFit/>
          </a:bodyPr>
          <a:lstStyle/>
          <a:p>
            <a:r>
              <a:rPr lang="en-US" dirty="0"/>
              <a:t>22 23 24 25 26 27 28 29 30 31 32 33 34 35</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2514600" y="2209800"/>
            <a:ext cx="6400800" cy="4419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3" descr="europe"/>
          <p:cNvPicPr>
            <a:picLocks noChangeAspect="1" noChangeArrowheads="1"/>
          </p:cNvPicPr>
          <p:nvPr/>
        </p:nvPicPr>
        <p:blipFill>
          <a:blip r:embed="rId3" cstate="print"/>
          <a:srcRect l="21819"/>
          <a:stretch>
            <a:fillRect/>
          </a:stretch>
        </p:blipFill>
        <p:spPr bwMode="auto">
          <a:xfrm>
            <a:off x="381000" y="914400"/>
            <a:ext cx="1981200" cy="1540934"/>
          </a:xfrm>
          <a:prstGeom prst="rect">
            <a:avLst/>
          </a:prstGeom>
          <a:ln>
            <a:headEnd/>
            <a:tailEnd/>
          </a:ln>
        </p:spPr>
        <p:style>
          <a:lnRef idx="1">
            <a:schemeClr val="dk1"/>
          </a:lnRef>
          <a:fillRef idx="3">
            <a:schemeClr val="dk1"/>
          </a:fillRef>
          <a:effectRef idx="2">
            <a:schemeClr val="dk1"/>
          </a:effectRef>
          <a:fontRef idx="minor">
            <a:schemeClr val="lt1"/>
          </a:fontRef>
        </p:style>
      </p:pic>
      <p:cxnSp>
        <p:nvCxnSpPr>
          <p:cNvPr id="10" name="Straight Arrow Connector 9"/>
          <p:cNvCxnSpPr/>
          <p:nvPr/>
        </p:nvCxnSpPr>
        <p:spPr>
          <a:xfrm flipV="1">
            <a:off x="1143000" y="1371600"/>
            <a:ext cx="228600" cy="685800"/>
          </a:xfrm>
          <a:prstGeom prst="straightConnector1">
            <a:avLst/>
          </a:prstGeom>
          <a:ln w="38100">
            <a:headEnd type="arrow"/>
            <a:tailEnd type="arrow"/>
          </a:ln>
        </p:spPr>
        <p:style>
          <a:lnRef idx="1">
            <a:schemeClr val="dk1"/>
          </a:lnRef>
          <a:fillRef idx="3">
            <a:schemeClr val="dk1"/>
          </a:fillRef>
          <a:effectRef idx="2">
            <a:schemeClr val="dk1"/>
          </a:effectRef>
          <a:fontRef idx="minor">
            <a:schemeClr val="lt1"/>
          </a:fontRef>
        </p:style>
      </p:cxnSp>
      <p:sp>
        <p:nvSpPr>
          <p:cNvPr id="6" name="TextBox 11"/>
          <p:cNvSpPr txBox="1">
            <a:spLocks noChangeArrowheads="1"/>
          </p:cNvSpPr>
          <p:nvPr/>
        </p:nvSpPr>
        <p:spPr bwMode="auto">
          <a:xfrm>
            <a:off x="0" y="0"/>
            <a:ext cx="9144000" cy="830997"/>
          </a:xfrm>
          <a:prstGeom prst="rect">
            <a:avLst/>
          </a:prstGeom>
          <a:solidFill>
            <a:srgbClr val="0070C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en-US" sz="2400" b="1" dirty="0" smtClean="0">
                <a:solidFill>
                  <a:schemeClr val="bg1"/>
                </a:solidFill>
              </a:rPr>
              <a:t>Mutant (EMS) performance relative to pre-mutation performance (Frank Stearns)</a:t>
            </a:r>
            <a:endParaRPr lang="en-US" sz="2400" b="1" dirty="0">
              <a:solidFill>
                <a:schemeClr val="bg1"/>
              </a:solidFill>
            </a:endParaRPr>
          </a:p>
        </p:txBody>
      </p:sp>
      <p:grpSp>
        <p:nvGrpSpPr>
          <p:cNvPr id="2" name="Group 26"/>
          <p:cNvGrpSpPr/>
          <p:nvPr/>
        </p:nvGrpSpPr>
        <p:grpSpPr>
          <a:xfrm>
            <a:off x="2590800" y="2586335"/>
            <a:ext cx="6324599" cy="3890665"/>
            <a:chOff x="2819401" y="1828800"/>
            <a:chExt cx="6324599" cy="3890665"/>
          </a:xfrm>
        </p:grpSpPr>
        <p:grpSp>
          <p:nvGrpSpPr>
            <p:cNvPr id="3" name="Group 11"/>
            <p:cNvGrpSpPr/>
            <p:nvPr/>
          </p:nvGrpSpPr>
          <p:grpSpPr>
            <a:xfrm>
              <a:off x="3200400" y="1828800"/>
              <a:ext cx="5410200" cy="3810000"/>
              <a:chOff x="894492" y="2704185"/>
              <a:chExt cx="4668108" cy="3077867"/>
            </a:xfrm>
          </p:grpSpPr>
          <p:pic>
            <p:nvPicPr>
              <p:cNvPr id="13"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l="13584" t="2170" r="1518" b="10506"/>
              <a:stretch>
                <a:fillRect/>
              </a:stretch>
            </p:blipFill>
            <p:spPr bwMode="auto">
              <a:xfrm>
                <a:off x="894492" y="2704185"/>
                <a:ext cx="4668108" cy="3029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a:off x="1361303" y="4120981"/>
                <a:ext cx="4154616"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407984" y="2753040"/>
                <a:ext cx="0" cy="302901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4191000" y="5257800"/>
              <a:ext cx="3874779" cy="461665"/>
            </a:xfrm>
            <a:prstGeom prst="rect">
              <a:avLst/>
            </a:prstGeom>
            <a:noFill/>
          </p:spPr>
          <p:txBody>
            <a:bodyPr wrap="none" rtlCol="0">
              <a:spAutoFit/>
            </a:bodyPr>
            <a:lstStyle/>
            <a:p>
              <a:r>
                <a:rPr lang="en-US" sz="2400" b="1" dirty="0" smtClean="0"/>
                <a:t>Pre-mutation founder (g)</a:t>
              </a:r>
              <a:endParaRPr lang="en-US" sz="2400" b="1" dirty="0"/>
            </a:p>
          </p:txBody>
        </p:sp>
        <p:sp>
          <p:nvSpPr>
            <p:cNvPr id="18" name="TextBox 17"/>
            <p:cNvSpPr txBox="1"/>
            <p:nvPr/>
          </p:nvSpPr>
          <p:spPr>
            <a:xfrm rot="16200000">
              <a:off x="1429437" y="3523564"/>
              <a:ext cx="3241593" cy="461665"/>
            </a:xfrm>
            <a:prstGeom prst="rect">
              <a:avLst/>
            </a:prstGeom>
            <a:noFill/>
          </p:spPr>
          <p:txBody>
            <a:bodyPr wrap="none" rtlCol="0">
              <a:spAutoFit/>
            </a:bodyPr>
            <a:lstStyle/>
            <a:p>
              <a:r>
                <a:rPr lang="en-US" sz="2400" b="1" dirty="0" smtClean="0"/>
                <a:t>Mutant – Founder (g)</a:t>
              </a:r>
              <a:endParaRPr lang="en-US" sz="2400" b="1" dirty="0"/>
            </a:p>
          </p:txBody>
        </p:sp>
        <p:sp>
          <p:nvSpPr>
            <p:cNvPr id="9" name="TextBox 8"/>
            <p:cNvSpPr txBox="1"/>
            <p:nvPr/>
          </p:nvSpPr>
          <p:spPr>
            <a:xfrm>
              <a:off x="6142857" y="2667000"/>
              <a:ext cx="3001143" cy="369332"/>
            </a:xfrm>
            <a:prstGeom prst="rect">
              <a:avLst/>
            </a:prstGeom>
            <a:noFill/>
          </p:spPr>
          <p:txBody>
            <a:bodyPr wrap="none" rtlCol="0">
              <a:spAutoFit/>
            </a:bodyPr>
            <a:lstStyle/>
            <a:p>
              <a:r>
                <a:rPr lang="en-US" sz="1400" b="1" dirty="0" smtClean="0"/>
                <a:t>P&lt;0.05, Spearman Rank </a:t>
              </a:r>
              <a:r>
                <a:rPr lang="en-US" b="1" dirty="0" smtClean="0">
                  <a:latin typeface="Symbol" pitchFamily="18" charset="2"/>
                </a:rPr>
                <a:t>r</a:t>
              </a:r>
              <a:r>
                <a:rPr lang="en-US" sz="1400" b="1" dirty="0" smtClean="0">
                  <a:latin typeface="Symbol" pitchFamily="18" charset="2"/>
                </a:rPr>
                <a:t> = </a:t>
              </a:r>
              <a:r>
                <a:rPr lang="en-US" sz="1400" b="1" dirty="0" smtClean="0">
                  <a:latin typeface="+mj-lt"/>
                </a:rPr>
                <a:t>0.83</a:t>
              </a:r>
              <a:endParaRPr lang="en-US" sz="1400" b="1" dirty="0">
                <a:latin typeface="+mj-lt"/>
              </a:endParaRPr>
            </a:p>
          </p:txBody>
        </p:sp>
      </p:gr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p:nvPr/>
        </p:nvGrpSpPr>
        <p:grpSpPr>
          <a:xfrm>
            <a:off x="381000" y="1371600"/>
            <a:ext cx="8305800" cy="2846510"/>
            <a:chOff x="2438400" y="1649290"/>
            <a:chExt cx="3352800" cy="1093910"/>
          </a:xfrm>
        </p:grpSpPr>
        <p:pic>
          <p:nvPicPr>
            <p:cNvPr id="39" name="Picture 8"/>
            <p:cNvPicPr>
              <a:picLocks noChangeAspect="1" noChangeArrowheads="1"/>
            </p:cNvPicPr>
            <p:nvPr/>
          </p:nvPicPr>
          <p:blipFill>
            <a:blip r:embed="rId3" cstate="print"/>
            <a:srcRect l="28537" t="14784" r="20963" b="13022"/>
            <a:stretch>
              <a:fillRect/>
            </a:stretch>
          </p:blipFill>
          <p:spPr bwMode="auto">
            <a:xfrm>
              <a:off x="2438400" y="1649730"/>
              <a:ext cx="1066800" cy="1093470"/>
            </a:xfrm>
            <a:prstGeom prst="rect">
              <a:avLst/>
            </a:prstGeom>
            <a:noFill/>
            <a:ln w="9525">
              <a:noFill/>
              <a:miter lim="800000"/>
              <a:headEnd/>
              <a:tailEnd/>
            </a:ln>
          </p:spPr>
        </p:pic>
        <p:pic>
          <p:nvPicPr>
            <p:cNvPr id="40" name="Picture 30"/>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76800" y="1649290"/>
              <a:ext cx="914400" cy="1093910"/>
            </a:xfrm>
            <a:prstGeom prst="rect">
              <a:avLst/>
            </a:prstGeom>
            <a:noFill/>
            <a:ln w="19050">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1" name="Picture 40" descr="MLB_0013.JPG"/>
            <p:cNvPicPr>
              <a:picLocks noChangeAspect="1"/>
            </p:cNvPicPr>
            <p:nvPr/>
          </p:nvPicPr>
          <p:blipFill rotWithShape="1">
            <a:blip r:embed="rId5" cstate="print">
              <a:extLst>
                <a:ext uri="{28A0092B-C50C-407E-A947-70E740481C1C}">
                  <a14:useLocalDpi xmlns:a14="http://schemas.microsoft.com/office/drawing/2010/main" xmlns="" val="0"/>
                </a:ext>
              </a:extLst>
            </a:blip>
            <a:srcRect l="40103" t="31627" r="37339" b="29770"/>
            <a:stretch/>
          </p:blipFill>
          <p:spPr>
            <a:xfrm>
              <a:off x="3716905" y="1676400"/>
              <a:ext cx="931295" cy="1066800"/>
            </a:xfrm>
            <a:prstGeom prst="rect">
              <a:avLst/>
            </a:prstGeom>
            <a:ln w="19050">
              <a:noFill/>
            </a:ln>
          </p:spPr>
        </p:pic>
      </p:grpSp>
      <p:sp>
        <p:nvSpPr>
          <p:cNvPr id="7" name="Title 1"/>
          <p:cNvSpPr txBox="1">
            <a:spLocks/>
          </p:cNvSpPr>
          <p:nvPr/>
        </p:nvSpPr>
        <p:spPr>
          <a:xfrm>
            <a:off x="228600" y="-76200"/>
            <a:ext cx="89154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smtClean="0">
                <a:solidFill>
                  <a:schemeClr val="tx2"/>
                </a:solidFill>
                <a:latin typeface="+mj-lt"/>
                <a:ea typeface="+mj-ea"/>
                <a:cs typeface="+mj-cs"/>
              </a:rPr>
              <a:t>Ecological Determinants of Interaction Outcomes (Sideways Perspective)</a:t>
            </a:r>
            <a:endParaRPr kumimoji="0" lang="en-US" sz="3600" b="1" i="0" u="none" strike="noStrike" kern="0" cap="none" spc="0" normalizeH="0" baseline="0" noProof="0" dirty="0">
              <a:ln>
                <a:noFill/>
              </a:ln>
              <a:solidFill>
                <a:schemeClr val="tx2"/>
              </a:solidFill>
              <a:effectLst/>
              <a:uLnTx/>
              <a:uFillTx/>
              <a:latin typeface="+mj-lt"/>
              <a:ea typeface="+mj-ea"/>
              <a:cs typeface="+mj-cs"/>
            </a:endParaRPr>
          </a:p>
        </p:txBody>
      </p:sp>
      <p:sp>
        <p:nvSpPr>
          <p:cNvPr id="8" name="TextBox 7"/>
          <p:cNvSpPr txBox="1"/>
          <p:nvPr/>
        </p:nvSpPr>
        <p:spPr>
          <a:xfrm>
            <a:off x="0" y="4248650"/>
            <a:ext cx="9372600" cy="646331"/>
          </a:xfrm>
          <a:prstGeom prst="rect">
            <a:avLst/>
          </a:prstGeom>
          <a:noFill/>
        </p:spPr>
        <p:txBody>
          <a:bodyPr wrap="square" rtlCol="0">
            <a:spAutoFit/>
          </a:bodyPr>
          <a:lstStyle/>
          <a:p>
            <a:r>
              <a:rPr lang="en-US" sz="2800" dirty="0" smtClean="0"/>
              <a:t>(</a:t>
            </a:r>
            <a:r>
              <a:rPr lang="en-US" sz="3600" dirty="0" smtClean="0"/>
              <a:t>+</a:t>
            </a:r>
            <a:r>
              <a:rPr lang="en-US" sz="2800" dirty="0" smtClean="0"/>
              <a:t>) Mutualistic interaction    or    (</a:t>
            </a:r>
            <a:r>
              <a:rPr lang="en-US" sz="3600" dirty="0" smtClean="0"/>
              <a:t>-</a:t>
            </a:r>
            <a:r>
              <a:rPr lang="en-US" sz="2800" dirty="0" smtClean="0"/>
              <a:t>) Parasitic interaction </a:t>
            </a:r>
            <a:endParaRPr lang="en-US" sz="2800" dirty="0"/>
          </a:p>
        </p:txBody>
      </p:sp>
      <p:sp>
        <p:nvSpPr>
          <p:cNvPr id="9" name="Rectangle 8"/>
          <p:cNvSpPr/>
          <p:nvPr/>
        </p:nvSpPr>
        <p:spPr>
          <a:xfrm>
            <a:off x="152400" y="4876800"/>
            <a:ext cx="8991600" cy="2062103"/>
          </a:xfrm>
          <a:prstGeom prst="rect">
            <a:avLst/>
          </a:prstGeom>
        </p:spPr>
        <p:txBody>
          <a:bodyPr wrap="square">
            <a:spAutoFit/>
          </a:bodyPr>
          <a:lstStyle/>
          <a:p>
            <a:pPr algn="ctr"/>
            <a:r>
              <a:rPr lang="en-US" sz="3200" dirty="0" smtClean="0"/>
              <a:t>Is the interaction outcome between </a:t>
            </a:r>
          </a:p>
          <a:p>
            <a:pPr algn="ctr"/>
            <a:r>
              <a:rPr lang="en-US" sz="3200" i="1" dirty="0" err="1" smtClean="0"/>
              <a:t>Hadena</a:t>
            </a:r>
            <a:r>
              <a:rPr lang="en-US" sz="3200" i="1" dirty="0" smtClean="0"/>
              <a:t> </a:t>
            </a:r>
            <a:r>
              <a:rPr lang="en-US" sz="3200" i="1" dirty="0" err="1" smtClean="0"/>
              <a:t>ectypa</a:t>
            </a:r>
            <a:r>
              <a:rPr lang="en-US" sz="3200" dirty="0" smtClean="0"/>
              <a:t> and </a:t>
            </a:r>
            <a:r>
              <a:rPr lang="en-US" sz="3200" i="1" dirty="0" err="1" smtClean="0"/>
              <a:t>Silene</a:t>
            </a:r>
            <a:r>
              <a:rPr lang="en-US" sz="3200" i="1" dirty="0" smtClean="0"/>
              <a:t> </a:t>
            </a:r>
            <a:r>
              <a:rPr lang="en-US" sz="3200" i="1" dirty="0" err="1" smtClean="0"/>
              <a:t>stellata</a:t>
            </a:r>
            <a:r>
              <a:rPr lang="en-US" sz="3200" i="1" dirty="0" smtClean="0"/>
              <a:t> </a:t>
            </a:r>
            <a:r>
              <a:rPr lang="en-US" sz="3200" dirty="0" smtClean="0"/>
              <a:t>environmentally  dependent? </a:t>
            </a:r>
          </a:p>
          <a:p>
            <a:pPr algn="ctr"/>
            <a:r>
              <a:rPr lang="en-US" sz="3200" b="1" dirty="0" smtClean="0"/>
              <a:t>Dudash</a:t>
            </a:r>
            <a:r>
              <a:rPr lang="en-US" sz="2800" b="1" dirty="0" smtClean="0"/>
              <a:t>, Reynolds, Kula, Zhou, Castillo</a:t>
            </a:r>
            <a:endParaRPr lang="en-US" sz="2800" b="1"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0" name="Picture 2"/>
          <p:cNvPicPr>
            <a:picLocks noChangeAspect="1" noChangeArrowheads="1"/>
          </p:cNvPicPr>
          <p:nvPr/>
        </p:nvPicPr>
        <p:blipFill>
          <a:blip r:embed="rId2" cstate="print"/>
          <a:srcRect/>
          <a:stretch>
            <a:fillRect/>
          </a:stretch>
        </p:blipFill>
        <p:spPr bwMode="auto">
          <a:xfrm>
            <a:off x="228600" y="2209800"/>
            <a:ext cx="8299323" cy="4078986"/>
          </a:xfrm>
          <a:prstGeom prst="rect">
            <a:avLst/>
          </a:prstGeom>
          <a:noFill/>
          <a:ln w="9525">
            <a:noFill/>
            <a:miter lim="800000"/>
            <a:headEnd/>
            <a:tailEnd/>
          </a:ln>
        </p:spPr>
      </p:pic>
      <p:sp>
        <p:nvSpPr>
          <p:cNvPr id="3" name="Text Box 3"/>
          <p:cNvSpPr txBox="1">
            <a:spLocks noChangeArrowheads="1"/>
          </p:cNvSpPr>
          <p:nvPr/>
        </p:nvSpPr>
        <p:spPr bwMode="auto">
          <a:xfrm>
            <a:off x="152400" y="0"/>
            <a:ext cx="9144000" cy="1416050"/>
          </a:xfrm>
          <a:prstGeom prst="rect">
            <a:avLst/>
          </a:prstGeom>
          <a:noFill/>
          <a:ln w="9525">
            <a:noFill/>
            <a:miter lim="800000"/>
            <a:headEnd/>
            <a:tailEnd/>
          </a:ln>
        </p:spPr>
        <p:txBody>
          <a:bodyPr>
            <a:spAutoFit/>
          </a:bodyPr>
          <a:lstStyle/>
          <a:p>
            <a:r>
              <a:rPr lang="en-US" sz="3000" b="1" dirty="0" smtClean="0"/>
              <a:t>Results (Spring Planting):</a:t>
            </a:r>
            <a:endParaRPr lang="en-US" sz="3000" b="1" dirty="0"/>
          </a:p>
          <a:p>
            <a:r>
              <a:rPr lang="en-US" sz="2800" dirty="0"/>
              <a:t>1. MA lines diverged in </a:t>
            </a:r>
            <a:r>
              <a:rPr lang="en-US" sz="2800" dirty="0" smtClean="0"/>
              <a:t>fitness (P &lt; 0.029)</a:t>
            </a:r>
            <a:endParaRPr lang="en-US" sz="2800" dirty="0"/>
          </a:p>
          <a:p>
            <a:r>
              <a:rPr lang="en-US" sz="2800" dirty="0"/>
              <a:t>2. Founder performance near average MA performance</a:t>
            </a:r>
          </a:p>
        </p:txBody>
      </p:sp>
      <p:pic>
        <p:nvPicPr>
          <p:cNvPr id="4" name="Picture 6" descr="SmallArab"/>
          <p:cNvPicPr>
            <a:picLocks noChangeAspect="1" noChangeArrowheads="1"/>
          </p:cNvPicPr>
          <p:nvPr/>
        </p:nvPicPr>
        <p:blipFill>
          <a:blip r:embed="rId3" cstate="print"/>
          <a:srcRect/>
          <a:stretch>
            <a:fillRect/>
          </a:stretch>
        </p:blipFill>
        <p:spPr bwMode="auto">
          <a:xfrm>
            <a:off x="6477000" y="1828800"/>
            <a:ext cx="1689736" cy="1828800"/>
          </a:xfrm>
          <a:prstGeom prst="rect">
            <a:avLst/>
          </a:prstGeom>
          <a:noFill/>
          <a:ln w="9525">
            <a:noFill/>
            <a:miter lim="800000"/>
            <a:headEnd/>
            <a:tailEnd/>
          </a:ln>
        </p:spPr>
      </p:pic>
      <p:sp>
        <p:nvSpPr>
          <p:cNvPr id="5" name="TextBox 4"/>
          <p:cNvSpPr txBox="1"/>
          <p:nvPr/>
        </p:nvSpPr>
        <p:spPr>
          <a:xfrm>
            <a:off x="6934200" y="6488668"/>
            <a:ext cx="2148345" cy="400110"/>
          </a:xfrm>
          <a:prstGeom prst="rect">
            <a:avLst/>
          </a:prstGeom>
          <a:noFill/>
        </p:spPr>
        <p:txBody>
          <a:bodyPr wrap="none" rtlCol="0">
            <a:spAutoFit/>
          </a:bodyPr>
          <a:lstStyle/>
          <a:p>
            <a:r>
              <a:rPr lang="en-US" sz="2000" i="1" dirty="0" smtClean="0"/>
              <a:t>Rutter et al. 2010</a:t>
            </a:r>
            <a:endParaRPr lang="en-US" sz="2000" i="1"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402388"/>
            <a:ext cx="9022070" cy="3769812"/>
            <a:chOff x="0" y="1716588"/>
            <a:chExt cx="9022070" cy="3769812"/>
          </a:xfrm>
        </p:grpSpPr>
        <p:pic>
          <p:nvPicPr>
            <p:cNvPr id="2" name="Picture 1"/>
            <p:cNvPicPr>
              <a:picLocks noChangeAspect="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25060" b="39984"/>
            <a:stretch>
              <a:fillRect/>
            </a:stretch>
          </p:blipFill>
          <p:spPr>
            <a:xfrm>
              <a:off x="381000" y="1716588"/>
              <a:ext cx="8641070" cy="3769812"/>
            </a:xfrm>
            <a:prstGeom prst="rect">
              <a:avLst/>
            </a:prstGeom>
          </p:spPr>
        </p:pic>
        <p:sp>
          <p:nvSpPr>
            <p:cNvPr id="3" name="Rectangle 2"/>
            <p:cNvSpPr/>
            <p:nvPr/>
          </p:nvSpPr>
          <p:spPr>
            <a:xfrm>
              <a:off x="0" y="1981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191000" y="22098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0" y="0"/>
            <a:ext cx="9144000" cy="1200329"/>
          </a:xfrm>
          <a:prstGeom prst="rect">
            <a:avLst/>
          </a:prstGeom>
          <a:noFill/>
        </p:spPr>
        <p:txBody>
          <a:bodyPr wrap="square" rtlCol="0">
            <a:spAutoFit/>
          </a:bodyPr>
          <a:lstStyle/>
          <a:p>
            <a:pPr algn="ctr"/>
            <a:r>
              <a:rPr lang="en-US" sz="3600" b="1" dirty="0" smtClean="0"/>
              <a:t>Focal Groups and Bi-partitions </a:t>
            </a:r>
          </a:p>
          <a:p>
            <a:pPr algn="ctr"/>
            <a:r>
              <a:rPr lang="en-US" sz="3600" b="1" dirty="0" smtClean="0"/>
              <a:t>(developed by Brian O’Meara)</a:t>
            </a:r>
            <a:endParaRPr lang="en-US" sz="3600" b="1" dirty="0"/>
          </a:p>
        </p:txBody>
      </p:sp>
      <p:sp>
        <p:nvSpPr>
          <p:cNvPr id="7" name="TextBox 6"/>
          <p:cNvSpPr txBox="1"/>
          <p:nvPr/>
        </p:nvSpPr>
        <p:spPr>
          <a:xfrm>
            <a:off x="228600" y="6248400"/>
            <a:ext cx="9060837" cy="457200"/>
          </a:xfrm>
          <a:prstGeom prst="rect">
            <a:avLst/>
          </a:prstGeom>
          <a:noFill/>
        </p:spPr>
        <p:txBody>
          <a:bodyPr wrap="square" rtlCol="0">
            <a:spAutoFit/>
          </a:bodyPr>
          <a:lstStyle/>
          <a:p>
            <a:r>
              <a:rPr lang="en-US" sz="2400" b="1" dirty="0" smtClean="0"/>
              <a:t>     Phenotypic Space           Bi-partitioning Phenotypic Space</a:t>
            </a:r>
            <a:endParaRPr lang="en-US" sz="2400" b="1" dirty="0"/>
          </a:p>
        </p:txBody>
      </p:sp>
      <p:sp>
        <p:nvSpPr>
          <p:cNvPr id="8" name="TextBox 7"/>
          <p:cNvSpPr txBox="1"/>
          <p:nvPr/>
        </p:nvSpPr>
        <p:spPr>
          <a:xfrm>
            <a:off x="3429000" y="1828800"/>
            <a:ext cx="5715000" cy="707886"/>
          </a:xfrm>
          <a:prstGeom prst="rect">
            <a:avLst/>
          </a:prstGeom>
          <a:noFill/>
        </p:spPr>
        <p:txBody>
          <a:bodyPr wrap="square" rtlCol="0">
            <a:spAutoFit/>
          </a:bodyPr>
          <a:lstStyle/>
          <a:p>
            <a:r>
              <a:rPr lang="en-US" sz="2000" dirty="0" smtClean="0"/>
              <a:t>Corolla present, bilateral symmetry, few stamens</a:t>
            </a:r>
          </a:p>
          <a:p>
            <a:r>
              <a:rPr lang="en-US" sz="2000" dirty="0" smtClean="0"/>
              <a:t>  combined with 2</a:t>
            </a:r>
            <a:r>
              <a:rPr lang="en-US" sz="2000" baseline="30000" dirty="0" smtClean="0"/>
              <a:t>3</a:t>
            </a:r>
            <a:r>
              <a:rPr lang="en-US" sz="2000" dirty="0" smtClean="0"/>
              <a:t> = 8 other character states</a:t>
            </a:r>
            <a:endParaRPr lang="en-US" sz="2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F5F0C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4579" name="Picture 2"/>
          <p:cNvPicPr>
            <a:picLocks noChangeAspect="1" noChangeArrowheads="1"/>
          </p:cNvPicPr>
          <p:nvPr/>
        </p:nvPicPr>
        <p:blipFill>
          <a:blip r:embed="rId3" cstate="print"/>
          <a:srcRect b="45000"/>
          <a:stretch>
            <a:fillRect/>
          </a:stretch>
        </p:blipFill>
        <p:spPr bwMode="auto">
          <a:xfrm>
            <a:off x="1868487" y="1981200"/>
            <a:ext cx="4760913" cy="3352800"/>
          </a:xfrm>
          <a:prstGeom prst="rect">
            <a:avLst/>
          </a:prstGeom>
          <a:noFill/>
          <a:ln w="9525">
            <a:noFill/>
            <a:miter lim="800000"/>
            <a:headEnd/>
            <a:tailEnd/>
          </a:ln>
        </p:spPr>
      </p:pic>
      <p:sp>
        <p:nvSpPr>
          <p:cNvPr id="2" name="Text Box 3"/>
          <p:cNvSpPr txBox="1">
            <a:spLocks noChangeArrowheads="1"/>
          </p:cNvSpPr>
          <p:nvPr/>
        </p:nvSpPr>
        <p:spPr bwMode="auto">
          <a:xfrm>
            <a:off x="0" y="5364540"/>
            <a:ext cx="9296400" cy="156966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en-US" sz="3200" b="1" dirty="0">
                <a:cs typeface="+mn-cs"/>
              </a:rPr>
              <a:t>Beginning of a conceptual framework for the prediction of mutation </a:t>
            </a:r>
            <a:r>
              <a:rPr lang="en-US" sz="3200" b="1" dirty="0" smtClean="0">
                <a:cs typeface="+mn-cs"/>
              </a:rPr>
              <a:t>effects</a:t>
            </a:r>
          </a:p>
          <a:p>
            <a:pPr algn="ctr">
              <a:defRPr/>
            </a:pPr>
            <a:r>
              <a:rPr lang="en-US" sz="2000" b="1" dirty="0" smtClean="0">
                <a:cs typeface="+mn-cs"/>
              </a:rPr>
              <a:t>NSF Arabidopsis 2010</a:t>
            </a:r>
            <a:r>
              <a:rPr lang="en-US" sz="2000" dirty="0" smtClean="0">
                <a:cs typeface="+mn-cs"/>
              </a:rPr>
              <a:t>, </a:t>
            </a:r>
            <a:r>
              <a:rPr lang="en-US" dirty="0" smtClean="0">
                <a:cs typeface="+mn-cs"/>
              </a:rPr>
              <a:t>Rutter and Fenster (with T. </a:t>
            </a:r>
            <a:r>
              <a:rPr lang="en-US" dirty="0" err="1" smtClean="0">
                <a:cs typeface="+mn-cs"/>
              </a:rPr>
              <a:t>Lenormand</a:t>
            </a:r>
            <a:r>
              <a:rPr lang="en-US" dirty="0" smtClean="0">
                <a:cs typeface="+mn-cs"/>
              </a:rPr>
              <a:t>, E. </a:t>
            </a:r>
            <a:r>
              <a:rPr lang="en-US" dirty="0" err="1" smtClean="0">
                <a:cs typeface="+mn-cs"/>
              </a:rPr>
              <a:t>Imbert</a:t>
            </a:r>
            <a:r>
              <a:rPr lang="en-US" dirty="0" smtClean="0">
                <a:cs typeface="+mn-cs"/>
              </a:rPr>
              <a:t> &amp; J. </a:t>
            </a:r>
            <a:r>
              <a:rPr lang="en-US" dirty="0" err="1" smtClean="0">
                <a:cs typeface="+mn-cs"/>
              </a:rPr>
              <a:t>Agren</a:t>
            </a:r>
            <a:r>
              <a:rPr lang="en-US" dirty="0" smtClean="0">
                <a:cs typeface="+mn-cs"/>
              </a:rPr>
              <a:t>)</a:t>
            </a:r>
            <a:endParaRPr lang="en-US" sz="3200" dirty="0">
              <a:cs typeface="+mn-cs"/>
            </a:endParaRPr>
          </a:p>
        </p:txBody>
      </p:sp>
      <p:sp>
        <p:nvSpPr>
          <p:cNvPr id="38916" name="Text Box 4"/>
          <p:cNvSpPr txBox="1">
            <a:spLocks noChangeArrowheads="1"/>
          </p:cNvSpPr>
          <p:nvPr/>
        </p:nvSpPr>
        <p:spPr bwMode="auto">
          <a:xfrm>
            <a:off x="0" y="0"/>
            <a:ext cx="9144000" cy="579438"/>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en-US" sz="3200" b="1" dirty="0">
                <a:cs typeface="+mn-cs"/>
              </a:rPr>
              <a:t>Adaptive landscapes &amp; mutation parameters</a:t>
            </a:r>
          </a:p>
        </p:txBody>
      </p:sp>
      <p:sp>
        <p:nvSpPr>
          <p:cNvPr id="38917" name="Text Box 5"/>
          <p:cNvSpPr txBox="1">
            <a:spLocks noChangeArrowheads="1"/>
          </p:cNvSpPr>
          <p:nvPr/>
        </p:nvSpPr>
        <p:spPr bwMode="auto">
          <a:xfrm>
            <a:off x="4572000" y="4572000"/>
            <a:ext cx="1946275" cy="457200"/>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wrap="none">
            <a:spAutoFit/>
          </a:bodyPr>
          <a:lstStyle/>
          <a:p>
            <a:pPr>
              <a:defRPr/>
            </a:pPr>
            <a:r>
              <a:rPr lang="en-US" sz="2400" b="1" dirty="0">
                <a:cs typeface="+mn-cs"/>
              </a:rPr>
              <a:t>Fisher, 1930</a:t>
            </a:r>
          </a:p>
        </p:txBody>
      </p:sp>
      <p:sp>
        <p:nvSpPr>
          <p:cNvPr id="7" name="Text Box 2"/>
          <p:cNvSpPr txBox="1">
            <a:spLocks noChangeArrowheads="1"/>
          </p:cNvSpPr>
          <p:nvPr/>
        </p:nvSpPr>
        <p:spPr bwMode="auto">
          <a:xfrm>
            <a:off x="228600" y="685800"/>
            <a:ext cx="8610600" cy="1200329"/>
          </a:xfrm>
          <a:prstGeom prst="rect">
            <a:avLst/>
          </a:prstGeom>
          <a:noFill/>
          <a:ln w="9525">
            <a:noFill/>
            <a:miter lim="800000"/>
            <a:headEnd/>
            <a:tailEnd/>
          </a:ln>
          <a:effectLst/>
        </p:spPr>
        <p:txBody>
          <a:bodyPr wrap="square">
            <a:spAutoFit/>
          </a:bodyPr>
          <a:lstStyle/>
          <a:p>
            <a:pPr algn="ctr"/>
            <a:r>
              <a:rPr lang="en-US" sz="2400" b="1" dirty="0"/>
              <a:t>“The vast majority of mutations are deleterious… [a] well-established principle of evolutionary genetics” </a:t>
            </a:r>
          </a:p>
          <a:p>
            <a:pPr algn="ctr"/>
            <a:r>
              <a:rPr lang="en-US" sz="2400" b="1" dirty="0"/>
              <a:t> </a:t>
            </a:r>
            <a:r>
              <a:rPr lang="en-US" sz="2000" b="1" dirty="0" err="1"/>
              <a:t>Keightley</a:t>
            </a:r>
            <a:r>
              <a:rPr lang="en-US" sz="2000" b="1" dirty="0"/>
              <a:t> and Lynch, </a:t>
            </a:r>
            <a:r>
              <a:rPr lang="en-US" sz="2000" b="1" dirty="0" smtClean="0"/>
              <a:t>2003</a:t>
            </a:r>
            <a:endParaRPr lang="en-US" sz="24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europe"/>
          <p:cNvPicPr>
            <a:picLocks noChangeAspect="1" noChangeArrowheads="1"/>
          </p:cNvPicPr>
          <p:nvPr/>
        </p:nvPicPr>
        <p:blipFill>
          <a:blip r:embed="rId3" cstate="print"/>
          <a:srcRect l="21819"/>
          <a:stretch>
            <a:fillRect/>
          </a:stretch>
        </p:blipFill>
        <p:spPr bwMode="auto">
          <a:xfrm>
            <a:off x="1447800" y="1828800"/>
            <a:ext cx="6172200" cy="4800600"/>
          </a:xfrm>
          <a:prstGeom prst="rect">
            <a:avLst/>
          </a:prstGeom>
          <a:ln>
            <a:headEnd/>
            <a:tailEnd/>
          </a:ln>
        </p:spPr>
        <p:style>
          <a:lnRef idx="1">
            <a:schemeClr val="dk1"/>
          </a:lnRef>
          <a:fillRef idx="3">
            <a:schemeClr val="dk1"/>
          </a:fillRef>
          <a:effectRef idx="2">
            <a:schemeClr val="dk1"/>
          </a:effectRef>
          <a:fontRef idx="minor">
            <a:schemeClr val="lt1"/>
          </a:fontRef>
        </p:style>
      </p:pic>
      <p:cxnSp>
        <p:nvCxnSpPr>
          <p:cNvPr id="10" name="Straight Arrow Connector 9"/>
          <p:cNvCxnSpPr/>
          <p:nvPr/>
        </p:nvCxnSpPr>
        <p:spPr>
          <a:xfrm flipV="1">
            <a:off x="3352800" y="3429001"/>
            <a:ext cx="990602" cy="2285999"/>
          </a:xfrm>
          <a:prstGeom prst="straightConnector1">
            <a:avLst/>
          </a:prstGeom>
          <a:ln w="76200">
            <a:headEnd type="arrow"/>
            <a:tailEnd type="arrow"/>
          </a:ln>
        </p:spPr>
        <p:style>
          <a:lnRef idx="1">
            <a:schemeClr val="dk1"/>
          </a:lnRef>
          <a:fillRef idx="3">
            <a:schemeClr val="dk1"/>
          </a:fillRef>
          <a:effectRef idx="2">
            <a:schemeClr val="dk1"/>
          </a:effectRef>
          <a:fontRef idx="minor">
            <a:schemeClr val="lt1"/>
          </a:fontRef>
        </p:style>
      </p:cxnSp>
      <p:sp>
        <p:nvSpPr>
          <p:cNvPr id="7" name="TextBox 11"/>
          <p:cNvSpPr txBox="1">
            <a:spLocks noChangeArrowheads="1"/>
          </p:cNvSpPr>
          <p:nvPr/>
        </p:nvSpPr>
        <p:spPr bwMode="auto">
          <a:xfrm>
            <a:off x="1" y="0"/>
            <a:ext cx="9144000" cy="1569660"/>
          </a:xfrm>
          <a:prstGeom prst="rect">
            <a:avLst/>
          </a:prstGeom>
          <a:solidFill>
            <a:srgbClr val="0070C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en-US" sz="3600" b="1" dirty="0" smtClean="0">
                <a:solidFill>
                  <a:schemeClr val="bg1"/>
                </a:solidFill>
                <a:cs typeface="+mn-cs"/>
              </a:rPr>
              <a:t>Ongoing: New </a:t>
            </a:r>
            <a:r>
              <a:rPr lang="en-US" sz="3600" b="1" dirty="0">
                <a:solidFill>
                  <a:schemeClr val="bg1"/>
                </a:solidFill>
                <a:cs typeface="+mn-cs"/>
              </a:rPr>
              <a:t>MA </a:t>
            </a:r>
            <a:r>
              <a:rPr lang="en-US" sz="3600" b="1" dirty="0" smtClean="0">
                <a:solidFill>
                  <a:schemeClr val="bg1"/>
                </a:solidFill>
                <a:cs typeface="+mn-cs"/>
              </a:rPr>
              <a:t>lines developed from  French and Swedish genotypes</a:t>
            </a:r>
            <a:endParaRPr lang="en-US" sz="3600" b="1" dirty="0">
              <a:solidFill>
                <a:schemeClr val="bg1"/>
              </a:solidFill>
              <a:cs typeface="+mn-cs"/>
            </a:endParaRPr>
          </a:p>
          <a:p>
            <a:pPr algn="ctr">
              <a:defRPr/>
            </a:pPr>
            <a:r>
              <a:rPr lang="en-US" sz="2400" b="1" dirty="0">
                <a:solidFill>
                  <a:schemeClr val="bg1"/>
                </a:solidFill>
                <a:cs typeface="+mn-cs"/>
              </a:rPr>
              <a:t> </a:t>
            </a:r>
            <a:r>
              <a:rPr lang="en-US" sz="2000" dirty="0" smtClean="0">
                <a:solidFill>
                  <a:schemeClr val="bg1"/>
                </a:solidFill>
                <a:cs typeface="+mn-cs"/>
              </a:rPr>
              <a:t>NSF </a:t>
            </a:r>
            <a:r>
              <a:rPr lang="en-US" sz="2000" dirty="0">
                <a:solidFill>
                  <a:schemeClr val="bg1"/>
                </a:solidFill>
                <a:cs typeface="+mn-cs"/>
              </a:rPr>
              <a:t>Arabidopsis </a:t>
            </a:r>
            <a:r>
              <a:rPr lang="en-US" sz="2000" dirty="0">
                <a:solidFill>
                  <a:schemeClr val="bg1">
                    <a:lumMod val="95000"/>
                  </a:schemeClr>
                </a:solidFill>
                <a:cs typeface="+mn-cs"/>
              </a:rPr>
              <a:t>2010 </a:t>
            </a:r>
            <a:r>
              <a:rPr lang="en-US" sz="2000" dirty="0" smtClean="0">
                <a:solidFill>
                  <a:schemeClr val="bg1">
                    <a:lumMod val="95000"/>
                  </a:schemeClr>
                </a:solidFill>
                <a:cs typeface="+mn-cs"/>
              </a:rPr>
              <a:t>(</a:t>
            </a:r>
            <a:r>
              <a:rPr lang="en-US" sz="2000" dirty="0" smtClean="0">
                <a:solidFill>
                  <a:schemeClr val="bg1">
                    <a:lumMod val="95000"/>
                  </a:schemeClr>
                </a:solidFill>
              </a:rPr>
              <a:t>Rutter and Fenster with  </a:t>
            </a:r>
            <a:r>
              <a:rPr lang="en-US" sz="2000" dirty="0" err="1" smtClean="0">
                <a:solidFill>
                  <a:schemeClr val="bg1">
                    <a:lumMod val="95000"/>
                  </a:schemeClr>
                </a:solidFill>
              </a:rPr>
              <a:t>Lenormand</a:t>
            </a:r>
            <a:r>
              <a:rPr lang="en-US" sz="2000" dirty="0" smtClean="0">
                <a:solidFill>
                  <a:schemeClr val="bg1">
                    <a:lumMod val="95000"/>
                  </a:schemeClr>
                </a:solidFill>
              </a:rPr>
              <a:t>, </a:t>
            </a:r>
            <a:r>
              <a:rPr lang="en-US" sz="2000" dirty="0" err="1" smtClean="0">
                <a:solidFill>
                  <a:schemeClr val="bg1">
                    <a:lumMod val="95000"/>
                  </a:schemeClr>
                </a:solidFill>
              </a:rPr>
              <a:t>Imbert</a:t>
            </a:r>
            <a:r>
              <a:rPr lang="en-US" sz="2000" dirty="0" smtClean="0">
                <a:solidFill>
                  <a:schemeClr val="bg1">
                    <a:lumMod val="95000"/>
                  </a:schemeClr>
                </a:solidFill>
              </a:rPr>
              <a:t> &amp;  </a:t>
            </a:r>
            <a:r>
              <a:rPr lang="en-US" sz="2000" dirty="0" err="1" smtClean="0">
                <a:solidFill>
                  <a:schemeClr val="bg1">
                    <a:lumMod val="95000"/>
                  </a:schemeClr>
                </a:solidFill>
              </a:rPr>
              <a:t>Agren</a:t>
            </a:r>
            <a:r>
              <a:rPr lang="en-US" sz="2000" dirty="0" smtClean="0">
                <a:solidFill>
                  <a:schemeClr val="bg1">
                    <a:lumMod val="95000"/>
                  </a:schemeClr>
                </a:solidFill>
              </a:rPr>
              <a:t>)</a:t>
            </a:r>
            <a:endParaRPr lang="en-US" sz="3600" dirty="0" smtClean="0">
              <a:solidFill>
                <a:schemeClr val="bg1">
                  <a:lumMod val="95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200" y="-228600"/>
            <a:ext cx="9982200" cy="7086600"/>
          </a:xfrm>
          <a:prstGeom prst="rect">
            <a:avLst/>
          </a:prstGeom>
          <a:solidFill>
            <a:srgbClr val="F5F0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358676"/>
            <a:ext cx="9144000" cy="2308324"/>
          </a:xfrm>
          <a:prstGeom prst="rect">
            <a:avLst/>
          </a:prstGeom>
          <a:noFill/>
        </p:spPr>
        <p:txBody>
          <a:bodyPr wrap="square" rtlCol="0">
            <a:spAutoFit/>
          </a:bodyPr>
          <a:lstStyle/>
          <a:p>
            <a:pPr algn="ctr"/>
            <a:endParaRPr lang="en-US" sz="3600" b="1" dirty="0" smtClean="0"/>
          </a:p>
          <a:p>
            <a:pPr algn="ctr"/>
            <a:r>
              <a:rPr lang="en-US" sz="3600" b="1" dirty="0" smtClean="0"/>
              <a:t>We need a mechanistic understanding of the relationship between mutations and fitness</a:t>
            </a:r>
            <a:endParaRPr lang="en-US" sz="3600" b="1" dirty="0"/>
          </a:p>
        </p:txBody>
      </p:sp>
      <p:sp>
        <p:nvSpPr>
          <p:cNvPr id="4" name="Text Box 2"/>
          <p:cNvSpPr txBox="1">
            <a:spLocks noChangeArrowheads="1"/>
          </p:cNvSpPr>
          <p:nvPr/>
        </p:nvSpPr>
        <p:spPr bwMode="auto">
          <a:xfrm>
            <a:off x="228600" y="3048000"/>
            <a:ext cx="8610600" cy="2677656"/>
          </a:xfrm>
          <a:prstGeom prst="rect">
            <a:avLst/>
          </a:prstGeom>
          <a:noFill/>
          <a:ln w="9525">
            <a:noFill/>
            <a:miter lim="800000"/>
            <a:headEnd/>
            <a:tailEnd/>
          </a:ln>
          <a:effectLst/>
        </p:spPr>
        <p:txBody>
          <a:bodyPr wrap="square">
            <a:spAutoFit/>
          </a:bodyPr>
          <a:lstStyle/>
          <a:p>
            <a:pPr algn="ctr"/>
            <a:r>
              <a:rPr lang="en-US" sz="2800" b="1" dirty="0" err="1" smtClean="0"/>
              <a:t>Mayr</a:t>
            </a:r>
            <a:r>
              <a:rPr lang="en-US" sz="2800" b="1" dirty="0" smtClean="0"/>
              <a:t>, 1959, 1963</a:t>
            </a:r>
          </a:p>
          <a:p>
            <a:pPr algn="ctr"/>
            <a:endParaRPr lang="en-US" sz="2800" b="1" dirty="0" smtClean="0"/>
          </a:p>
          <a:p>
            <a:pPr algn="ctr"/>
            <a:r>
              <a:rPr lang="en-US" sz="2800" b="1" dirty="0" smtClean="0"/>
              <a:t>Wright and </a:t>
            </a:r>
            <a:r>
              <a:rPr lang="en-US" sz="2800" b="1" dirty="0" err="1" smtClean="0"/>
              <a:t>Andolfatto</a:t>
            </a:r>
            <a:r>
              <a:rPr lang="en-US" sz="2800" b="1" dirty="0" smtClean="0"/>
              <a:t> 2008</a:t>
            </a:r>
          </a:p>
          <a:p>
            <a:pPr algn="ctr"/>
            <a:endParaRPr lang="en-US" sz="2800" dirty="0" smtClean="0"/>
          </a:p>
          <a:p>
            <a:pPr algn="ctr"/>
            <a:r>
              <a:rPr lang="en-US" sz="2800" b="1" dirty="0" err="1" smtClean="0"/>
              <a:t>Nei</a:t>
            </a:r>
            <a:r>
              <a:rPr lang="en-US" sz="2800" b="1" dirty="0" smtClean="0"/>
              <a:t> 2013</a:t>
            </a:r>
          </a:p>
          <a:p>
            <a:pPr algn="ctr"/>
            <a:endParaRPr lang="en-US" sz="28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cstate="print"/>
          <a:srcRect/>
          <a:stretch>
            <a:fillRect/>
          </a:stretch>
        </p:blipFill>
        <p:spPr bwMode="auto">
          <a:xfrm>
            <a:off x="1524000" y="990600"/>
            <a:ext cx="5867400" cy="5867400"/>
          </a:xfrm>
          <a:prstGeom prst="rect">
            <a:avLst/>
          </a:prstGeom>
          <a:noFill/>
          <a:ln w="9525">
            <a:noFill/>
            <a:miter lim="800000"/>
            <a:headEnd/>
            <a:tailEnd/>
          </a:ln>
        </p:spPr>
      </p:pic>
      <p:sp>
        <p:nvSpPr>
          <p:cNvPr id="19459" name="Text Box 6"/>
          <p:cNvSpPr txBox="1">
            <a:spLocks noChangeArrowheads="1"/>
          </p:cNvSpPr>
          <p:nvPr/>
        </p:nvSpPr>
        <p:spPr bwMode="auto">
          <a:xfrm>
            <a:off x="0" y="0"/>
            <a:ext cx="9144000" cy="584775"/>
          </a:xfrm>
          <a:prstGeom prst="rect">
            <a:avLst/>
          </a:prstGeom>
          <a:noFill/>
          <a:ln w="9525">
            <a:noFill/>
            <a:miter lim="800000"/>
            <a:headEnd/>
            <a:tailEnd/>
          </a:ln>
        </p:spPr>
        <p:txBody>
          <a:bodyPr wrap="square">
            <a:spAutoFit/>
          </a:bodyPr>
          <a:lstStyle/>
          <a:p>
            <a:pPr algn="ctr"/>
            <a:r>
              <a:rPr lang="en-US" sz="3200" b="1" dirty="0" smtClean="0"/>
              <a:t>Sequenced </a:t>
            </a:r>
            <a:r>
              <a:rPr lang="en-US" sz="3200" b="1" dirty="0"/>
              <a:t>5 MA lines vs. Founder</a:t>
            </a:r>
          </a:p>
        </p:txBody>
      </p:sp>
      <p:sp>
        <p:nvSpPr>
          <p:cNvPr id="19460" name="TextBox 3"/>
          <p:cNvSpPr txBox="1">
            <a:spLocks noChangeArrowheads="1"/>
          </p:cNvSpPr>
          <p:nvPr/>
        </p:nvSpPr>
        <p:spPr bwMode="auto">
          <a:xfrm>
            <a:off x="2482850" y="6211887"/>
            <a:ext cx="6889750" cy="646113"/>
          </a:xfrm>
          <a:prstGeom prst="rect">
            <a:avLst/>
          </a:prstGeom>
          <a:noFill/>
          <a:ln w="9525">
            <a:noFill/>
            <a:miter lim="800000"/>
            <a:headEnd/>
            <a:tailEnd/>
          </a:ln>
        </p:spPr>
        <p:txBody>
          <a:bodyPr>
            <a:spAutoFit/>
          </a:bodyPr>
          <a:lstStyle/>
          <a:p>
            <a:r>
              <a:rPr lang="en-US" b="1" dirty="0"/>
              <a:t>Dark blue = </a:t>
            </a:r>
            <a:r>
              <a:rPr lang="en-US" b="1" dirty="0" err="1"/>
              <a:t>nonsynonymous</a:t>
            </a:r>
            <a:r>
              <a:rPr lang="en-US" b="1" dirty="0"/>
              <a:t> or </a:t>
            </a:r>
            <a:r>
              <a:rPr lang="en-US" b="1" dirty="0" err="1"/>
              <a:t>indel</a:t>
            </a:r>
            <a:r>
              <a:rPr lang="en-US" b="1" dirty="0"/>
              <a:t> in coding region</a:t>
            </a:r>
          </a:p>
          <a:p>
            <a:r>
              <a:rPr lang="en-US" b="1" dirty="0"/>
              <a:t>Total =114 mutations detected</a:t>
            </a:r>
          </a:p>
        </p:txBody>
      </p:sp>
      <p:sp>
        <p:nvSpPr>
          <p:cNvPr id="5" name="Rectangle 4"/>
          <p:cNvSpPr/>
          <p:nvPr/>
        </p:nvSpPr>
        <p:spPr>
          <a:xfrm>
            <a:off x="3048000" y="533400"/>
            <a:ext cx="2914580" cy="400110"/>
          </a:xfrm>
          <a:prstGeom prst="rect">
            <a:avLst/>
          </a:prstGeom>
        </p:spPr>
        <p:txBody>
          <a:bodyPr wrap="none">
            <a:spAutoFit/>
          </a:bodyPr>
          <a:lstStyle/>
          <a:p>
            <a:r>
              <a:rPr lang="en-US" sz="2000" b="1" dirty="0" smtClean="0"/>
              <a:t>(Ossowski et al. 2010) </a:t>
            </a:r>
            <a:endParaRPr lang="en-US" sz="20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228600"/>
            <a:ext cx="9982200" cy="7086600"/>
          </a:xfrm>
          <a:prstGeom prst="rect">
            <a:avLst/>
          </a:prstGeom>
          <a:solidFill>
            <a:srgbClr val="F5F0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Title 1"/>
          <p:cNvSpPr>
            <a:spLocks noGrp="1"/>
          </p:cNvSpPr>
          <p:nvPr>
            <p:ph type="title"/>
          </p:nvPr>
        </p:nvSpPr>
        <p:spPr>
          <a:xfrm>
            <a:off x="0" y="152400"/>
            <a:ext cx="9144000" cy="1143000"/>
          </a:xfrm>
        </p:spPr>
        <p:txBody>
          <a:bodyPr/>
          <a:lstStyle/>
          <a:p>
            <a:pPr eaLnBrk="1" hangingPunct="1"/>
            <a:r>
              <a:rPr lang="en-US" sz="3200" b="1" dirty="0" smtClean="0">
                <a:cs typeface="Arial" charset="0"/>
              </a:rPr>
              <a:t>Synthesizing Sequence and Phenotype Results</a:t>
            </a:r>
            <a:br>
              <a:rPr lang="en-US" sz="3200" b="1" dirty="0" smtClean="0">
                <a:cs typeface="Arial" charset="0"/>
              </a:rPr>
            </a:br>
            <a:r>
              <a:rPr lang="en-US" sz="3200" b="1" i="1" dirty="0" smtClean="0">
                <a:cs typeface="Arial" charset="0"/>
              </a:rPr>
              <a:t> </a:t>
            </a:r>
            <a:r>
              <a:rPr lang="en-US" sz="1800" i="1" dirty="0" smtClean="0">
                <a:cs typeface="Arial" charset="0"/>
              </a:rPr>
              <a:t> </a:t>
            </a:r>
            <a:r>
              <a:rPr lang="en-US" sz="2000" i="1" dirty="0" smtClean="0">
                <a:cs typeface="Arial" charset="0"/>
              </a:rPr>
              <a:t>(Rutter et al.,  2012)</a:t>
            </a:r>
          </a:p>
        </p:txBody>
      </p:sp>
      <p:sp>
        <p:nvSpPr>
          <p:cNvPr id="20483" name="Content Placeholder 2"/>
          <p:cNvSpPr>
            <a:spLocks noGrp="1"/>
          </p:cNvSpPr>
          <p:nvPr>
            <p:ph idx="1"/>
          </p:nvPr>
        </p:nvSpPr>
        <p:spPr>
          <a:xfrm>
            <a:off x="0" y="1828800"/>
            <a:ext cx="9144000" cy="5029200"/>
          </a:xfrm>
        </p:spPr>
        <p:txBody>
          <a:bodyPr/>
          <a:lstStyle/>
          <a:p>
            <a:pPr eaLnBrk="1" hangingPunct="1"/>
            <a:r>
              <a:rPr lang="en-US" u="sng" dirty="0" smtClean="0">
                <a:cs typeface="Arial" charset="0"/>
              </a:rPr>
              <a:t>Sequence experiment</a:t>
            </a:r>
            <a:r>
              <a:rPr lang="en-US" dirty="0" smtClean="0">
                <a:cs typeface="Arial" charset="0"/>
              </a:rPr>
              <a:t>: </a:t>
            </a:r>
          </a:p>
          <a:p>
            <a:pPr eaLnBrk="1" hangingPunct="1">
              <a:buFontTx/>
              <a:buNone/>
            </a:pPr>
            <a:r>
              <a:rPr lang="en-US" dirty="0" smtClean="0">
                <a:cs typeface="Arial" charset="0"/>
              </a:rPr>
              <a:t>		</a:t>
            </a:r>
            <a:r>
              <a:rPr lang="en-US" sz="2800" dirty="0" smtClean="0">
                <a:cs typeface="Arial" charset="0"/>
              </a:rPr>
              <a:t>Mutation rate = 0.7/haploid</a:t>
            </a:r>
          </a:p>
          <a:p>
            <a:pPr eaLnBrk="1" hangingPunct="1">
              <a:buFontTx/>
              <a:buNone/>
            </a:pPr>
            <a:r>
              <a:rPr lang="en-US" sz="2800" dirty="0" smtClean="0">
                <a:cs typeface="Arial" charset="0"/>
              </a:rPr>
              <a:t>		</a:t>
            </a:r>
            <a:r>
              <a:rPr lang="en-US" sz="2800" dirty="0" err="1" smtClean="0">
                <a:cs typeface="Arial" charset="0"/>
              </a:rPr>
              <a:t>Nonsynonymous</a:t>
            </a:r>
            <a:r>
              <a:rPr lang="en-US" sz="2800" dirty="0" smtClean="0">
                <a:cs typeface="Arial" charset="0"/>
              </a:rPr>
              <a:t> mutations and </a:t>
            </a:r>
            <a:r>
              <a:rPr lang="en-US" sz="2800" dirty="0" err="1" smtClean="0">
                <a:cs typeface="Arial" charset="0"/>
              </a:rPr>
              <a:t>indels</a:t>
            </a:r>
            <a:r>
              <a:rPr lang="en-US" sz="2800" dirty="0" smtClean="0">
                <a:cs typeface="Arial" charset="0"/>
              </a:rPr>
              <a:t> in coding 		     region = 0.1/haploid </a:t>
            </a:r>
          </a:p>
          <a:p>
            <a:pPr eaLnBrk="1" hangingPunct="1">
              <a:buFontTx/>
              <a:buNone/>
            </a:pPr>
            <a:endParaRPr lang="en-US" sz="2800" dirty="0" smtClean="0">
              <a:cs typeface="Arial" charset="0"/>
            </a:endParaRPr>
          </a:p>
          <a:p>
            <a:pPr eaLnBrk="1" hangingPunct="1"/>
            <a:r>
              <a:rPr lang="en-US" u="sng" dirty="0" smtClean="0">
                <a:cs typeface="Arial" charset="0"/>
              </a:rPr>
              <a:t>Field experiment: </a:t>
            </a:r>
          </a:p>
          <a:p>
            <a:pPr eaLnBrk="1" hangingPunct="1">
              <a:buFontTx/>
              <a:buNone/>
            </a:pPr>
            <a:r>
              <a:rPr lang="en-US" dirty="0" smtClean="0">
                <a:cs typeface="Arial" charset="0"/>
              </a:rPr>
              <a:t>		</a:t>
            </a:r>
            <a:r>
              <a:rPr lang="en-US" sz="2800" dirty="0" smtClean="0">
                <a:cs typeface="Arial" charset="0"/>
              </a:rPr>
              <a:t>0.12/haploid affecting fitness 		</a:t>
            </a:r>
            <a:endParaRPr lang="en-US" i="1" dirty="0" smtClean="0">
              <a:cs typeface="Arial" charset="0"/>
            </a:endParaRPr>
          </a:p>
          <a:p>
            <a:pPr eaLnBrk="1" hangingPunct="1">
              <a:buFontTx/>
              <a:buNone/>
            </a:pPr>
            <a:r>
              <a:rPr lang="en-US" i="1" dirty="0" smtClean="0">
                <a:cs typeface="Arial" charset="0"/>
              </a:rPr>
              <a:t>     </a:t>
            </a:r>
          </a:p>
          <a:p>
            <a:pPr eaLnBrk="1" hangingPunct="1">
              <a:buFontTx/>
              <a:buNone/>
            </a:pPr>
            <a:r>
              <a:rPr lang="en-US" i="1" dirty="0" smtClean="0">
                <a:cs typeface="Arial" charset="0"/>
              </a:rPr>
              <a:t>                   </a:t>
            </a:r>
          </a:p>
          <a:p>
            <a:pPr eaLnBrk="1" hangingPunct="1">
              <a:buFontTx/>
              <a:buNone/>
            </a:pPr>
            <a:endParaRPr lang="en-US" dirty="0" smtClean="0">
              <a:cs typeface="Arial" charset="0"/>
            </a:endParaRPr>
          </a:p>
          <a:p>
            <a:pPr eaLnBrk="1" hangingPunct="1">
              <a:buFontTx/>
              <a:buNone/>
            </a:pPr>
            <a:r>
              <a:rPr lang="en-US" dirty="0" smtClean="0">
                <a:cs typeface="Arial" charset="0"/>
              </a:rPr>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1524000"/>
            <a:ext cx="9150845" cy="2441262"/>
          </a:xfrm>
          <a:prstGeom prst="rect">
            <a:avLst/>
          </a:prstGeom>
        </p:spPr>
      </p:pic>
      <p:sp>
        <p:nvSpPr>
          <p:cNvPr id="3" name="TextBox 2"/>
          <p:cNvSpPr txBox="1"/>
          <p:nvPr/>
        </p:nvSpPr>
        <p:spPr>
          <a:xfrm>
            <a:off x="0" y="0"/>
            <a:ext cx="8839200" cy="954107"/>
          </a:xfrm>
          <a:prstGeom prst="rect">
            <a:avLst/>
          </a:prstGeom>
          <a:noFill/>
        </p:spPr>
        <p:txBody>
          <a:bodyPr wrap="square" rtlCol="0">
            <a:spAutoFit/>
          </a:bodyPr>
          <a:lstStyle/>
          <a:p>
            <a:pPr algn="ctr"/>
            <a:r>
              <a:rPr lang="en-US" sz="2800" dirty="0" smtClean="0"/>
              <a:t>Mean fruit production of 5 MA lines and the founder </a:t>
            </a:r>
            <a:r>
              <a:rPr lang="en-US" sz="2800" dirty="0" err="1" smtClean="0"/>
              <a:t>premutation</a:t>
            </a:r>
            <a:r>
              <a:rPr lang="en-US" sz="2800" dirty="0" smtClean="0"/>
              <a:t> line and their mutational profile</a:t>
            </a:r>
            <a:endParaRPr lang="en-US" sz="2800" dirty="0"/>
          </a:p>
        </p:txBody>
      </p:sp>
      <p:sp>
        <p:nvSpPr>
          <p:cNvPr id="4" name="Rectangle 3"/>
          <p:cNvSpPr/>
          <p:nvPr/>
        </p:nvSpPr>
        <p:spPr>
          <a:xfrm>
            <a:off x="0" y="4038600"/>
            <a:ext cx="9144000" cy="1569660"/>
          </a:xfrm>
          <a:prstGeom prst="rect">
            <a:avLst/>
          </a:prstGeom>
        </p:spPr>
        <p:txBody>
          <a:bodyPr wrap="square">
            <a:spAutoFit/>
          </a:bodyPr>
          <a:lstStyle/>
          <a:p>
            <a:r>
              <a:rPr lang="en-US" sz="1600" dirty="0" err="1" smtClean="0"/>
              <a:t>Fitnesses</a:t>
            </a:r>
            <a:r>
              <a:rPr lang="en-US" sz="1600" dirty="0" smtClean="0"/>
              <a:t> were estimated using an aster model including survival (binomial) and fruit number (Poisson). P-values (* P &lt; 0.05, ** P &lt; 0.01, *** P &lt; 0.001) represent MA-founder comparisons. P-values were calculated by likelihood ratio tests, and validated using a parametric bootstrap. Means in bold represent a significant difference following within experiment sequential </a:t>
            </a:r>
            <a:r>
              <a:rPr lang="en-US" sz="1600" dirty="0" err="1" smtClean="0"/>
              <a:t>Bonferroni</a:t>
            </a:r>
            <a:r>
              <a:rPr lang="en-US" sz="1600" dirty="0" smtClean="0"/>
              <a:t> correction (P &lt; 0.05). BEF = </a:t>
            </a:r>
            <a:r>
              <a:rPr lang="en-US" sz="1600" dirty="0" err="1" smtClean="0"/>
              <a:t>Blandy</a:t>
            </a:r>
            <a:r>
              <a:rPr lang="en-US" sz="1600" dirty="0" smtClean="0"/>
              <a:t> Experimental Farm; KBS = Kellogg Biological Station. Significant </a:t>
            </a:r>
            <a:r>
              <a:rPr lang="en-US" sz="1600" dirty="0" err="1" smtClean="0"/>
              <a:t>GxE</a:t>
            </a:r>
            <a:r>
              <a:rPr lang="en-US" sz="1600" dirty="0" smtClean="0"/>
              <a:t> (aster model, P&lt;0.05)</a:t>
            </a:r>
            <a:endParaRPr lang="en-US" sz="1600" dirty="0"/>
          </a:p>
        </p:txBody>
      </p:sp>
      <p:sp>
        <p:nvSpPr>
          <p:cNvPr id="5" name="Rectangle 4"/>
          <p:cNvSpPr/>
          <p:nvPr/>
        </p:nvSpPr>
        <p:spPr>
          <a:xfrm>
            <a:off x="0" y="5950803"/>
            <a:ext cx="9144000" cy="584775"/>
          </a:xfrm>
          <a:prstGeom prst="rect">
            <a:avLst/>
          </a:prstGeom>
        </p:spPr>
        <p:txBody>
          <a:bodyPr wrap="square">
            <a:spAutoFit/>
          </a:bodyPr>
          <a:lstStyle/>
          <a:p>
            <a:r>
              <a:rPr lang="en-US" sz="1600" b="1" dirty="0" smtClean="0"/>
              <a:t>FYI:  MA line 49:  deletion includes DNA binding transcription factor</a:t>
            </a:r>
          </a:p>
          <a:p>
            <a:r>
              <a:rPr lang="en-US" sz="1600" b="1" dirty="0" smtClean="0"/>
              <a:t>         MA line 119: large deletion in a gypsy class </a:t>
            </a:r>
            <a:r>
              <a:rPr lang="en-US" sz="1600" b="1" dirty="0" err="1" smtClean="0"/>
              <a:t>retrotransposon</a:t>
            </a:r>
            <a:endParaRPr lang="en-US" sz="1600" b="1" dirty="0"/>
          </a:p>
        </p:txBody>
      </p:sp>
      <p:sp>
        <p:nvSpPr>
          <p:cNvPr id="6" name="TextBox 5"/>
          <p:cNvSpPr txBox="1"/>
          <p:nvPr/>
        </p:nvSpPr>
        <p:spPr>
          <a:xfrm>
            <a:off x="7010400" y="1143000"/>
            <a:ext cx="1875835" cy="338554"/>
          </a:xfrm>
          <a:prstGeom prst="rect">
            <a:avLst/>
          </a:prstGeom>
          <a:noFill/>
        </p:spPr>
        <p:txBody>
          <a:bodyPr wrap="none" rtlCol="0">
            <a:spAutoFit/>
          </a:bodyPr>
          <a:lstStyle/>
          <a:p>
            <a:r>
              <a:rPr lang="en-US" sz="1600" i="1" dirty="0" smtClean="0"/>
              <a:t>Rutter  et al., 2012</a:t>
            </a:r>
            <a:endParaRPr lang="en-US" sz="1600" i="1" dirty="0"/>
          </a:p>
        </p:txBody>
      </p:sp>
      <p:sp>
        <p:nvSpPr>
          <p:cNvPr id="7" name="Oval 6"/>
          <p:cNvSpPr/>
          <p:nvPr/>
        </p:nvSpPr>
        <p:spPr>
          <a:xfrm>
            <a:off x="7239000" y="2971800"/>
            <a:ext cx="228600" cy="228600"/>
          </a:xfrm>
          <a:prstGeom prst="ellipse">
            <a:avLst/>
          </a:prstGeom>
          <a:noFill/>
          <a:ln>
            <a:solidFill>
              <a:srgbClr val="3D1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638800" y="3657600"/>
            <a:ext cx="228600" cy="228600"/>
          </a:xfrm>
          <a:prstGeom prst="ellipse">
            <a:avLst/>
          </a:prstGeom>
          <a:noFill/>
          <a:ln>
            <a:solidFill>
              <a:srgbClr val="3D1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7"/>
          <p:cNvSpPr>
            <a:spLocks noChangeAspect="1" noChangeArrowheads="1" noTextEdit="1"/>
          </p:cNvSpPr>
          <p:nvPr/>
        </p:nvSpPr>
        <p:spPr bwMode="auto">
          <a:xfrm>
            <a:off x="790575" y="1416050"/>
            <a:ext cx="7562850" cy="4451350"/>
          </a:xfrm>
          <a:prstGeom prst="rect">
            <a:avLst/>
          </a:prstGeom>
          <a:noFill/>
          <a:ln w="9525">
            <a:noFill/>
            <a:miter lim="800000"/>
            <a:headEnd/>
            <a:tailEnd/>
          </a:ln>
        </p:spPr>
        <p:txBody>
          <a:bodyPr/>
          <a:lstStyle/>
          <a:p>
            <a:endParaRPr lang="en-US"/>
          </a:p>
        </p:txBody>
      </p:sp>
      <p:sp>
        <p:nvSpPr>
          <p:cNvPr id="85" name="TextBox 11"/>
          <p:cNvSpPr txBox="1">
            <a:spLocks noChangeArrowheads="1"/>
          </p:cNvSpPr>
          <p:nvPr/>
        </p:nvSpPr>
        <p:spPr bwMode="auto">
          <a:xfrm>
            <a:off x="0" y="0"/>
            <a:ext cx="9144000" cy="1200329"/>
          </a:xfrm>
          <a:prstGeom prst="rect">
            <a:avLst/>
          </a:prstGeom>
          <a:solidFill>
            <a:srgbClr val="0070C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a:defRPr/>
            </a:pPr>
            <a:r>
              <a:rPr lang="en-US" sz="3600" b="1" dirty="0" smtClean="0">
                <a:solidFill>
                  <a:schemeClr val="bg1"/>
                </a:solidFill>
              </a:rPr>
              <a:t>Current NSF Funding to Fully Sequence</a:t>
            </a:r>
          </a:p>
          <a:p>
            <a:pPr algn="ctr">
              <a:defRPr/>
            </a:pPr>
            <a:r>
              <a:rPr lang="en-US" sz="3600" b="1" dirty="0" smtClean="0">
                <a:solidFill>
                  <a:schemeClr val="bg1"/>
                </a:solidFill>
              </a:rPr>
              <a:t>Fenster, Rutter, Weigel, Wright: </a:t>
            </a:r>
          </a:p>
        </p:txBody>
      </p:sp>
      <p:pic>
        <p:nvPicPr>
          <p:cNvPr id="306177" name="Picture 1" descr="C:\Documents and Settings\cfenster\Desktop\distribution.jpg"/>
          <p:cNvPicPr>
            <a:picLocks noChangeAspect="1" noChangeArrowheads="1"/>
          </p:cNvPicPr>
          <p:nvPr/>
        </p:nvPicPr>
        <p:blipFill>
          <a:blip r:embed="rId3" cstate="print"/>
          <a:srcRect l="17500" t="23333" r="5833" b="12222"/>
          <a:stretch>
            <a:fillRect/>
          </a:stretch>
        </p:blipFill>
        <p:spPr bwMode="auto">
          <a:xfrm>
            <a:off x="6553200" y="1676400"/>
            <a:ext cx="2296508" cy="1447800"/>
          </a:xfrm>
          <a:prstGeom prst="rect">
            <a:avLst/>
          </a:prstGeom>
          <a:noFill/>
        </p:spPr>
      </p:pic>
      <p:grpSp>
        <p:nvGrpSpPr>
          <p:cNvPr id="14" name="Group 13"/>
          <p:cNvGrpSpPr/>
          <p:nvPr/>
        </p:nvGrpSpPr>
        <p:grpSpPr>
          <a:xfrm>
            <a:off x="381000" y="6320135"/>
            <a:ext cx="8001000" cy="461665"/>
            <a:chOff x="381000" y="5634335"/>
            <a:chExt cx="8001000" cy="461665"/>
          </a:xfrm>
        </p:grpSpPr>
        <p:sp>
          <p:nvSpPr>
            <p:cNvPr id="89" name="Left-Right Arrow 88"/>
            <p:cNvSpPr/>
            <p:nvPr/>
          </p:nvSpPr>
          <p:spPr>
            <a:xfrm>
              <a:off x="2209800" y="5791200"/>
              <a:ext cx="4648200" cy="152400"/>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p:cNvSpPr txBox="1"/>
            <p:nvPr/>
          </p:nvSpPr>
          <p:spPr>
            <a:xfrm>
              <a:off x="381000" y="5634335"/>
              <a:ext cx="1638590" cy="461665"/>
            </a:xfrm>
            <a:prstGeom prst="rect">
              <a:avLst/>
            </a:prstGeom>
            <a:noFill/>
          </p:spPr>
          <p:txBody>
            <a:bodyPr wrap="square" rtlCol="0">
              <a:spAutoFit/>
            </a:bodyPr>
            <a:lstStyle/>
            <a:p>
              <a:r>
                <a:rPr lang="en-US" sz="2400" b="1" dirty="0" smtClean="0"/>
                <a:t>Sequence   </a:t>
              </a:r>
              <a:endParaRPr lang="en-US" sz="2400" b="1" dirty="0"/>
            </a:p>
          </p:txBody>
        </p:sp>
        <p:sp>
          <p:nvSpPr>
            <p:cNvPr id="92" name="TextBox 91"/>
            <p:cNvSpPr txBox="1"/>
            <p:nvPr/>
          </p:nvSpPr>
          <p:spPr>
            <a:xfrm>
              <a:off x="7120116" y="5634335"/>
              <a:ext cx="1261884" cy="461665"/>
            </a:xfrm>
            <a:prstGeom prst="rect">
              <a:avLst/>
            </a:prstGeom>
            <a:noFill/>
          </p:spPr>
          <p:txBody>
            <a:bodyPr wrap="none" rtlCol="0">
              <a:spAutoFit/>
            </a:bodyPr>
            <a:lstStyle/>
            <a:p>
              <a:r>
                <a:rPr lang="en-US" sz="2400" b="1" dirty="0" smtClean="0"/>
                <a:t>Fitness</a:t>
              </a:r>
              <a:endParaRPr lang="en-US" sz="2400" b="1" dirty="0"/>
            </a:p>
          </p:txBody>
        </p:sp>
      </p:grpSp>
      <p:sp>
        <p:nvSpPr>
          <p:cNvPr id="306179" name="AutoShape 3" descr="data:image/jpeg;base64,/9j/4AAQSkZJRgABAQAAAQABAAD/2wBDAAkGBwgHBgkIBwgKCgkLDRYPDQwMDRsUFRAWIB0iIiAdHx8kKDQsJCYxJx8fLT0tMTU3Ojo6Iys/RD84QzQ5Ojf/2wBDAQoKCg0MDRoPDxo3JR8lNzc3Nzc3Nzc3Nzc3Nzc3Nzc3Nzc3Nzc3Nzc3Nzc3Nzc3Nzc3Nzc3Nzc3Nzc3Nzc3Nzf/wAARCAC9AQoDASIAAhEBAxEB/8QAHAABAAIDAQEBAAAAAAAAAAAAAAEHBAUGAwII/8QANxAAAQMDAwIFAgQFBAMBAAAAAQACAwQFEQYSITFBBxMiUWEUcRUygZEjQmKhsVLB0eEWJKLw/8QAGQEBAAMBAQAAAAAAAAAAAAAAAAECAwQF/8QAIxEBAAICAgMBAAIDAAAAAAAAAAECAxEhMQQSQSIFURNCcf/aAAwDAQACEQMRAD8Ao1ERAREQEREBERBudHx08uprayrDTC6oYHB3Q8jg/Ctt9cZblNLco5oJYpdsmZgGOOevUHjHGADyqQpXBtTE45wHDor91JI1jKeqbS7iI27S1rZXE49LhnueufcFaU6cnkR+ttbNTV0scbI9tDTsa4tl8/y2v3kekE8n56n7rxmoJqNjpKu4zmJu95EkuyIEjDj3JGCMDjK5/wAUrfXMpLbWbpRHFAGTsdJuMb3Fzucccg9u4I7KuHSyOGHPcR90m2laYpvG9rPluNvayMSXqifHH+VkrpZCMdCQ0YOemPbC2mjorVV3MSNq466niHmNpog4PLi4MG5uMYAOe+c+wVRUVBV18oioqaWeQ9GxsLif2VkeFNjr6aruk1bSPgjbTOj3yAsIceQB+37JE7L44pHfLuoYLXfbrHT1FiqaKRx3eeG7WnAOWkjjHXqF+fK+MQ1s8bXBzWPIBHQ8q6LDO+kqaih8qoYyopntnnEgLCMEucW8bcAHDs/oVSc4/jvwc+o8qLdL4O5eaKUwqOpCKcKEBERAREQEREBERAREQEREBERAREQEREBERAREQFdmj56uq0JQFlQah/nyMc3GTGABtGeo989shUmt3pvU9y09OXUU38F5HmwvAcx4+Qf89Vas6Y5qTaOFk3Cqjqamoo6sbaGeJ0Dst37C0ekt/q3ZPbPKwqfTFjoLWyWGmZdmGUsqJi5wdFz+UNa7jjnJyDn4XTV1RaKm3UV8pY3CaaMSMZgP2kHkbjxkEkdQViXq81tvsbq+wWtjqipYHVJLg90e3ILizHI6+rp1ytJccTpNvoXSW6GitUAtVO9w3GMYfOcDq4nOB+3PRbSqo3W22xvjqvMjpIpHRQl+B6sNG7k9NpOT1JKpyr1VqC8ytpTVPb5h2CKBoYDnthoGfsrIqX/gNkpKOqHm1ETQyoy7BbgEjDhk8FxHHXCiJiV7UmvaKy5GDR1fcZYw+rijdBBPvJ9MvpdnJ7erHsqVJySfdWj4lVUsWkLLCHDbVF8kh3ZL9uA3PH9R/dVcqXdHjxxMiKUVXQhFKIIRMIghFKhECIiAiIgIiICIiAiIgIiICIiAiIgIiICIiDsvDvVEVnrX0d0O+3VDS07hkRP7PA/sfgnqu8usEjZI7lTCdr4nDyZ4y18UjT9uQ05569e6pFbvT+qLrYZc0dS/yXAh8DzljweoIV4t8c+TDud1WxpnSlmqtSP1DTB0ccQfIKV7MDzA1py3+kbgeehGOQtNdImS104E+Y4JGumia31Fzjho9uS727+5XR6P1FRXew189nbJS1cTN01IfUGlzhl0Z9jk8HpgLXadpvqL3XmTELH7oQHHEh53gDjggDP6cKzn+8uI8Trh9RdKWha3a2jp2sI/qI3H9ATj9Fxi6TxBo6qm1NVSVWHMnPmQyMBDXMPTGefjHwubWdu3Zhj8QIpwpwqtXyinCYQQiIghFJUKRCIiIEREBERAREQEREBERAREQEREBERAREQFKBEFjeGzzQafvNfFFvnk2UwJ6Nacuccd/wAg/uV3ehrZNPcHVku10MmQ6mDN4eSMBxcGgZH/AEuX0/TzR6BoHWqN8kjppJpHR9d7SAAfYgdu4c5Z09Xc6LQ11q7j9RTvmDGRPcHB28OyMH22k9VrHTgtO7TLs7/b7NU1ENjrbVFJSvGI3Mbh8GTgkd8ZI+Dnuqx1V4T1lvle6yVArmB2DCQGyDjIAGcOOOw5+Fz9D4hanpJo5PxSaYsIIE3r4Hbnsu9tOpKe/wAn1VLUTUd1EBBppG5imcP9JJ6nqAR8c96biWur452px8T43lkjS1wOCCE2q97pYqG+0dUy70FNb5GuOysiYd0ZB/m6b8nOR2VU6g03VWSfEmJaZ5Pk1LAdkg+P+FladO3F++J7c6WlQQsp0a8nsURZpbFMPAhQvtwwvkq7KYQoUopQhQpUIgREQEREBERAREQEREBERAREQEREBERBKBECJWlo6pqaHQrvLn2ulmkljjAPLWbA7n3yW4HtlbyO5VNxs1LSz04qmTP2zueGvEbdzsEg9CO3QYPyua8OZZKqx1kLWESUjswPDsbzJhpjI75Dcj7H3W8tFWyCjrquj87z20r3CLY4tjOMOaHdBk5P+60h5941M7Zcdpsk9Aap2mYfN3BsML5TE88EnjI34OBwMnPX2zqGsucl0paeazx0dBtDXMEWwRxkHPqx6ce4I+VS1xvFxulSJrhWTTyNG0GR5OB7LJprjc3U5pmVdSYH8GMPdtP6dFle7sw+NM96XXT6ifW11JR0lwtpa1wZKN3re7dyRwMkjnvyVsrxSwXSzChudDNMJHtaHMeMwnnDgOnGP/rCpqz26509TDVMpZ2ljg5riwjlXBbpau4xiWVpilGXOwSOT1Xk+X59cHfb3cXgfj3meFNansf4Ldp6ISea2Mja/GMgjP8AutBKzCsfXlI1s7ZnEmR2Q7Jz0XAVLQCVp42f/LWLQ28nxopWOdta8LyKyJFjlehV4uSNS+UUqFZkhCiFSIRERAiIgIiICIiAiIgIiICIiAiIgIiIJQIgRLtvDG7w0twmtdYI/IriwBz+NsjTlpB/l6kZ+V3VZU1Fir6kSSNe4AODRTAFwLhkuI4PGRn3JyOVSLHFjw5pwQcq5nVlTfbFartbw6R8MYZPkN4kYMHcTjAxtP2JCvXmHJmrq2/7ef4fb55ZX0emaV9M+X1Tve/AB6OByMDoeOVtaKpFPO2Kkttvt8McxDpXOj3iMdw/PX/9yua1nT1N309T1dJUSmptzNtbTZ9wCZB26kA4+Cq8pmVM79kLJZHHs0ElUu08esTzvS5ZtT0boooaqop5JnEH+C5znN5PDjyD25C6GCKopacyva5rCASGu6DGf91VGiLGyoroq27v8iiikAId+aUjHpaP1GfbP2V0x19svDpBDJkxZD8N2ua0cHg9R79l5Ob+Px5Mk5Lffj3sfnxTHGKOYj6rnxBlhkpKaoiLiHlzTu7EY/5Va1D8krodZanN5qWQwwsgpKfLYo29/knuThcrI/K3w4K4o9a9LZfKm9I28ZCvAr0e5eZXZWHlXncoUIiszQhRCpQhERAREQEREBERAREQEREBERAREQEREEooUoJXZ+H2poLa+W03Vgfbaw+p2MuifggOH78/Hv0PGICWkEdQkTpW9YtGn6JsNjpYKiaKemil4lilLHZMbcEFuSe4Lccc7vhZ9JEyhpIqi2WpkMz3Q+WYY2ghjzyAccdOp78qv9OXWTUFo86kqaht9o4hHI1kmDPEMAEe5HAP7rqanU0tsY2mDal8jSTPK05Y+bGXDOc7fYdOP2vLjjieXlqeut812mFNDJUVLTsbICBGwt6nHckuOf3WguNzo9MW+pD3lt2qIHRCnad3lBwwST298e+FF3uDLBRvu1b5v4rWMd9NGXglmRy93wM8DHUfCqqeeSeV0kri5zjkklUtGm+Ldv8Aj0fKXEk9TyvJz18ZUZVIq7JvMpJXyUJUKygoUqFKBQpUIgREQEREBERAREQEREBERAREQEREBERAUhQiCV9NBc4BoyT2C+VYXhXp+OWrffbpH/6NHywObnzZOzQD165Ptx7qYjat7+kbbLw7srtPUtTe7ufpZpIC2jY787if5g37HjPXP6jrtOaaN0dPfb5C2CN4dLHHKcNb/V16DBOD/haqSgmul0luV2kEdBD6jLKCQxvHX9v7/ovel1fRasnuFHHBE+Omew0NNK4NMjQCCQDxuyGu/cLTWnDvc7lzHirbaq4uZfqaFxpI2iKX+nk7XAf6SMfqfcqtMq56CqqhTVNurYYm0tRBKySMNx5Q2kghuecEA8BVHdrdU2qtkpayMse05HcEHoQe4I7qlo+unBf/AFYmUyoRUdAiIghERSIRERAiIgIiICIiAiIgIiICIiAiIgIiICIiAiL0gifPKyKJpc9xwAB1QmdOw0LpWmudNVXa6uk+ipcARR/mleejc9h8/IVjx09TUOpJLVQSy0IY1kcA/hxMBb6s9cjqffqsizUEdps9vs9UwktgcaimDRuD3EEuGR6sDAPsDyvq6antdh+kbdpX0swjMjKWNm8hhaWtDsEDnO7546DC06cFrTady0GtKKpu1SymrbtDbrdCwRNjZIZPMeDydrSdoyeN2OMLxtegrXZauK4OuNdM+lMUpbFCGg5cAcHJ6HtjPwsSbxB04ZsfhtZLCSzc0ujbnbnHAbg5BGT14C12p/Euap3QacjkoIHu3Sue4Oe88d+wGO3upmY7K0vr1dJdZfr7s2upKWam3Oa5jt/pIHDvlpbznnnHyue8X6QQy2mWCINpnQPDC3kD1uO3Pxkcdsrf0d4qqrRNJda9jZKx5khZIGbi5rR1Lem71OG72BzlYOtIGnw/jMc3msFT5rC8g7Qct2tOf1I+QonpNJmLRKqUUIs3eIihEJUIiAiIgIiICIiAiIgIiICIiAiIgIiICIiAiIgLuPBynE+t6U+T5ro2PkY3j8waSOvHZcOuk0HqI6avjavGWSN8p52glrSRyPnhTHbPLEzSdP0R5D2yPe2n3yZ3tdM7GTnp3+2ePjKpzX2mL7e9Z3SrbTvFKJcConcGRhoHHqdgdMK2IpayonfP9VSvppmj6Z8EpZJh2OQDkD09xk54C5696YoTDNX1l3mlhpycxbTny+uG5+zufg+y01txxaa8wrJmgZJS1kN5tr3ueWkeYQAfuQvabQMFNGPP1BQOm3YMUBLzj36crYSazsNBUQx09skqhGfVMJnRYGejW9B1PUErzm1jppkUklJaa0VD2bOZ2gD9QM9OOijUNPbLP9uhYym/8Mjora+R8dLUeWx8rg0yhzS5xAH5eR0PseVg6ijY/wAPqunhljeKWSCV+13RztwIHuOW/qCthb7rFWaQZWR0dPE53mRNYwuLmMbt5POSckcjnnssHUtPSt0HcJYXNjcZoRIGnGZBuGMY7tJd7ZBU/GVe4VMoRFk9EREQEREBERAREQEREBERAREQEREBERAREQEREBERAREQWR4f+JM1it7rVXySOp926GQDcY/cYJHB6q1qSNwpHXFs9JJTTgSeaMlr247lxJyc4OTgDjqvzCt5p/VV1sMo+kqC+D+eml9cTx7Fp4V4s574ftVo33QdirBX11QyspHNeGRSQtYWzuyB6WDpnPXdjqVztR4ZUUEznm+CSmbMIT5dO5z9x5Ax9vn/AK7HSmuKTVNO+jllgpKnAcaeoxseR0DHdu3BGRjg+2dR3TddX01/oaSJz3x/Tvhk5lOT6sA84GSDgdFPEsPa1eNtZfbVHZrFaaGjqIfQC5k7ZNoIIOXe5zkZxlcvrSDyNCQvYwhr6pkfmE8vDWuxz3xn9sfK3mr6yY3F7pmRSReUAynewna7gHp0OR+wAxwuW8S7r5NutunmRGPyGCeYOGCHuaCGn7D/ACpngxxu0K9REWTvEREBERAREQEREBERAREQEREBERAREQEREBERAREQEREBERBIJacgkH4Vw+FFVPctN3v6oxvkoqcMpqh7cviD85wRzjj/AD2yqdVj6BE0Wj7tJTTuifLK2Nxb3AaSP8/4Vqsc8R67dRTxS1t9kuUknlUtE0OmLo8loZ2Lu+ccE+x4K1+q7ZaNZyU9XSGakuMww6V0RMLj2DyPynsD3wsaiulRatGV9TTEOeyaHIk9QdvzkEHjHpCzqetir7NJdqKlFBUOe3zGRPyx4y0Yxxgd+P7rTtyRM15VJcqGotldNRVkZjnheWPaexCxlbWrKOh1Bpupuc1OYrhRwNl89r8+Y0kDYRjsDwck8d1UqymNO3Hf3jkREUN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6181" name="Picture 5" descr="http://24.media.tumblr.com/tumblr_lrm03b1lLV1qa77t4o1_500.jpg"/>
          <p:cNvPicPr>
            <a:picLocks noChangeAspect="1" noChangeArrowheads="1"/>
          </p:cNvPicPr>
          <p:nvPr/>
        </p:nvPicPr>
        <p:blipFill>
          <a:blip r:embed="rId4" cstate="print"/>
          <a:srcRect l="17518" r="27981"/>
          <a:stretch>
            <a:fillRect/>
          </a:stretch>
        </p:blipFill>
        <p:spPr bwMode="auto">
          <a:xfrm>
            <a:off x="228600" y="2286000"/>
            <a:ext cx="1828800" cy="3581400"/>
          </a:xfrm>
          <a:prstGeom prst="rect">
            <a:avLst/>
          </a:prstGeom>
          <a:noFill/>
        </p:spPr>
      </p:pic>
      <p:grpSp>
        <p:nvGrpSpPr>
          <p:cNvPr id="11" name="Group 10"/>
          <p:cNvGrpSpPr/>
          <p:nvPr/>
        </p:nvGrpSpPr>
        <p:grpSpPr>
          <a:xfrm>
            <a:off x="6858000" y="3200400"/>
            <a:ext cx="1752600" cy="1371600"/>
            <a:chOff x="8686800" y="1524000"/>
            <a:chExt cx="4360862" cy="3581400"/>
          </a:xfrm>
        </p:grpSpPr>
        <p:pic>
          <p:nvPicPr>
            <p:cNvPr id="12" name="Picture 3" descr="europe"/>
            <p:cNvPicPr>
              <a:picLocks noChangeAspect="1" noChangeArrowheads="1"/>
            </p:cNvPicPr>
            <p:nvPr/>
          </p:nvPicPr>
          <p:blipFill>
            <a:blip r:embed="rId5" cstate="print"/>
            <a:srcRect l="21819"/>
            <a:stretch>
              <a:fillRect/>
            </a:stretch>
          </p:blipFill>
          <p:spPr bwMode="auto">
            <a:xfrm>
              <a:off x="8686800" y="1524000"/>
              <a:ext cx="4360862" cy="3581400"/>
            </a:xfrm>
            <a:prstGeom prst="rect">
              <a:avLst/>
            </a:prstGeom>
            <a:noFill/>
            <a:ln w="9525">
              <a:noFill/>
              <a:miter lim="800000"/>
              <a:headEnd/>
              <a:tailEnd/>
            </a:ln>
          </p:spPr>
        </p:pic>
        <p:cxnSp>
          <p:nvCxnSpPr>
            <p:cNvPr id="13" name="Straight Arrow Connector 12"/>
            <p:cNvCxnSpPr/>
            <p:nvPr/>
          </p:nvCxnSpPr>
          <p:spPr>
            <a:xfrm rot="5400000" flipH="1" flipV="1">
              <a:off x="9542462" y="3276600"/>
              <a:ext cx="1676400" cy="60960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grpSp>
      <p:pic>
        <p:nvPicPr>
          <p:cNvPr id="302081" name="Picture 1" descr="C:\Users\cfenster\Desktop\Charlie\Job Applications\Berkeley A try anyway\Natual MA lines.jpg"/>
          <p:cNvPicPr>
            <a:picLocks noChangeAspect="1" noChangeArrowheads="1"/>
          </p:cNvPicPr>
          <p:nvPr/>
        </p:nvPicPr>
        <p:blipFill>
          <a:blip r:embed="rId6" cstate="print"/>
          <a:srcRect t="20834"/>
          <a:stretch>
            <a:fillRect/>
          </a:stretch>
        </p:blipFill>
        <p:spPr bwMode="auto">
          <a:xfrm>
            <a:off x="6629400" y="4800600"/>
            <a:ext cx="2438400" cy="1447800"/>
          </a:xfrm>
          <a:prstGeom prst="rect">
            <a:avLst/>
          </a:prstGeom>
          <a:noFill/>
        </p:spPr>
      </p:pic>
      <p:sp>
        <p:nvSpPr>
          <p:cNvPr id="15" name="TextBox 14"/>
          <p:cNvSpPr txBox="1"/>
          <p:nvPr/>
        </p:nvSpPr>
        <p:spPr>
          <a:xfrm>
            <a:off x="2133600" y="2209800"/>
            <a:ext cx="4724400" cy="3693319"/>
          </a:xfrm>
          <a:prstGeom prst="rect">
            <a:avLst/>
          </a:prstGeom>
          <a:noFill/>
        </p:spPr>
        <p:txBody>
          <a:bodyPr wrap="square" rtlCol="0">
            <a:spAutoFit/>
          </a:bodyPr>
          <a:lstStyle/>
          <a:p>
            <a:r>
              <a:rPr lang="en-US" dirty="0" smtClean="0"/>
              <a:t>100 Columbia MA lines</a:t>
            </a:r>
          </a:p>
          <a:p>
            <a:r>
              <a:rPr lang="en-US" dirty="0" smtClean="0"/>
              <a:t>(tested in 7 environments)</a:t>
            </a:r>
          </a:p>
          <a:p>
            <a:endParaRPr lang="en-US" dirty="0" smtClean="0"/>
          </a:p>
          <a:p>
            <a:endParaRPr lang="en-US" dirty="0" smtClean="0"/>
          </a:p>
          <a:p>
            <a:endParaRPr lang="en-US" dirty="0" smtClean="0"/>
          </a:p>
          <a:p>
            <a:endParaRPr lang="en-US" dirty="0" smtClean="0"/>
          </a:p>
          <a:p>
            <a:r>
              <a:rPr lang="en-US" dirty="0" smtClean="0"/>
              <a:t>320 Swedish and French MA lines</a:t>
            </a:r>
          </a:p>
          <a:p>
            <a:r>
              <a:rPr lang="en-US" dirty="0" smtClean="0"/>
              <a:t>(tested in both FR &amp; SW)</a:t>
            </a:r>
          </a:p>
          <a:p>
            <a:endParaRPr lang="en-US" dirty="0" smtClean="0"/>
          </a:p>
          <a:p>
            <a:endParaRPr lang="en-US" dirty="0" smtClean="0"/>
          </a:p>
          <a:p>
            <a:r>
              <a:rPr lang="en-US" dirty="0" smtClean="0"/>
              <a:t>&gt;50 genotypes representing one </a:t>
            </a:r>
            <a:r>
              <a:rPr lang="en-US" dirty="0" err="1" smtClean="0"/>
              <a:t>multilocus</a:t>
            </a:r>
            <a:r>
              <a:rPr lang="en-US" dirty="0" smtClean="0"/>
              <a:t> genotype</a:t>
            </a:r>
          </a:p>
          <a:p>
            <a:r>
              <a:rPr lang="en-US" dirty="0" smtClean="0"/>
              <a:t>(tested for 1-200 generations in N. America) </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0" y="76200"/>
            <a:ext cx="8991600" cy="523220"/>
          </a:xfrm>
          <a:prstGeom prst="rect">
            <a:avLst/>
          </a:prstGeom>
          <a:noFill/>
          <a:ln w="9525">
            <a:noFill/>
            <a:miter lim="800000"/>
            <a:headEnd/>
            <a:tailEnd/>
          </a:ln>
          <a:effectLst/>
        </p:spPr>
        <p:txBody>
          <a:bodyPr wrap="square">
            <a:spAutoFit/>
          </a:bodyPr>
          <a:lstStyle/>
          <a:p>
            <a:pPr>
              <a:defRPr/>
            </a:pPr>
            <a:r>
              <a:rPr lang="en-US" altLang="zh-CN" sz="2800" b="1" dirty="0">
                <a:latin typeface="Arial" pitchFamily="34" charset="0"/>
                <a:ea typeface="宋体" pitchFamily="2" charset="-122"/>
                <a:cs typeface="Arial" pitchFamily="34" charset="0"/>
              </a:rPr>
              <a:t>Four  Modes of </a:t>
            </a:r>
            <a:r>
              <a:rPr lang="en-US" altLang="zh-CN" sz="2800" b="1" dirty="0" smtClean="0">
                <a:latin typeface="Arial" pitchFamily="34" charset="0"/>
                <a:ea typeface="宋体" pitchFamily="2" charset="-122"/>
                <a:cs typeface="Arial" pitchFamily="34" charset="0"/>
              </a:rPr>
              <a:t>MICRO-EVOLUTIONARY </a:t>
            </a:r>
            <a:r>
              <a:rPr lang="en-US" altLang="zh-CN" sz="2800" b="1" dirty="0">
                <a:latin typeface="Arial" pitchFamily="34" charset="0"/>
                <a:ea typeface="宋体" pitchFamily="2" charset="-122"/>
                <a:cs typeface="Arial" pitchFamily="34" charset="0"/>
              </a:rPr>
              <a:t>PROCESS:                   </a:t>
            </a:r>
          </a:p>
        </p:txBody>
      </p:sp>
      <p:grpSp>
        <p:nvGrpSpPr>
          <p:cNvPr id="6147" name="Group 21"/>
          <p:cNvGrpSpPr>
            <a:grpSpLocks/>
          </p:cNvGrpSpPr>
          <p:nvPr/>
        </p:nvGrpSpPr>
        <p:grpSpPr bwMode="auto">
          <a:xfrm>
            <a:off x="0" y="914400"/>
            <a:ext cx="9144000" cy="5742729"/>
            <a:chOff x="0" y="914400"/>
            <a:chExt cx="9144000" cy="5743131"/>
          </a:xfrm>
        </p:grpSpPr>
        <p:sp>
          <p:nvSpPr>
            <p:cNvPr id="6149" name="Text Box 12"/>
            <p:cNvSpPr txBox="1">
              <a:spLocks noChangeArrowheads="1"/>
            </p:cNvSpPr>
            <p:nvPr/>
          </p:nvSpPr>
          <p:spPr bwMode="auto">
            <a:xfrm>
              <a:off x="0" y="5333999"/>
              <a:ext cx="9144000" cy="1323532"/>
            </a:xfrm>
            <a:prstGeom prst="rect">
              <a:avLst/>
            </a:prstGeom>
            <a:noFill/>
            <a:ln w="9525">
              <a:noFill/>
              <a:miter lim="800000"/>
              <a:headEnd/>
              <a:tailEnd/>
            </a:ln>
          </p:spPr>
          <p:txBody>
            <a:bodyPr>
              <a:spAutoFit/>
            </a:bodyPr>
            <a:lstStyle/>
            <a:p>
              <a:r>
                <a:rPr lang="en-US" altLang="zh-CN" sz="3200" b="1" dirty="0" smtClean="0">
                  <a:solidFill>
                    <a:srgbClr val="FF0000"/>
                  </a:solidFill>
                  <a:latin typeface="Arial" pitchFamily="34" charset="0"/>
                  <a:ea typeface="宋体" pitchFamily="2" charset="-122"/>
                  <a:cs typeface="Arial" pitchFamily="34" charset="0"/>
                </a:rPr>
                <a:t>Mutations</a:t>
              </a:r>
              <a:r>
                <a:rPr lang="en-US" altLang="zh-CN" sz="3200" b="1" baseline="30000" dirty="0" smtClean="0">
                  <a:solidFill>
                    <a:srgbClr val="FF0000"/>
                  </a:solidFill>
                  <a:latin typeface="Arial" pitchFamily="34" charset="0"/>
                  <a:ea typeface="宋体" pitchFamily="2" charset="-122"/>
                  <a:cs typeface="Arial" pitchFamily="34" charset="0"/>
                </a:rPr>
                <a:t>2 </a:t>
              </a:r>
              <a:r>
                <a:rPr lang="en-US" altLang="zh-CN" sz="2400" b="1" dirty="0">
                  <a:solidFill>
                    <a:srgbClr val="FF0000"/>
                  </a:solidFill>
                  <a:latin typeface="Arial Black" pitchFamily="34" charset="0"/>
                  <a:ea typeface="宋体" pitchFamily="2" charset="-122"/>
                </a:rPr>
                <a:t>			</a:t>
              </a:r>
              <a:r>
                <a:rPr lang="en-US" altLang="zh-CN" sz="2400" b="1" dirty="0" smtClean="0">
                  <a:solidFill>
                    <a:srgbClr val="FF0000"/>
                  </a:solidFill>
                  <a:latin typeface="Arial Black" pitchFamily="34" charset="0"/>
                  <a:ea typeface="宋体" pitchFamily="2" charset="-122"/>
                </a:rPr>
                <a:t>         </a:t>
              </a:r>
              <a:r>
                <a:rPr lang="en-US" altLang="zh-CN" sz="2400" b="1" dirty="0" smtClean="0">
                  <a:latin typeface="Arial Black" pitchFamily="34" charset="0"/>
                  <a:ea typeface="宋体" pitchFamily="2" charset="-122"/>
                </a:rPr>
                <a:t>GENETIC DRIFT</a:t>
              </a:r>
              <a:r>
                <a:rPr lang="en-US" altLang="zh-CN" sz="2400" b="1" baseline="30000" dirty="0" smtClean="0">
                  <a:latin typeface="Arial Black" pitchFamily="34" charset="0"/>
                  <a:ea typeface="宋体" pitchFamily="2" charset="-122"/>
                </a:rPr>
                <a:t>3</a:t>
              </a:r>
              <a:endParaRPr lang="en-US" altLang="zh-CN" sz="2400" b="1" baseline="30000" dirty="0">
                <a:latin typeface="Arial Black" pitchFamily="34" charset="0"/>
                <a:ea typeface="宋体" pitchFamily="2" charset="-122"/>
              </a:endParaRPr>
            </a:p>
            <a:p>
              <a:r>
                <a:rPr lang="en-US" altLang="zh-CN" sz="2400" b="1" dirty="0">
                  <a:latin typeface="Arial Black" pitchFamily="34" charset="0"/>
                  <a:ea typeface="宋体" pitchFamily="2" charset="-122"/>
                </a:rPr>
                <a:t>						GENE </a:t>
              </a:r>
              <a:r>
                <a:rPr lang="en-US" altLang="zh-CN" sz="2400" b="1" dirty="0" smtClean="0">
                  <a:latin typeface="Arial Black" pitchFamily="34" charset="0"/>
                  <a:ea typeface="宋体" pitchFamily="2" charset="-122"/>
                </a:rPr>
                <a:t>FLOW</a:t>
              </a:r>
              <a:r>
                <a:rPr lang="en-US" altLang="zh-CN" sz="2400" b="1" baseline="30000" dirty="0" smtClean="0">
                  <a:latin typeface="Arial Black" pitchFamily="34" charset="0"/>
                  <a:ea typeface="宋体" pitchFamily="2" charset="-122"/>
                </a:rPr>
                <a:t>4</a:t>
              </a:r>
              <a:endParaRPr lang="en-US" altLang="zh-CN" sz="2400" b="1" baseline="30000" dirty="0">
                <a:latin typeface="Arial Black" pitchFamily="34" charset="0"/>
                <a:ea typeface="宋体" pitchFamily="2" charset="-122"/>
              </a:endParaRPr>
            </a:p>
            <a:p>
              <a:r>
                <a:rPr lang="en-US" altLang="zh-CN" sz="2400" b="1" dirty="0">
                  <a:latin typeface="Arial Black" pitchFamily="34" charset="0"/>
                  <a:ea typeface="宋体" pitchFamily="2" charset="-122"/>
                </a:rPr>
                <a:t>				    Population Genetic Structure</a:t>
              </a:r>
            </a:p>
          </p:txBody>
        </p:sp>
        <p:sp>
          <p:nvSpPr>
            <p:cNvPr id="6150" name="Rectangle 17"/>
            <p:cNvSpPr>
              <a:spLocks noChangeArrowheads="1"/>
            </p:cNvSpPr>
            <p:nvPr/>
          </p:nvSpPr>
          <p:spPr bwMode="auto">
            <a:xfrm>
              <a:off x="0" y="2514600"/>
              <a:ext cx="3182938" cy="457200"/>
            </a:xfrm>
            <a:prstGeom prst="rect">
              <a:avLst/>
            </a:prstGeom>
            <a:noFill/>
            <a:ln w="9525">
              <a:noFill/>
              <a:miter lim="800000"/>
              <a:headEnd/>
              <a:tailEnd/>
            </a:ln>
          </p:spPr>
          <p:txBody>
            <a:bodyPr wrap="none">
              <a:spAutoFit/>
            </a:bodyPr>
            <a:lstStyle/>
            <a:p>
              <a:r>
                <a:rPr lang="en-US" altLang="zh-CN" sz="2400" b="1">
                  <a:ea typeface="宋体" pitchFamily="2" charset="-122"/>
                </a:rPr>
                <a:t>Genetic Architecture</a:t>
              </a:r>
              <a:endParaRPr lang="en-US" sz="2400" b="1"/>
            </a:p>
          </p:txBody>
        </p:sp>
        <p:grpSp>
          <p:nvGrpSpPr>
            <p:cNvPr id="6154" name="Group 20"/>
            <p:cNvGrpSpPr>
              <a:grpSpLocks/>
            </p:cNvGrpSpPr>
            <p:nvPr/>
          </p:nvGrpSpPr>
          <p:grpSpPr bwMode="auto">
            <a:xfrm>
              <a:off x="914400" y="914400"/>
              <a:ext cx="8090651" cy="4572000"/>
              <a:chOff x="914400" y="914400"/>
              <a:chExt cx="8090651" cy="4572000"/>
            </a:xfrm>
          </p:grpSpPr>
          <p:sp>
            <p:nvSpPr>
              <p:cNvPr id="6155" name="Line 5"/>
              <p:cNvSpPr>
                <a:spLocks noChangeShapeType="1"/>
              </p:cNvSpPr>
              <p:nvPr/>
            </p:nvSpPr>
            <p:spPr bwMode="auto">
              <a:xfrm rot="5400000">
                <a:off x="3990975" y="2486025"/>
                <a:ext cx="704850" cy="0"/>
              </a:xfrm>
              <a:prstGeom prst="line">
                <a:avLst/>
              </a:prstGeom>
              <a:noFill/>
              <a:ln w="57150">
                <a:solidFill>
                  <a:schemeClr val="tx1"/>
                </a:solidFill>
                <a:round/>
                <a:headEnd/>
                <a:tailEnd type="triangle" w="med" len="med"/>
              </a:ln>
            </p:spPr>
            <p:txBody>
              <a:bodyPr wrap="none" anchor="ctr"/>
              <a:lstStyle/>
              <a:p>
                <a:endParaRPr lang="en-US"/>
              </a:p>
            </p:txBody>
          </p:sp>
          <p:sp>
            <p:nvSpPr>
              <p:cNvPr id="11270" name="Text Box 6"/>
              <p:cNvSpPr txBox="1">
                <a:spLocks noChangeArrowheads="1"/>
              </p:cNvSpPr>
              <p:nvPr/>
            </p:nvSpPr>
            <p:spPr bwMode="auto">
              <a:xfrm>
                <a:off x="2562225" y="2943367"/>
                <a:ext cx="3686175" cy="519149"/>
              </a:xfrm>
              <a:prstGeom prst="rect">
                <a:avLst/>
              </a:prstGeom>
              <a:noFill/>
              <a:ln w="9525">
                <a:noFill/>
                <a:miter lim="800000"/>
                <a:headEnd/>
                <a:tailEnd/>
              </a:ln>
              <a:effectLst/>
            </p:spPr>
            <p:txBody>
              <a:bodyPr wrap="none">
                <a:spAutoFit/>
              </a:bodyPr>
              <a:lstStyle/>
              <a:p>
                <a:pPr>
                  <a:defRPr/>
                </a:pPr>
                <a:r>
                  <a:rPr lang="en-US" altLang="zh-CN" sz="2800" b="1" dirty="0">
                    <a:latin typeface="+mn-lt"/>
                    <a:ea typeface="宋体" pitchFamily="2" charset="-122"/>
                    <a:cs typeface="+mn-cs"/>
                  </a:rPr>
                  <a:t>Phenotypic variation</a:t>
                </a:r>
              </a:p>
            </p:txBody>
          </p:sp>
          <p:sp>
            <p:nvSpPr>
              <p:cNvPr id="6157" name="Line 7"/>
              <p:cNvSpPr>
                <a:spLocks noChangeShapeType="1"/>
              </p:cNvSpPr>
              <p:nvPr/>
            </p:nvSpPr>
            <p:spPr bwMode="auto">
              <a:xfrm flipV="1">
                <a:off x="4343400" y="3448050"/>
                <a:ext cx="0" cy="914400"/>
              </a:xfrm>
              <a:prstGeom prst="line">
                <a:avLst/>
              </a:prstGeom>
              <a:noFill/>
              <a:ln w="57150">
                <a:solidFill>
                  <a:schemeClr val="tx1"/>
                </a:solidFill>
                <a:round/>
                <a:headEnd/>
                <a:tailEnd type="triangle" w="med" len="med"/>
              </a:ln>
            </p:spPr>
            <p:txBody>
              <a:bodyPr wrap="none" anchor="ctr"/>
              <a:lstStyle/>
              <a:p>
                <a:endParaRPr lang="en-US"/>
              </a:p>
            </p:txBody>
          </p:sp>
          <p:sp>
            <p:nvSpPr>
              <p:cNvPr id="6158" name="Text Box 8"/>
              <p:cNvSpPr txBox="1">
                <a:spLocks noChangeArrowheads="1"/>
              </p:cNvSpPr>
              <p:nvPr/>
            </p:nvSpPr>
            <p:spPr bwMode="auto">
              <a:xfrm>
                <a:off x="3211513" y="4335463"/>
                <a:ext cx="3073400" cy="519112"/>
              </a:xfrm>
              <a:prstGeom prst="rect">
                <a:avLst/>
              </a:prstGeom>
              <a:noFill/>
              <a:ln w="9525">
                <a:noFill/>
                <a:miter lim="800000"/>
                <a:headEnd/>
                <a:tailEnd/>
              </a:ln>
            </p:spPr>
            <p:txBody>
              <a:bodyPr wrap="none">
                <a:spAutoFit/>
              </a:bodyPr>
              <a:lstStyle/>
              <a:p>
                <a:r>
                  <a:rPr lang="en-US" altLang="zh-CN" sz="2800" b="1">
                    <a:ea typeface="宋体" pitchFamily="2" charset="-122"/>
                  </a:rPr>
                  <a:t>Genetic variation</a:t>
                </a:r>
              </a:p>
            </p:txBody>
          </p:sp>
          <p:sp>
            <p:nvSpPr>
              <p:cNvPr id="6159" name="Text Box 10"/>
              <p:cNvSpPr txBox="1">
                <a:spLocks noChangeArrowheads="1"/>
              </p:cNvSpPr>
              <p:nvPr/>
            </p:nvSpPr>
            <p:spPr bwMode="auto">
              <a:xfrm>
                <a:off x="5845212" y="2362301"/>
                <a:ext cx="3159839" cy="2226406"/>
              </a:xfrm>
              <a:prstGeom prst="rect">
                <a:avLst/>
              </a:prstGeom>
              <a:noFill/>
              <a:ln w="9525">
                <a:noFill/>
                <a:miter lim="800000"/>
                <a:headEnd/>
                <a:tailEnd/>
              </a:ln>
            </p:spPr>
            <p:txBody>
              <a:bodyPr wrap="none">
                <a:spAutoFit/>
              </a:bodyPr>
              <a:lstStyle/>
              <a:p>
                <a:pPr algn="ctr"/>
                <a:r>
                  <a:rPr lang="en-US" altLang="zh-CN" sz="3200" dirty="0">
                    <a:latin typeface="Arial Black" pitchFamily="34" charset="0"/>
                    <a:ea typeface="宋体" pitchFamily="2" charset="-122"/>
                  </a:rPr>
                  <a:t>Evolution</a:t>
                </a:r>
              </a:p>
              <a:p>
                <a:pPr algn="ctr"/>
                <a:r>
                  <a:rPr lang="en-US" altLang="zh-CN" sz="3200" dirty="0" smtClean="0">
                    <a:latin typeface="Arial Black" pitchFamily="34" charset="0"/>
                    <a:ea typeface="宋体" pitchFamily="2" charset="-122"/>
                  </a:rPr>
                  <a:t>&amp;</a:t>
                </a:r>
              </a:p>
              <a:p>
                <a:pPr algn="ctr"/>
                <a:r>
                  <a:rPr lang="en-US" altLang="zh-CN" sz="3200" b="1" dirty="0" smtClean="0">
                    <a:solidFill>
                      <a:srgbClr val="FF0000"/>
                    </a:solidFill>
                    <a:latin typeface="Arial" pitchFamily="34" charset="0"/>
                    <a:ea typeface="宋体" pitchFamily="2" charset="-122"/>
                    <a:cs typeface="Arial" pitchFamily="34" charset="0"/>
                  </a:rPr>
                  <a:t>Diversification</a:t>
                </a:r>
                <a:r>
                  <a:rPr lang="en-US" altLang="zh-CN" sz="3200" b="1" baseline="30000" dirty="0" smtClean="0">
                    <a:solidFill>
                      <a:srgbClr val="FF0000"/>
                    </a:solidFill>
                    <a:latin typeface="Arial" pitchFamily="34" charset="0"/>
                    <a:ea typeface="宋体" pitchFamily="2" charset="-122"/>
                    <a:cs typeface="Arial" pitchFamily="34" charset="0"/>
                  </a:rPr>
                  <a:t>5</a:t>
                </a:r>
              </a:p>
              <a:p>
                <a:pPr algn="ctr"/>
                <a:r>
                  <a:rPr lang="en-US" altLang="zh-CN" sz="3200" b="1" baseline="30000" dirty="0" smtClean="0">
                    <a:solidFill>
                      <a:srgbClr val="FF0000"/>
                    </a:solidFill>
                    <a:latin typeface="Arial" pitchFamily="34" charset="0"/>
                    <a:ea typeface="宋体" pitchFamily="2" charset="-122"/>
                    <a:cs typeface="Arial" pitchFamily="34" charset="0"/>
                  </a:rPr>
                  <a:t>(</a:t>
                </a:r>
                <a:r>
                  <a:rPr lang="en-US" altLang="zh-CN" sz="3200" b="1" baseline="30000" dirty="0" err="1" smtClean="0">
                    <a:solidFill>
                      <a:srgbClr val="FF0000"/>
                    </a:solidFill>
                    <a:latin typeface="Arial" pitchFamily="34" charset="0"/>
                    <a:ea typeface="宋体" pitchFamily="2" charset="-122"/>
                    <a:cs typeface="Arial" pitchFamily="34" charset="0"/>
                  </a:rPr>
                  <a:t>Macroevolutionary</a:t>
                </a:r>
                <a:endParaRPr lang="en-US" altLang="zh-CN" sz="3200" b="1" baseline="30000" dirty="0" smtClean="0">
                  <a:solidFill>
                    <a:srgbClr val="FF0000"/>
                  </a:solidFill>
                  <a:latin typeface="Arial" pitchFamily="34" charset="0"/>
                  <a:ea typeface="宋体" pitchFamily="2" charset="-122"/>
                  <a:cs typeface="Arial" pitchFamily="34" charset="0"/>
                </a:endParaRPr>
              </a:p>
              <a:p>
                <a:pPr algn="ctr"/>
                <a:r>
                  <a:rPr lang="en-US" altLang="zh-CN" sz="3200" b="1" baseline="30000" dirty="0" smtClean="0">
                    <a:solidFill>
                      <a:srgbClr val="FF0000"/>
                    </a:solidFill>
                    <a:latin typeface="Arial" pitchFamily="34" charset="0"/>
                    <a:ea typeface="宋体" pitchFamily="2" charset="-122"/>
                    <a:cs typeface="Arial" pitchFamily="34" charset="0"/>
                  </a:rPr>
                  <a:t>Process)</a:t>
                </a:r>
                <a:endParaRPr lang="en-US" altLang="zh-CN" sz="3200" b="1" baseline="30000" dirty="0">
                  <a:solidFill>
                    <a:srgbClr val="FF0000"/>
                  </a:solidFill>
                  <a:latin typeface="Arial" pitchFamily="34" charset="0"/>
                  <a:ea typeface="宋体" pitchFamily="2" charset="-122"/>
                  <a:cs typeface="Arial" pitchFamily="34" charset="0"/>
                </a:endParaRPr>
              </a:p>
            </p:txBody>
          </p:sp>
          <p:sp>
            <p:nvSpPr>
              <p:cNvPr id="6160" name="Text Box 11"/>
              <p:cNvSpPr txBox="1">
                <a:spLocks noChangeArrowheads="1"/>
              </p:cNvSpPr>
              <p:nvPr/>
            </p:nvSpPr>
            <p:spPr bwMode="auto">
              <a:xfrm>
                <a:off x="2514600" y="914400"/>
                <a:ext cx="3759362" cy="584816"/>
              </a:xfrm>
              <a:prstGeom prst="rect">
                <a:avLst/>
              </a:prstGeom>
              <a:noFill/>
              <a:ln w="9525">
                <a:noFill/>
                <a:miter lim="800000"/>
                <a:headEnd/>
                <a:tailEnd/>
              </a:ln>
            </p:spPr>
            <p:txBody>
              <a:bodyPr wrap="none">
                <a:spAutoFit/>
              </a:bodyPr>
              <a:lstStyle/>
              <a:p>
                <a:r>
                  <a:rPr lang="en-US" altLang="zh-CN" sz="3200" b="1" dirty="0" smtClean="0">
                    <a:solidFill>
                      <a:srgbClr val="FF0000"/>
                    </a:solidFill>
                    <a:latin typeface="Arial" pitchFamily="34" charset="0"/>
                    <a:ea typeface="宋体" pitchFamily="2" charset="-122"/>
                    <a:cs typeface="Arial" pitchFamily="34" charset="0"/>
                  </a:rPr>
                  <a:t>Natural Selection</a:t>
                </a:r>
                <a:r>
                  <a:rPr lang="en-US" altLang="zh-CN" sz="3200" b="1" baseline="30000" dirty="0" smtClean="0">
                    <a:solidFill>
                      <a:srgbClr val="FF0000"/>
                    </a:solidFill>
                    <a:latin typeface="Arial" pitchFamily="34" charset="0"/>
                    <a:ea typeface="宋体" pitchFamily="2" charset="-122"/>
                    <a:cs typeface="Arial" pitchFamily="34" charset="0"/>
                  </a:rPr>
                  <a:t>1</a:t>
                </a:r>
                <a:endParaRPr lang="en-US" altLang="zh-CN" sz="3200" b="1" baseline="30000" dirty="0">
                  <a:solidFill>
                    <a:srgbClr val="FF0000"/>
                  </a:solidFill>
                  <a:latin typeface="Arial" pitchFamily="34" charset="0"/>
                  <a:ea typeface="宋体" pitchFamily="2" charset="-122"/>
                  <a:cs typeface="Arial" pitchFamily="34" charset="0"/>
                </a:endParaRPr>
              </a:p>
            </p:txBody>
          </p:sp>
          <p:sp>
            <p:nvSpPr>
              <p:cNvPr id="6161" name="Line 13"/>
              <p:cNvSpPr>
                <a:spLocks noChangeShapeType="1"/>
              </p:cNvSpPr>
              <p:nvPr/>
            </p:nvSpPr>
            <p:spPr bwMode="auto">
              <a:xfrm flipV="1">
                <a:off x="1524000" y="4800600"/>
                <a:ext cx="1676400" cy="609600"/>
              </a:xfrm>
              <a:prstGeom prst="line">
                <a:avLst/>
              </a:prstGeom>
              <a:noFill/>
              <a:ln w="38100">
                <a:solidFill>
                  <a:schemeClr val="tx1"/>
                </a:solidFill>
                <a:round/>
                <a:headEnd/>
                <a:tailEnd type="triangle" w="med" len="med"/>
              </a:ln>
            </p:spPr>
            <p:txBody>
              <a:bodyPr/>
              <a:lstStyle/>
              <a:p>
                <a:endParaRPr lang="en-US"/>
              </a:p>
            </p:txBody>
          </p:sp>
          <p:sp>
            <p:nvSpPr>
              <p:cNvPr id="6162" name="Line 13"/>
              <p:cNvSpPr>
                <a:spLocks noChangeShapeType="1"/>
              </p:cNvSpPr>
              <p:nvPr/>
            </p:nvSpPr>
            <p:spPr bwMode="auto">
              <a:xfrm flipV="1">
                <a:off x="914400" y="1600200"/>
                <a:ext cx="1295400" cy="838200"/>
              </a:xfrm>
              <a:prstGeom prst="line">
                <a:avLst/>
              </a:prstGeom>
              <a:noFill/>
              <a:ln w="38100">
                <a:solidFill>
                  <a:schemeClr val="tx1"/>
                </a:solidFill>
                <a:round/>
                <a:headEnd/>
                <a:tailEnd type="triangle" w="med" len="med"/>
              </a:ln>
            </p:spPr>
            <p:txBody>
              <a:bodyPr/>
              <a:lstStyle/>
              <a:p>
                <a:endParaRPr lang="en-US"/>
              </a:p>
            </p:txBody>
          </p:sp>
          <p:sp>
            <p:nvSpPr>
              <p:cNvPr id="6163" name="Line 13"/>
              <p:cNvSpPr>
                <a:spLocks noChangeShapeType="1"/>
              </p:cNvSpPr>
              <p:nvPr/>
            </p:nvSpPr>
            <p:spPr bwMode="auto">
              <a:xfrm flipH="1" flipV="1">
                <a:off x="4495800" y="4800600"/>
                <a:ext cx="1066800" cy="685800"/>
              </a:xfrm>
              <a:prstGeom prst="line">
                <a:avLst/>
              </a:prstGeom>
              <a:noFill/>
              <a:ln w="38100">
                <a:solidFill>
                  <a:schemeClr val="tx1"/>
                </a:solidFill>
                <a:round/>
                <a:headEnd/>
                <a:tailEnd type="triangle" w="med" len="med"/>
              </a:ln>
            </p:spPr>
            <p:txBody>
              <a:bodyPr/>
              <a:lstStyle/>
              <a:p>
                <a:endParaRPr lang="en-US"/>
              </a:p>
            </p:txBody>
          </p:sp>
          <p:sp>
            <p:nvSpPr>
              <p:cNvPr id="6166" name="Line 21"/>
              <p:cNvSpPr>
                <a:spLocks noChangeShapeType="1"/>
              </p:cNvSpPr>
              <p:nvPr/>
            </p:nvSpPr>
            <p:spPr bwMode="auto">
              <a:xfrm>
                <a:off x="1295400" y="3581400"/>
                <a:ext cx="1066800" cy="838200"/>
              </a:xfrm>
              <a:prstGeom prst="line">
                <a:avLst/>
              </a:prstGeom>
              <a:noFill/>
              <a:ln w="38100">
                <a:solidFill>
                  <a:schemeClr val="tx1"/>
                </a:solidFill>
                <a:round/>
                <a:headEnd/>
                <a:tailEnd type="triangle" w="med" len="med"/>
              </a:ln>
            </p:spPr>
            <p:txBody>
              <a:bodyPr/>
              <a:lstStyle/>
              <a:p>
                <a:endParaRPr lang="en-US"/>
              </a:p>
            </p:txBody>
          </p:sp>
          <p:sp>
            <p:nvSpPr>
              <p:cNvPr id="6167" name="Line 22"/>
              <p:cNvSpPr>
                <a:spLocks noChangeShapeType="1"/>
              </p:cNvSpPr>
              <p:nvPr/>
            </p:nvSpPr>
            <p:spPr bwMode="auto">
              <a:xfrm>
                <a:off x="6248400" y="3200400"/>
                <a:ext cx="533400" cy="0"/>
              </a:xfrm>
              <a:prstGeom prst="line">
                <a:avLst/>
              </a:prstGeom>
              <a:noFill/>
              <a:ln w="57150">
                <a:solidFill>
                  <a:schemeClr val="tx1"/>
                </a:solidFill>
                <a:round/>
                <a:headEnd/>
                <a:tailEnd type="triangle" w="med" len="med"/>
              </a:ln>
            </p:spPr>
            <p:txBody>
              <a:bodyPr/>
              <a:lstStyle/>
              <a:p>
                <a:endParaRPr lang="en-US"/>
              </a:p>
            </p:txBody>
          </p:sp>
        </p:gr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p:cNvSpPr txBox="1">
            <a:spLocks noChangeArrowheads="1"/>
          </p:cNvSpPr>
          <p:nvPr/>
        </p:nvSpPr>
        <p:spPr bwMode="auto">
          <a:xfrm>
            <a:off x="1" y="1"/>
            <a:ext cx="9143999" cy="8956298"/>
          </a:xfrm>
          <a:prstGeom prst="rect">
            <a:avLst/>
          </a:prstGeom>
          <a:solidFill>
            <a:srgbClr val="FEF8D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en-US" sz="3600" b="1" dirty="0" smtClean="0">
                <a:cs typeface="+mn-cs"/>
              </a:rPr>
              <a:t>Mutation rates and spectrum and interface with natural selection</a:t>
            </a:r>
          </a:p>
          <a:p>
            <a:pPr algn="ctr">
              <a:defRPr/>
            </a:pPr>
            <a:endParaRPr lang="en-US" sz="3600" b="1" dirty="0" smtClean="0">
              <a:cs typeface="+mn-cs"/>
            </a:endParaRPr>
          </a:p>
          <a:p>
            <a:pPr algn="ctr">
              <a:defRPr/>
            </a:pPr>
            <a:r>
              <a:rPr lang="en-US" sz="3600" b="1" dirty="0" smtClean="0">
                <a:cs typeface="+mn-cs"/>
              </a:rPr>
              <a:t>Goal: </a:t>
            </a:r>
          </a:p>
          <a:p>
            <a:pPr algn="ctr">
              <a:defRPr/>
            </a:pPr>
            <a:endParaRPr lang="en-US" sz="3600" b="1" dirty="0">
              <a:cs typeface="+mn-cs"/>
            </a:endParaRPr>
          </a:p>
          <a:p>
            <a:pPr marL="742950" indent="-742950">
              <a:buFontTx/>
              <a:buAutoNum type="arabicPeriod"/>
              <a:defRPr/>
            </a:pPr>
            <a:r>
              <a:rPr lang="en-US" sz="2400" b="1" dirty="0" smtClean="0">
                <a:cs typeface="+mn-cs"/>
              </a:rPr>
              <a:t>Precise </a:t>
            </a:r>
            <a:r>
              <a:rPr lang="en-US" sz="2400" b="1" dirty="0">
                <a:cs typeface="+mn-cs"/>
              </a:rPr>
              <a:t>estimates of mutation rate and </a:t>
            </a:r>
            <a:r>
              <a:rPr lang="en-US" sz="2400" b="1" dirty="0" smtClean="0">
                <a:cs typeface="+mn-cs"/>
              </a:rPr>
              <a:t>spectrum (including genetic variation for mutation rate)</a:t>
            </a:r>
            <a:endParaRPr lang="en-US" sz="2400" b="1" dirty="0">
              <a:cs typeface="+mn-cs"/>
            </a:endParaRPr>
          </a:p>
          <a:p>
            <a:pPr marL="742950" indent="-742950">
              <a:buFontTx/>
              <a:buAutoNum type="arabicPeriod"/>
              <a:defRPr/>
            </a:pPr>
            <a:endParaRPr lang="en-US" sz="2400" b="1" dirty="0" smtClean="0">
              <a:cs typeface="+mn-cs"/>
            </a:endParaRPr>
          </a:p>
          <a:p>
            <a:pPr marL="742950" indent="-742950">
              <a:buFontTx/>
              <a:buAutoNum type="arabicPeriod"/>
              <a:defRPr/>
            </a:pPr>
            <a:r>
              <a:rPr lang="en-US" sz="2400" b="1" dirty="0" smtClean="0">
                <a:cs typeface="+mn-cs"/>
              </a:rPr>
              <a:t>About 6500 </a:t>
            </a:r>
            <a:r>
              <a:rPr lang="en-US" sz="2400" b="1" i="1" dirty="0">
                <a:cs typeface="+mn-cs"/>
              </a:rPr>
              <a:t>natural</a:t>
            </a:r>
            <a:r>
              <a:rPr lang="en-US" sz="2400" b="1" dirty="0">
                <a:cs typeface="+mn-cs"/>
              </a:rPr>
              <a:t> mutations that can be related to </a:t>
            </a:r>
            <a:r>
              <a:rPr lang="en-US" sz="2400" b="1" dirty="0" smtClean="0">
                <a:cs typeface="+mn-cs"/>
              </a:rPr>
              <a:t>fitness </a:t>
            </a:r>
          </a:p>
          <a:p>
            <a:pPr marL="742950" indent="-742950">
              <a:buFontTx/>
              <a:buAutoNum type="arabicPeriod"/>
              <a:defRPr/>
            </a:pPr>
            <a:endParaRPr lang="en-US" sz="2400" b="1" dirty="0">
              <a:cs typeface="+mn-cs"/>
            </a:endParaRPr>
          </a:p>
          <a:p>
            <a:pPr marL="742950" indent="-742950">
              <a:buFontTx/>
              <a:buAutoNum type="arabicPeriod"/>
              <a:defRPr/>
            </a:pPr>
            <a:r>
              <a:rPr lang="en-US" sz="2400" b="1" dirty="0">
                <a:cs typeface="+mn-cs"/>
              </a:rPr>
              <a:t>Compare </a:t>
            </a:r>
            <a:r>
              <a:rPr lang="en-US" sz="2400" b="1" dirty="0" smtClean="0">
                <a:cs typeface="+mn-cs"/>
              </a:rPr>
              <a:t>genetic variation due to mutations </a:t>
            </a:r>
            <a:r>
              <a:rPr lang="en-US" sz="2400" b="1" dirty="0">
                <a:cs typeface="+mn-cs"/>
              </a:rPr>
              <a:t>to standing genetic </a:t>
            </a:r>
            <a:r>
              <a:rPr lang="en-US" sz="2400" b="1" dirty="0" smtClean="0">
                <a:cs typeface="+mn-cs"/>
              </a:rPr>
              <a:t>variation &amp; </a:t>
            </a:r>
            <a:r>
              <a:rPr lang="en-US" sz="2400" b="1" dirty="0">
                <a:cs typeface="+mn-cs"/>
              </a:rPr>
              <a:t>to genetic differences between </a:t>
            </a:r>
            <a:r>
              <a:rPr lang="en-US" sz="2400" b="1" dirty="0" smtClean="0">
                <a:cs typeface="+mn-cs"/>
              </a:rPr>
              <a:t>species</a:t>
            </a:r>
          </a:p>
          <a:p>
            <a:pPr marL="742950" indent="-742950">
              <a:buFontTx/>
              <a:buAutoNum type="arabicPeriod"/>
              <a:defRPr/>
            </a:pPr>
            <a:endParaRPr lang="en-US" sz="2400" b="1" dirty="0" smtClean="0">
              <a:solidFill>
                <a:schemeClr val="bg1"/>
              </a:solidFill>
              <a:cs typeface="+mn-cs"/>
            </a:endParaRPr>
          </a:p>
          <a:p>
            <a:pPr marL="742950" indent="-742950">
              <a:defRPr/>
            </a:pPr>
            <a:endParaRPr lang="en-US" sz="2400" b="1" dirty="0" smtClean="0">
              <a:solidFill>
                <a:schemeClr val="bg1"/>
              </a:solidFill>
              <a:cs typeface="+mn-cs"/>
            </a:endParaRPr>
          </a:p>
          <a:p>
            <a:pPr marL="742950" indent="-742950">
              <a:buFontTx/>
              <a:buAutoNum type="arabicPeriod"/>
              <a:defRPr/>
            </a:pPr>
            <a:endParaRPr lang="en-US" sz="2400" b="1" dirty="0" smtClean="0">
              <a:solidFill>
                <a:schemeClr val="bg1"/>
              </a:solidFill>
              <a:cs typeface="+mn-cs"/>
            </a:endParaRPr>
          </a:p>
          <a:p>
            <a:pPr marL="742950" indent="-742950">
              <a:buFontTx/>
              <a:buAutoNum type="arabicPeriod"/>
              <a:defRPr/>
            </a:pPr>
            <a:endParaRPr lang="en-US" sz="2400" b="1" dirty="0" smtClean="0">
              <a:solidFill>
                <a:schemeClr val="bg1"/>
              </a:solidFill>
              <a:cs typeface="+mn-cs"/>
            </a:endParaRPr>
          </a:p>
          <a:p>
            <a:pPr marL="742950" indent="-742950">
              <a:buFontTx/>
              <a:buAutoNum type="arabicPeriod"/>
              <a:defRPr/>
            </a:pPr>
            <a:endParaRPr lang="en-US" sz="2400" b="1" dirty="0" smtClean="0">
              <a:solidFill>
                <a:schemeClr val="bg1"/>
              </a:solidFill>
              <a:cs typeface="+mn-cs"/>
            </a:endParaRPr>
          </a:p>
          <a:p>
            <a:pPr marL="742950" indent="-742950">
              <a:defRPr/>
            </a:pPr>
            <a:endParaRPr lang="en-US" sz="2400" b="1" dirty="0" smtClean="0">
              <a:solidFill>
                <a:schemeClr val="bg1"/>
              </a:solidFill>
              <a:cs typeface="+mn-cs"/>
            </a:endParaRPr>
          </a:p>
          <a:p>
            <a:pPr marL="742950" indent="-742950">
              <a:buFontTx/>
              <a:buAutoNum type="arabicPeriod"/>
              <a:defRPr/>
            </a:pPr>
            <a:endParaRPr lang="en-US" sz="3600" b="1" dirty="0">
              <a:solidFill>
                <a:schemeClr val="bg1"/>
              </a:solidFill>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228600" y="1217613"/>
            <a:ext cx="8686800" cy="1754187"/>
          </a:xfrm>
          <a:prstGeom prst="rect">
            <a:avLst/>
          </a:prstGeom>
          <a:noFill/>
          <a:ln w="9525">
            <a:noFill/>
            <a:miter lim="800000"/>
            <a:headEnd/>
            <a:tailEnd/>
          </a:ln>
        </p:spPr>
        <p:txBody>
          <a:bodyPr>
            <a:spAutoFit/>
          </a:bodyPr>
          <a:lstStyle/>
          <a:p>
            <a:pPr algn="ctr">
              <a:spcBef>
                <a:spcPct val="50000"/>
              </a:spcBef>
            </a:pPr>
            <a:r>
              <a:rPr lang="zh-CN" altLang="en-US" sz="2400" b="1">
                <a:ea typeface="宋体" pitchFamily="2" charset="-122"/>
              </a:rPr>
              <a:t>“</a:t>
            </a:r>
            <a:r>
              <a:rPr lang="en-US" altLang="zh-CN" sz="2400" b="1">
                <a:ea typeface="宋体" pitchFamily="2" charset="-122"/>
              </a:rPr>
              <a:t>From the observations of various botanists and my own I am sure that </a:t>
            </a:r>
            <a:r>
              <a:rPr lang="en-US" altLang="zh-CN" sz="2400" b="1" i="1">
                <a:ea typeface="宋体" pitchFamily="2" charset="-122"/>
              </a:rPr>
              <a:t>many other plants offer analogous  adaptations of high perfection</a:t>
            </a:r>
            <a:r>
              <a:rPr lang="en-US" altLang="zh-CN" sz="2400" b="1">
                <a:ea typeface="宋体" pitchFamily="2" charset="-122"/>
              </a:rPr>
              <a:t>…” (Darwin, 1877)</a:t>
            </a:r>
          </a:p>
          <a:p>
            <a:pPr algn="ctr">
              <a:spcBef>
                <a:spcPct val="50000"/>
              </a:spcBef>
            </a:pPr>
            <a:endParaRPr lang="zh-CN" altLang="en-US" sz="2400" b="1">
              <a:ea typeface="宋体" pitchFamily="2" charset="-122"/>
            </a:endParaRPr>
          </a:p>
        </p:txBody>
      </p:sp>
      <p:pic>
        <p:nvPicPr>
          <p:cNvPr id="37891" name="Picture 5" descr="Lemur's on rainforest liana"/>
          <p:cNvPicPr>
            <a:picLocks noChangeAspect="1" noChangeArrowheads="1"/>
          </p:cNvPicPr>
          <p:nvPr/>
        </p:nvPicPr>
        <p:blipFill>
          <a:blip r:embed="rId3" cstate="print"/>
          <a:srcRect/>
          <a:stretch>
            <a:fillRect/>
          </a:stretch>
        </p:blipFill>
        <p:spPr bwMode="auto">
          <a:xfrm>
            <a:off x="5638800" y="2590800"/>
            <a:ext cx="2895600" cy="2430463"/>
          </a:xfrm>
          <a:prstGeom prst="rect">
            <a:avLst/>
          </a:prstGeom>
          <a:noFill/>
          <a:ln w="9525">
            <a:noFill/>
            <a:miter lim="800000"/>
            <a:headEnd/>
            <a:tailEnd/>
          </a:ln>
        </p:spPr>
      </p:pic>
      <p:pic>
        <p:nvPicPr>
          <p:cNvPr id="37892" name="Picture 6" descr="Margraviae"/>
          <p:cNvPicPr>
            <a:picLocks noChangeAspect="1" noChangeArrowheads="1"/>
          </p:cNvPicPr>
          <p:nvPr/>
        </p:nvPicPr>
        <p:blipFill>
          <a:blip r:embed="rId4" cstate="print"/>
          <a:srcRect/>
          <a:stretch>
            <a:fillRect/>
          </a:stretch>
        </p:blipFill>
        <p:spPr bwMode="auto">
          <a:xfrm>
            <a:off x="2819400" y="4038600"/>
            <a:ext cx="2268538" cy="2362200"/>
          </a:xfrm>
          <a:prstGeom prst="rect">
            <a:avLst/>
          </a:prstGeom>
          <a:noFill/>
          <a:ln w="9525">
            <a:noFill/>
            <a:miter lim="800000"/>
            <a:headEnd/>
            <a:tailEnd/>
          </a:ln>
        </p:spPr>
      </p:pic>
      <p:pic>
        <p:nvPicPr>
          <p:cNvPr id="37893" name="Picture 7" descr="Butterfly"/>
          <p:cNvPicPr>
            <a:picLocks noChangeAspect="1" noChangeArrowheads="1"/>
          </p:cNvPicPr>
          <p:nvPr/>
        </p:nvPicPr>
        <p:blipFill>
          <a:blip r:embed="rId5" cstate="print"/>
          <a:srcRect/>
          <a:stretch>
            <a:fillRect/>
          </a:stretch>
        </p:blipFill>
        <p:spPr bwMode="auto">
          <a:xfrm>
            <a:off x="5943600" y="5153025"/>
            <a:ext cx="2514600" cy="1704975"/>
          </a:xfrm>
          <a:prstGeom prst="rect">
            <a:avLst/>
          </a:prstGeom>
          <a:noFill/>
          <a:ln w="9525">
            <a:noFill/>
            <a:miter lim="800000"/>
            <a:headEnd/>
            <a:tailEnd/>
          </a:ln>
        </p:spPr>
      </p:pic>
      <p:pic>
        <p:nvPicPr>
          <p:cNvPr id="37894" name="Picture 8" descr="Humminbird"/>
          <p:cNvPicPr>
            <a:picLocks noChangeAspect="1" noChangeArrowheads="1"/>
          </p:cNvPicPr>
          <p:nvPr/>
        </p:nvPicPr>
        <p:blipFill>
          <a:blip r:embed="rId6" cstate="print"/>
          <a:srcRect l="21211"/>
          <a:stretch>
            <a:fillRect/>
          </a:stretch>
        </p:blipFill>
        <p:spPr bwMode="auto">
          <a:xfrm>
            <a:off x="304800" y="3429000"/>
            <a:ext cx="2184400" cy="1905000"/>
          </a:xfrm>
          <a:prstGeom prst="rect">
            <a:avLst/>
          </a:prstGeom>
          <a:noFill/>
          <a:ln w="9525">
            <a:noFill/>
            <a:miter lim="800000"/>
            <a:headEnd/>
            <a:tailEnd/>
          </a:ln>
        </p:spPr>
      </p:pic>
      <p:sp>
        <p:nvSpPr>
          <p:cNvPr id="37895" name="Rectangle 13"/>
          <p:cNvSpPr>
            <a:spLocks noChangeArrowheads="1"/>
          </p:cNvSpPr>
          <p:nvPr/>
        </p:nvSpPr>
        <p:spPr bwMode="auto">
          <a:xfrm>
            <a:off x="0" y="-152400"/>
            <a:ext cx="8229600" cy="1143000"/>
          </a:xfrm>
          <a:prstGeom prst="rect">
            <a:avLst/>
          </a:prstGeom>
          <a:noFill/>
          <a:ln w="9525">
            <a:noFill/>
            <a:miter lim="800000"/>
            <a:headEnd/>
            <a:tailEnd/>
          </a:ln>
        </p:spPr>
        <p:txBody>
          <a:bodyPr anchor="ctr"/>
          <a:lstStyle/>
          <a:p>
            <a:pPr algn="ctr"/>
            <a:r>
              <a:rPr lang="en-US" sz="3600" b="1" dirty="0" smtClean="0">
                <a:solidFill>
                  <a:schemeClr val="tx2"/>
                </a:solidFill>
              </a:rPr>
              <a:t>Natural </a:t>
            </a:r>
            <a:r>
              <a:rPr lang="en-US" sz="3600" b="1" dirty="0">
                <a:solidFill>
                  <a:schemeClr val="tx2"/>
                </a:solidFill>
              </a:rPr>
              <a:t>Selection (top down)</a:t>
            </a:r>
          </a:p>
        </p:txBody>
      </p:sp>
      <p:sp>
        <p:nvSpPr>
          <p:cNvPr id="37896" name="TextBox 7"/>
          <p:cNvSpPr txBox="1">
            <a:spLocks noChangeArrowheads="1"/>
          </p:cNvSpPr>
          <p:nvPr/>
        </p:nvSpPr>
        <p:spPr bwMode="auto">
          <a:xfrm>
            <a:off x="0" y="6488113"/>
            <a:ext cx="2172390" cy="369332"/>
          </a:xfrm>
          <a:prstGeom prst="rect">
            <a:avLst/>
          </a:prstGeom>
          <a:noFill/>
          <a:ln w="9525">
            <a:noFill/>
            <a:miter lim="800000"/>
            <a:headEnd/>
            <a:tailEnd/>
          </a:ln>
        </p:spPr>
        <p:txBody>
          <a:bodyPr wrap="none">
            <a:spAutoFit/>
          </a:bodyPr>
          <a:lstStyle/>
          <a:p>
            <a:r>
              <a:rPr lang="en-US" dirty="0"/>
              <a:t>Fenster et al. 2004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228600"/>
            <a:ext cx="9982200" cy="7086600"/>
          </a:xfrm>
          <a:prstGeom prst="rect">
            <a:avLst/>
          </a:prstGeom>
          <a:solidFill>
            <a:srgbClr val="F5F0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2" name="Rectangle 4"/>
          <p:cNvSpPr>
            <a:spLocks noChangeArrowheads="1"/>
          </p:cNvSpPr>
          <p:nvPr/>
        </p:nvSpPr>
        <p:spPr bwMode="auto">
          <a:xfrm>
            <a:off x="-37341" y="6080125"/>
            <a:ext cx="9140900" cy="769441"/>
          </a:xfrm>
          <a:prstGeom prst="rect">
            <a:avLst/>
          </a:prstGeom>
          <a:noFill/>
          <a:ln w="9525">
            <a:noFill/>
            <a:miter lim="800000"/>
            <a:headEnd/>
            <a:tailEnd/>
          </a:ln>
        </p:spPr>
        <p:txBody>
          <a:bodyPr wrap="none">
            <a:spAutoFit/>
          </a:bodyPr>
          <a:lstStyle/>
          <a:p>
            <a:pPr algn="ctr"/>
            <a:r>
              <a:rPr lang="en-US" sz="2400" b="1" dirty="0"/>
              <a:t>M. Dudash</a:t>
            </a:r>
            <a:r>
              <a:rPr lang="en-US" sz="2000" b="1" dirty="0"/>
              <a:t>, R. Reynolds, A. Kula, S. Konkel, </a:t>
            </a:r>
            <a:r>
              <a:rPr lang="en-US" sz="2000" b="1" dirty="0" smtClean="0"/>
              <a:t>J. Zhou &amp; </a:t>
            </a:r>
            <a:r>
              <a:rPr lang="en-US" sz="2000" b="1" dirty="0"/>
              <a:t>many NSF REU’s</a:t>
            </a:r>
          </a:p>
          <a:p>
            <a:pPr algn="ctr"/>
            <a:r>
              <a:rPr lang="en-US" sz="2000" b="1" dirty="0"/>
              <a:t>Funding: NSF, National Geographic Society, UVA Pratt Fund</a:t>
            </a:r>
          </a:p>
        </p:txBody>
      </p:sp>
      <p:sp>
        <p:nvSpPr>
          <p:cNvPr id="197637" name="Rectangle 5"/>
          <p:cNvSpPr>
            <a:spLocks noChangeArrowheads="1"/>
          </p:cNvSpPr>
          <p:nvPr/>
        </p:nvSpPr>
        <p:spPr bwMode="auto">
          <a:xfrm>
            <a:off x="0" y="-304800"/>
            <a:ext cx="9144000" cy="2057400"/>
          </a:xfrm>
          <a:prstGeom prst="rect">
            <a:avLst/>
          </a:prstGeom>
          <a:noFill/>
          <a:ln w="9525">
            <a:noFill/>
            <a:miter lim="800000"/>
            <a:headEnd/>
            <a:tailEnd/>
          </a:ln>
          <a:effectLst/>
        </p:spPr>
        <p:txBody>
          <a:bodyPr anchor="ctr"/>
          <a:lstStyle/>
          <a:p>
            <a:pPr algn="ctr">
              <a:defRPr/>
            </a:pPr>
            <a:r>
              <a:rPr lang="en-US" sz="3600" dirty="0">
                <a:solidFill>
                  <a:schemeClr val="tx2"/>
                </a:solidFill>
                <a:latin typeface="+mn-lt"/>
                <a:cs typeface="+mn-cs"/>
              </a:rPr>
              <a:t>Documenting Patterns of Natural Selection Responsible for </a:t>
            </a:r>
            <a:r>
              <a:rPr lang="en-US" sz="3600" i="1" dirty="0" err="1">
                <a:solidFill>
                  <a:schemeClr val="tx2"/>
                </a:solidFill>
                <a:latin typeface="+mn-lt"/>
                <a:cs typeface="+mn-cs"/>
              </a:rPr>
              <a:t>Silene</a:t>
            </a:r>
            <a:r>
              <a:rPr lang="en-US" sz="3600" i="1" dirty="0">
                <a:solidFill>
                  <a:schemeClr val="tx2"/>
                </a:solidFill>
                <a:latin typeface="+mn-lt"/>
                <a:cs typeface="+mn-cs"/>
              </a:rPr>
              <a:t> </a:t>
            </a:r>
            <a:r>
              <a:rPr lang="en-US" sz="3600" dirty="0">
                <a:solidFill>
                  <a:schemeClr val="tx2"/>
                </a:solidFill>
                <a:latin typeface="+mn-lt"/>
                <a:cs typeface="+mn-cs"/>
              </a:rPr>
              <a:t>Floral Evolution </a:t>
            </a:r>
          </a:p>
        </p:txBody>
      </p:sp>
      <p:pic>
        <p:nvPicPr>
          <p:cNvPr id="40964" name="Picture 6"/>
          <p:cNvPicPr>
            <a:picLocks noChangeAspect="1" noChangeArrowheads="1"/>
          </p:cNvPicPr>
          <p:nvPr/>
        </p:nvPicPr>
        <p:blipFill>
          <a:blip r:embed="rId3" cstate="print"/>
          <a:srcRect l="34236" r="34236" b="39259"/>
          <a:stretch>
            <a:fillRect/>
          </a:stretch>
        </p:blipFill>
        <p:spPr bwMode="auto">
          <a:xfrm>
            <a:off x="381000" y="1981200"/>
            <a:ext cx="2438400" cy="3124200"/>
          </a:xfrm>
          <a:prstGeom prst="rect">
            <a:avLst/>
          </a:prstGeom>
          <a:noFill/>
          <a:ln w="9525">
            <a:noFill/>
            <a:miter lim="800000"/>
            <a:headEnd/>
            <a:tailEnd/>
          </a:ln>
        </p:spPr>
      </p:pic>
      <p:pic>
        <p:nvPicPr>
          <p:cNvPr id="40965" name="Picture 7" descr="Silene1"/>
          <p:cNvPicPr>
            <a:picLocks noChangeAspect="1" noChangeArrowheads="1"/>
          </p:cNvPicPr>
          <p:nvPr/>
        </p:nvPicPr>
        <p:blipFill>
          <a:blip r:embed="rId4" cstate="print"/>
          <a:srcRect t="8133" r="21568" b="15576"/>
          <a:stretch>
            <a:fillRect/>
          </a:stretch>
        </p:blipFill>
        <p:spPr bwMode="auto">
          <a:xfrm>
            <a:off x="2819400" y="1981200"/>
            <a:ext cx="2667000" cy="3124200"/>
          </a:xfrm>
          <a:prstGeom prst="rect">
            <a:avLst/>
          </a:prstGeom>
          <a:noFill/>
          <a:ln w="9525">
            <a:noFill/>
            <a:miter lim="800000"/>
            <a:headEnd/>
            <a:tailEnd/>
          </a:ln>
        </p:spPr>
      </p:pic>
      <p:pic>
        <p:nvPicPr>
          <p:cNvPr id="40966" name="Picture 8"/>
          <p:cNvPicPr>
            <a:picLocks noChangeAspect="1" noChangeArrowheads="1"/>
          </p:cNvPicPr>
          <p:nvPr/>
        </p:nvPicPr>
        <p:blipFill>
          <a:blip r:embed="rId5" cstate="print"/>
          <a:srcRect l="28537" t="14784" r="20963" b="13022"/>
          <a:stretch>
            <a:fillRect/>
          </a:stretch>
        </p:blipFill>
        <p:spPr bwMode="auto">
          <a:xfrm>
            <a:off x="5486400" y="1981200"/>
            <a:ext cx="3048000" cy="3124200"/>
          </a:xfrm>
          <a:prstGeom prst="rect">
            <a:avLst/>
          </a:prstGeom>
          <a:noFill/>
          <a:ln w="9525">
            <a:noFill/>
            <a:miter lim="800000"/>
            <a:headEnd/>
            <a:tailEnd/>
          </a:ln>
        </p:spPr>
      </p:pic>
      <p:sp>
        <p:nvSpPr>
          <p:cNvPr id="40967" name="Text Box 9"/>
          <p:cNvSpPr txBox="1">
            <a:spLocks noChangeArrowheads="1"/>
          </p:cNvSpPr>
          <p:nvPr/>
        </p:nvSpPr>
        <p:spPr bwMode="auto">
          <a:xfrm>
            <a:off x="457200" y="5181600"/>
            <a:ext cx="8027988" cy="830263"/>
          </a:xfrm>
          <a:prstGeom prst="rect">
            <a:avLst/>
          </a:prstGeom>
          <a:noFill/>
          <a:ln w="9525">
            <a:noFill/>
            <a:miter lim="800000"/>
            <a:headEnd/>
            <a:tailEnd/>
          </a:ln>
        </p:spPr>
        <p:txBody>
          <a:bodyPr wrap="none">
            <a:spAutoFit/>
          </a:bodyPr>
          <a:lstStyle/>
          <a:p>
            <a:r>
              <a:rPr lang="en-US" sz="2400" b="1" i="1"/>
              <a:t>  S.  caroliniana        S. virginica</a:t>
            </a:r>
            <a:r>
              <a:rPr lang="en-US" sz="2400" b="1"/>
              <a:t>                 </a:t>
            </a:r>
            <a:r>
              <a:rPr lang="en-US" sz="2400" b="1" i="1"/>
              <a:t>S. stellata </a:t>
            </a:r>
          </a:p>
          <a:p>
            <a:r>
              <a:rPr lang="en-US" sz="2400" b="1" i="1"/>
              <a:t>                                                                       </a:t>
            </a:r>
            <a:endParaRPr lang="en-US" sz="1200" b="1" i="1"/>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52400" y="10180"/>
            <a:ext cx="8715848" cy="52322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pPr>
              <a:defRPr/>
            </a:pPr>
            <a:r>
              <a:rPr lang="en-US" sz="2800" b="1" i="1" dirty="0">
                <a:solidFill>
                  <a:schemeClr val="tx1"/>
                </a:solidFill>
              </a:rPr>
              <a:t>Does natural selection act  on trait combinations</a:t>
            </a:r>
            <a:r>
              <a:rPr lang="en-US" sz="2800" b="1" dirty="0">
                <a:solidFill>
                  <a:schemeClr val="tx1"/>
                </a:solidFill>
              </a:rPr>
              <a:t>?</a:t>
            </a:r>
          </a:p>
        </p:txBody>
      </p:sp>
      <p:grpSp>
        <p:nvGrpSpPr>
          <p:cNvPr id="3" name="Group 2"/>
          <p:cNvGrpSpPr>
            <a:grpSpLocks noChangeAspect="1"/>
          </p:cNvGrpSpPr>
          <p:nvPr/>
        </p:nvGrpSpPr>
        <p:grpSpPr>
          <a:xfrm>
            <a:off x="1593763" y="914400"/>
            <a:ext cx="6712037" cy="4495800"/>
            <a:chOff x="685800" y="0"/>
            <a:chExt cx="8077200" cy="5410200"/>
          </a:xfrm>
        </p:grpSpPr>
        <p:pic>
          <p:nvPicPr>
            <p:cNvPr id="4" name="Picture 3"/>
            <p:cNvPicPr>
              <a:picLocks noChangeAspect="1" noChangeArrowheads="1"/>
            </p:cNvPicPr>
            <p:nvPr/>
          </p:nvPicPr>
          <p:blipFill>
            <a:blip r:embed="rId3" cstate="print"/>
            <a:srcRect l="6052" t="3636" r="10439" b="9091"/>
            <a:stretch>
              <a:fillRect/>
            </a:stretch>
          </p:blipFill>
          <p:spPr bwMode="auto">
            <a:xfrm>
              <a:off x="685800" y="0"/>
              <a:ext cx="8077200" cy="5410200"/>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l="39024" t="11221" r="24390" b="27060"/>
            <a:stretch>
              <a:fillRect/>
            </a:stretch>
          </p:blipFill>
          <p:spPr bwMode="auto">
            <a:xfrm>
              <a:off x="2527300" y="750888"/>
              <a:ext cx="919163" cy="1296987"/>
            </a:xfrm>
            <a:prstGeom prst="rect">
              <a:avLst/>
            </a:prstGeom>
            <a:noFill/>
            <a:ln w="9525">
              <a:noFill/>
              <a:miter lim="800000"/>
              <a:headEnd/>
              <a:tailEnd/>
            </a:ln>
          </p:spPr>
        </p:pic>
        <p:pic>
          <p:nvPicPr>
            <p:cNvPr id="6" name="Picture 5" descr="ForARES"/>
            <p:cNvPicPr>
              <a:picLocks noChangeAspect="1" noChangeArrowheads="1"/>
            </p:cNvPicPr>
            <p:nvPr/>
          </p:nvPicPr>
          <p:blipFill>
            <a:blip r:embed="rId5" cstate="print"/>
            <a:srcRect l="8333" t="5556" r="74889" b="77469"/>
            <a:stretch>
              <a:fillRect/>
            </a:stretch>
          </p:blipFill>
          <p:spPr bwMode="auto">
            <a:xfrm>
              <a:off x="1252538" y="125413"/>
              <a:ext cx="1133475" cy="827087"/>
            </a:xfrm>
            <a:prstGeom prst="rect">
              <a:avLst/>
            </a:prstGeom>
            <a:noFill/>
            <a:ln w="9525">
              <a:noFill/>
              <a:miter lim="800000"/>
              <a:headEnd/>
              <a:tailEnd/>
            </a:ln>
          </p:spPr>
        </p:pic>
        <p:pic>
          <p:nvPicPr>
            <p:cNvPr id="7" name="Picture 6" descr="ForARES"/>
            <p:cNvPicPr>
              <a:picLocks noChangeAspect="1" noChangeArrowheads="1"/>
            </p:cNvPicPr>
            <p:nvPr/>
          </p:nvPicPr>
          <p:blipFill>
            <a:blip r:embed="rId5" cstate="print"/>
            <a:srcRect l="35390" t="5695" r="51236" b="76460"/>
            <a:stretch>
              <a:fillRect/>
            </a:stretch>
          </p:blipFill>
          <p:spPr bwMode="auto">
            <a:xfrm>
              <a:off x="5786438" y="4233863"/>
              <a:ext cx="922337" cy="887412"/>
            </a:xfrm>
            <a:prstGeom prst="rect">
              <a:avLst/>
            </a:prstGeom>
            <a:noFill/>
            <a:ln w="9525">
              <a:noFill/>
              <a:miter lim="800000"/>
              <a:headEnd/>
              <a:tailEnd/>
            </a:ln>
          </p:spPr>
        </p:pic>
        <p:pic>
          <p:nvPicPr>
            <p:cNvPr id="8" name="Picture 7"/>
            <p:cNvPicPr>
              <a:picLocks noChangeAspect="1" noChangeArrowheads="1"/>
            </p:cNvPicPr>
            <p:nvPr/>
          </p:nvPicPr>
          <p:blipFill>
            <a:blip r:embed="rId6" cstate="print"/>
            <a:srcRect l="18648" t="25224" r="25407" b="38739"/>
            <a:stretch>
              <a:fillRect/>
            </a:stretch>
          </p:blipFill>
          <p:spPr bwMode="auto">
            <a:xfrm>
              <a:off x="7345363" y="4575175"/>
              <a:ext cx="1063625" cy="682625"/>
            </a:xfrm>
            <a:prstGeom prst="rect">
              <a:avLst/>
            </a:prstGeom>
            <a:noFill/>
            <a:ln w="9525">
              <a:noFill/>
              <a:miter lim="800000"/>
              <a:headEnd/>
              <a:tailEnd/>
            </a:ln>
          </p:spPr>
        </p:pic>
        <p:pic>
          <p:nvPicPr>
            <p:cNvPr id="9" name="Picture 8"/>
            <p:cNvPicPr>
              <a:picLocks noChangeAspect="1" noChangeArrowheads="1"/>
            </p:cNvPicPr>
            <p:nvPr/>
          </p:nvPicPr>
          <p:blipFill>
            <a:blip r:embed="rId7" cstate="print"/>
            <a:srcRect l="8389" r="8293" b="7938"/>
            <a:stretch>
              <a:fillRect/>
            </a:stretch>
          </p:blipFill>
          <p:spPr bwMode="auto">
            <a:xfrm>
              <a:off x="3378200" y="3592513"/>
              <a:ext cx="1274763" cy="1187450"/>
            </a:xfrm>
            <a:prstGeom prst="rect">
              <a:avLst/>
            </a:prstGeom>
            <a:noFill/>
            <a:ln w="9525">
              <a:noFill/>
              <a:miter lim="800000"/>
              <a:headEnd/>
              <a:tailEnd/>
            </a:ln>
          </p:spPr>
        </p:pic>
        <p:pic>
          <p:nvPicPr>
            <p:cNvPr id="10" name="Picture 9"/>
            <p:cNvPicPr>
              <a:picLocks noChangeAspect="1" noChangeArrowheads="1"/>
            </p:cNvPicPr>
            <p:nvPr/>
          </p:nvPicPr>
          <p:blipFill>
            <a:blip r:embed="rId8" cstate="print">
              <a:lum contrast="24000"/>
            </a:blip>
            <a:srcRect l="15082" t="4878" r="13275" b="48779"/>
            <a:stretch>
              <a:fillRect/>
            </a:stretch>
          </p:blipFill>
          <p:spPr bwMode="auto">
            <a:xfrm>
              <a:off x="6248400" y="1447800"/>
              <a:ext cx="1066800" cy="1066800"/>
            </a:xfrm>
            <a:prstGeom prst="rect">
              <a:avLst/>
            </a:prstGeom>
            <a:noFill/>
            <a:ln w="9525">
              <a:noFill/>
              <a:miter lim="800000"/>
              <a:headEnd/>
              <a:tailEnd/>
            </a:ln>
          </p:spPr>
        </p:pic>
        <p:sp>
          <p:nvSpPr>
            <p:cNvPr id="11" name="Text Box 10"/>
            <p:cNvSpPr txBox="1">
              <a:spLocks noChangeArrowheads="1"/>
            </p:cNvSpPr>
            <p:nvPr/>
          </p:nvSpPr>
          <p:spPr bwMode="auto">
            <a:xfrm>
              <a:off x="8002588" y="762000"/>
              <a:ext cx="303212" cy="457200"/>
            </a:xfrm>
            <a:prstGeom prst="rect">
              <a:avLst/>
            </a:prstGeom>
            <a:solidFill>
              <a:schemeClr val="bg1"/>
            </a:solidFill>
            <a:ln w="9525">
              <a:noFill/>
              <a:miter lim="800000"/>
              <a:headEnd/>
              <a:tailEnd/>
            </a:ln>
          </p:spPr>
          <p:txBody>
            <a:bodyPr>
              <a:spAutoFit/>
            </a:bodyPr>
            <a:lstStyle/>
            <a:p>
              <a:r>
                <a:rPr lang="en-US" sz="2400" b="1"/>
                <a:t>-</a:t>
              </a:r>
            </a:p>
          </p:txBody>
        </p:sp>
        <p:pic>
          <p:nvPicPr>
            <p:cNvPr id="12" name="Picture 11" descr="Silene1"/>
            <p:cNvPicPr>
              <a:picLocks noChangeAspect="1" noChangeArrowheads="1"/>
            </p:cNvPicPr>
            <p:nvPr/>
          </p:nvPicPr>
          <p:blipFill>
            <a:blip r:embed="rId9" cstate="print"/>
            <a:srcRect t="4411" r="6628" b="4411"/>
            <a:stretch>
              <a:fillRect/>
            </a:stretch>
          </p:blipFill>
          <p:spPr bwMode="auto">
            <a:xfrm>
              <a:off x="7086600" y="2743200"/>
              <a:ext cx="911225" cy="1066800"/>
            </a:xfrm>
            <a:prstGeom prst="rect">
              <a:avLst/>
            </a:prstGeom>
            <a:noFill/>
            <a:ln w="9525">
              <a:noFill/>
              <a:miter lim="800000"/>
              <a:headEnd/>
              <a:tailEnd/>
            </a:ln>
          </p:spPr>
        </p:pic>
        <p:pic>
          <p:nvPicPr>
            <p:cNvPr id="13" name="Picture 12"/>
            <p:cNvPicPr>
              <a:picLocks noChangeAspect="1" noChangeArrowheads="1"/>
            </p:cNvPicPr>
            <p:nvPr/>
          </p:nvPicPr>
          <p:blipFill>
            <a:blip r:embed="rId10" cstate="print"/>
            <a:srcRect l="41133" t="23703" r="34236" b="39259"/>
            <a:stretch>
              <a:fillRect/>
            </a:stretch>
          </p:blipFill>
          <p:spPr bwMode="auto">
            <a:xfrm>
              <a:off x="4267200" y="304800"/>
              <a:ext cx="990600" cy="990600"/>
            </a:xfrm>
            <a:prstGeom prst="rect">
              <a:avLst/>
            </a:prstGeom>
            <a:noFill/>
            <a:ln w="9525">
              <a:noFill/>
              <a:miter lim="800000"/>
              <a:headEnd/>
              <a:tailEnd/>
            </a:ln>
          </p:spPr>
        </p:pic>
        <p:pic>
          <p:nvPicPr>
            <p:cNvPr id="14" name="Picture 13"/>
            <p:cNvPicPr>
              <a:picLocks noChangeAspect="1" noChangeArrowheads="1"/>
            </p:cNvPicPr>
            <p:nvPr/>
          </p:nvPicPr>
          <p:blipFill>
            <a:blip r:embed="rId11" cstate="print"/>
            <a:srcRect l="31062" t="18306" r="24750" b="28870"/>
            <a:stretch>
              <a:fillRect/>
            </a:stretch>
          </p:blipFill>
          <p:spPr bwMode="auto">
            <a:xfrm>
              <a:off x="4038600" y="2209800"/>
              <a:ext cx="914400" cy="782638"/>
            </a:xfrm>
            <a:prstGeom prst="rect">
              <a:avLst/>
            </a:prstGeom>
            <a:noFill/>
            <a:ln w="9525">
              <a:noFill/>
              <a:miter lim="800000"/>
              <a:headEnd/>
              <a:tailEnd/>
            </a:ln>
          </p:spPr>
        </p:pic>
      </p:grpSp>
      <p:sp>
        <p:nvSpPr>
          <p:cNvPr id="17" name="Text Box 5"/>
          <p:cNvSpPr txBox="1">
            <a:spLocks noChangeArrowheads="1"/>
          </p:cNvSpPr>
          <p:nvPr/>
        </p:nvSpPr>
        <p:spPr bwMode="auto">
          <a:xfrm>
            <a:off x="1985962" y="5943600"/>
            <a:ext cx="7158038" cy="457200"/>
          </a:xfrm>
          <a:prstGeom prst="rect">
            <a:avLst/>
          </a:prstGeom>
          <a:noFill/>
          <a:ln w="9525">
            <a:noFill/>
            <a:miter lim="800000"/>
            <a:headEnd/>
            <a:tailEnd/>
          </a:ln>
        </p:spPr>
        <p:txBody>
          <a:bodyPr wrap="none">
            <a:spAutoFit/>
          </a:bodyPr>
          <a:lstStyle/>
          <a:p>
            <a:r>
              <a:rPr lang="en-US" sz="2400" b="1" dirty="0"/>
              <a:t>Adaptations reflect adaptive trait combinations  </a:t>
            </a:r>
          </a:p>
        </p:txBody>
      </p:sp>
      <p:sp>
        <p:nvSpPr>
          <p:cNvPr id="18" name="Text Box 7"/>
          <p:cNvSpPr txBox="1">
            <a:spLocks noChangeArrowheads="1"/>
          </p:cNvSpPr>
          <p:nvPr/>
        </p:nvSpPr>
        <p:spPr bwMode="auto">
          <a:xfrm>
            <a:off x="2197013" y="5348287"/>
            <a:ext cx="5645150" cy="366713"/>
          </a:xfrm>
          <a:prstGeom prst="rect">
            <a:avLst/>
          </a:prstGeom>
          <a:noFill/>
          <a:ln w="9525">
            <a:noFill/>
            <a:miter lim="800000"/>
            <a:headEnd/>
            <a:tailEnd/>
          </a:ln>
        </p:spPr>
        <p:txBody>
          <a:bodyPr wrap="none">
            <a:spAutoFit/>
          </a:bodyPr>
          <a:lstStyle/>
          <a:p>
            <a:r>
              <a:rPr lang="en-US" dirty="0"/>
              <a:t>1 2 3 4 5 6 7 8 9 10 11 12 13 14 15 16 17 18 19 20 21</a:t>
            </a:r>
          </a:p>
        </p:txBody>
      </p:sp>
      <p:sp>
        <p:nvSpPr>
          <p:cNvPr id="19" name="Text Box 8"/>
          <p:cNvSpPr txBox="1">
            <a:spLocks noChangeArrowheads="1"/>
          </p:cNvSpPr>
          <p:nvPr/>
        </p:nvSpPr>
        <p:spPr bwMode="auto">
          <a:xfrm rot="16200000">
            <a:off x="-658105" y="2632869"/>
            <a:ext cx="4565650" cy="366713"/>
          </a:xfrm>
          <a:prstGeom prst="rect">
            <a:avLst/>
          </a:prstGeom>
          <a:noFill/>
          <a:ln w="9525">
            <a:noFill/>
            <a:miter lim="800000"/>
            <a:headEnd/>
            <a:tailEnd/>
          </a:ln>
        </p:spPr>
        <p:txBody>
          <a:bodyPr>
            <a:spAutoFit/>
          </a:bodyPr>
          <a:lstStyle/>
          <a:p>
            <a:r>
              <a:rPr lang="en-US" dirty="0"/>
              <a:t>22 23 24 25 26 27 28 29 30 31 32 33 </a:t>
            </a:r>
          </a:p>
        </p:txBody>
      </p:sp>
      <p:sp>
        <p:nvSpPr>
          <p:cNvPr id="20" name="Text Box 6"/>
          <p:cNvSpPr txBox="1">
            <a:spLocks noChangeArrowheads="1"/>
          </p:cNvSpPr>
          <p:nvPr/>
        </p:nvSpPr>
        <p:spPr bwMode="auto">
          <a:xfrm rot="18961173">
            <a:off x="112492" y="5781425"/>
            <a:ext cx="2279650" cy="366713"/>
          </a:xfrm>
          <a:prstGeom prst="rect">
            <a:avLst/>
          </a:prstGeom>
          <a:noFill/>
          <a:ln w="9525">
            <a:noFill/>
            <a:miter lim="800000"/>
            <a:headEnd/>
            <a:tailEnd/>
          </a:ln>
        </p:spPr>
        <p:txBody>
          <a:bodyPr wrap="none">
            <a:spAutoFit/>
          </a:bodyPr>
          <a:lstStyle/>
          <a:p>
            <a:r>
              <a:rPr lang="en-US" b="1" dirty="0"/>
              <a:t>Trait Combination: </a:t>
            </a:r>
          </a:p>
        </p:txBody>
      </p:sp>
      <p:sp>
        <p:nvSpPr>
          <p:cNvPr id="21" name="Text Box 3"/>
          <p:cNvSpPr txBox="1">
            <a:spLocks noChangeArrowheads="1"/>
          </p:cNvSpPr>
          <p:nvPr/>
        </p:nvSpPr>
        <p:spPr bwMode="auto">
          <a:xfrm>
            <a:off x="5715000" y="1219200"/>
            <a:ext cx="2133600" cy="369332"/>
          </a:xfrm>
          <a:prstGeom prst="rect">
            <a:avLst/>
          </a:prstGeom>
          <a:solidFill>
            <a:schemeClr val="bg1"/>
          </a:solidFill>
          <a:ln w="9525">
            <a:noFill/>
            <a:miter lim="800000"/>
            <a:headEnd/>
            <a:tailEnd/>
          </a:ln>
        </p:spPr>
        <p:txBody>
          <a:bodyPr>
            <a:spAutoFit/>
          </a:bodyPr>
          <a:lstStyle/>
          <a:p>
            <a:r>
              <a:rPr lang="en-US" i="1" dirty="0"/>
              <a:t>Simpson 1944</a:t>
            </a:r>
          </a:p>
        </p:txBody>
      </p:sp>
      <p:sp>
        <p:nvSpPr>
          <p:cNvPr id="22" name="Text Box 4"/>
          <p:cNvSpPr txBox="1">
            <a:spLocks noChangeArrowheads="1"/>
          </p:cNvSpPr>
          <p:nvPr/>
        </p:nvSpPr>
        <p:spPr bwMode="auto">
          <a:xfrm>
            <a:off x="2971800" y="533400"/>
            <a:ext cx="3900235" cy="461665"/>
          </a:xfrm>
          <a:prstGeom prst="rect">
            <a:avLst/>
          </a:prstGeom>
          <a:noFill/>
          <a:ln w="9525">
            <a:noFill/>
            <a:miter lim="800000"/>
            <a:headEnd/>
            <a:tailEnd/>
          </a:ln>
        </p:spPr>
        <p:txBody>
          <a:bodyPr wrap="none">
            <a:spAutoFit/>
          </a:bodyPr>
          <a:lstStyle/>
          <a:p>
            <a:r>
              <a:rPr lang="en-US" sz="2400" b="1" dirty="0"/>
              <a:t>The Adaptive </a:t>
            </a:r>
            <a:r>
              <a:rPr lang="en-US" sz="2400" b="1" dirty="0" smtClean="0"/>
              <a:t>Landscape:</a:t>
            </a:r>
            <a:endParaRPr lang="en-US" sz="2400"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304800" y="0"/>
            <a:ext cx="8715848" cy="52322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pPr>
              <a:defRPr/>
            </a:pPr>
            <a:r>
              <a:rPr lang="en-US" sz="2800" b="1" i="1" dirty="0">
                <a:solidFill>
                  <a:schemeClr val="tx1"/>
                </a:solidFill>
              </a:rPr>
              <a:t>Does natural selection act  on trait combinations</a:t>
            </a:r>
            <a:r>
              <a:rPr lang="en-US" sz="2800" b="1" dirty="0">
                <a:solidFill>
                  <a:schemeClr val="tx1"/>
                </a:solidFill>
              </a:rPr>
              <a:t>?</a:t>
            </a:r>
          </a:p>
        </p:txBody>
      </p:sp>
      <p:grpSp>
        <p:nvGrpSpPr>
          <p:cNvPr id="14" name="Group 13"/>
          <p:cNvGrpSpPr>
            <a:grpSpLocks noChangeAspect="1"/>
          </p:cNvGrpSpPr>
          <p:nvPr/>
        </p:nvGrpSpPr>
        <p:grpSpPr>
          <a:xfrm>
            <a:off x="685800" y="914401"/>
            <a:ext cx="2730320" cy="1828800"/>
            <a:chOff x="685800" y="0"/>
            <a:chExt cx="8077200" cy="5410200"/>
          </a:xfrm>
        </p:grpSpPr>
        <p:pic>
          <p:nvPicPr>
            <p:cNvPr id="39941" name="Picture 3"/>
            <p:cNvPicPr>
              <a:picLocks noChangeAspect="1" noChangeArrowheads="1"/>
            </p:cNvPicPr>
            <p:nvPr/>
          </p:nvPicPr>
          <p:blipFill>
            <a:blip r:embed="rId4" cstate="print"/>
            <a:srcRect l="6052" t="3636" r="10439" b="9091"/>
            <a:stretch>
              <a:fillRect/>
            </a:stretch>
          </p:blipFill>
          <p:spPr bwMode="auto">
            <a:xfrm>
              <a:off x="685800" y="0"/>
              <a:ext cx="8077200" cy="5410200"/>
            </a:xfrm>
            <a:prstGeom prst="rect">
              <a:avLst/>
            </a:prstGeom>
            <a:noFill/>
            <a:ln w="9525">
              <a:noFill/>
              <a:miter lim="800000"/>
              <a:headEnd/>
              <a:tailEnd/>
            </a:ln>
          </p:spPr>
        </p:pic>
        <p:pic>
          <p:nvPicPr>
            <p:cNvPr id="39942" name="Picture 4"/>
            <p:cNvPicPr>
              <a:picLocks noChangeAspect="1" noChangeArrowheads="1"/>
            </p:cNvPicPr>
            <p:nvPr/>
          </p:nvPicPr>
          <p:blipFill>
            <a:blip r:embed="rId5" cstate="print"/>
            <a:srcRect l="39024" t="11221" r="24390" b="27060"/>
            <a:stretch>
              <a:fillRect/>
            </a:stretch>
          </p:blipFill>
          <p:spPr bwMode="auto">
            <a:xfrm>
              <a:off x="2527300" y="750888"/>
              <a:ext cx="919163" cy="1296987"/>
            </a:xfrm>
            <a:prstGeom prst="rect">
              <a:avLst/>
            </a:prstGeom>
            <a:noFill/>
            <a:ln w="9525">
              <a:noFill/>
              <a:miter lim="800000"/>
              <a:headEnd/>
              <a:tailEnd/>
            </a:ln>
          </p:spPr>
        </p:pic>
        <p:pic>
          <p:nvPicPr>
            <p:cNvPr id="39943" name="Picture 5" descr="ForARES"/>
            <p:cNvPicPr>
              <a:picLocks noChangeAspect="1" noChangeArrowheads="1"/>
            </p:cNvPicPr>
            <p:nvPr/>
          </p:nvPicPr>
          <p:blipFill>
            <a:blip r:embed="rId6" cstate="print"/>
            <a:srcRect l="8333" t="5556" r="74889" b="77469"/>
            <a:stretch>
              <a:fillRect/>
            </a:stretch>
          </p:blipFill>
          <p:spPr bwMode="auto">
            <a:xfrm>
              <a:off x="1252538" y="125413"/>
              <a:ext cx="1133475" cy="827087"/>
            </a:xfrm>
            <a:prstGeom prst="rect">
              <a:avLst/>
            </a:prstGeom>
            <a:noFill/>
            <a:ln w="9525">
              <a:noFill/>
              <a:miter lim="800000"/>
              <a:headEnd/>
              <a:tailEnd/>
            </a:ln>
          </p:spPr>
        </p:pic>
        <p:pic>
          <p:nvPicPr>
            <p:cNvPr id="39944" name="Picture 6" descr="ForARES"/>
            <p:cNvPicPr>
              <a:picLocks noChangeAspect="1" noChangeArrowheads="1"/>
            </p:cNvPicPr>
            <p:nvPr/>
          </p:nvPicPr>
          <p:blipFill>
            <a:blip r:embed="rId6" cstate="print"/>
            <a:srcRect l="35390" t="5695" r="51236" b="76460"/>
            <a:stretch>
              <a:fillRect/>
            </a:stretch>
          </p:blipFill>
          <p:spPr bwMode="auto">
            <a:xfrm>
              <a:off x="5786438" y="4233863"/>
              <a:ext cx="922337" cy="887412"/>
            </a:xfrm>
            <a:prstGeom prst="rect">
              <a:avLst/>
            </a:prstGeom>
            <a:noFill/>
            <a:ln w="9525">
              <a:noFill/>
              <a:miter lim="800000"/>
              <a:headEnd/>
              <a:tailEnd/>
            </a:ln>
          </p:spPr>
        </p:pic>
        <p:pic>
          <p:nvPicPr>
            <p:cNvPr id="39945" name="Picture 7"/>
            <p:cNvPicPr>
              <a:picLocks noChangeAspect="1" noChangeArrowheads="1"/>
            </p:cNvPicPr>
            <p:nvPr/>
          </p:nvPicPr>
          <p:blipFill>
            <a:blip r:embed="rId7" cstate="print"/>
            <a:srcRect l="18648" t="25224" r="25407" b="38739"/>
            <a:stretch>
              <a:fillRect/>
            </a:stretch>
          </p:blipFill>
          <p:spPr bwMode="auto">
            <a:xfrm>
              <a:off x="7345363" y="4575175"/>
              <a:ext cx="1063625" cy="682625"/>
            </a:xfrm>
            <a:prstGeom prst="rect">
              <a:avLst/>
            </a:prstGeom>
            <a:noFill/>
            <a:ln w="9525">
              <a:noFill/>
              <a:miter lim="800000"/>
              <a:headEnd/>
              <a:tailEnd/>
            </a:ln>
          </p:spPr>
        </p:pic>
        <p:pic>
          <p:nvPicPr>
            <p:cNvPr id="39946" name="Picture 8"/>
            <p:cNvPicPr>
              <a:picLocks noChangeAspect="1" noChangeArrowheads="1"/>
            </p:cNvPicPr>
            <p:nvPr/>
          </p:nvPicPr>
          <p:blipFill>
            <a:blip r:embed="rId8" cstate="print"/>
            <a:srcRect l="8389" r="8293" b="7938"/>
            <a:stretch>
              <a:fillRect/>
            </a:stretch>
          </p:blipFill>
          <p:spPr bwMode="auto">
            <a:xfrm>
              <a:off x="3378200" y="3592513"/>
              <a:ext cx="1274763" cy="1187450"/>
            </a:xfrm>
            <a:prstGeom prst="rect">
              <a:avLst/>
            </a:prstGeom>
            <a:noFill/>
            <a:ln w="9525">
              <a:noFill/>
              <a:miter lim="800000"/>
              <a:headEnd/>
              <a:tailEnd/>
            </a:ln>
          </p:spPr>
        </p:pic>
        <p:pic>
          <p:nvPicPr>
            <p:cNvPr id="39947" name="Picture 9"/>
            <p:cNvPicPr>
              <a:picLocks noChangeAspect="1" noChangeArrowheads="1"/>
            </p:cNvPicPr>
            <p:nvPr/>
          </p:nvPicPr>
          <p:blipFill>
            <a:blip r:embed="rId9" cstate="print">
              <a:lum contrast="24000"/>
            </a:blip>
            <a:srcRect l="15082" t="4878" r="13275" b="48779"/>
            <a:stretch>
              <a:fillRect/>
            </a:stretch>
          </p:blipFill>
          <p:spPr bwMode="auto">
            <a:xfrm>
              <a:off x="6248400" y="1447800"/>
              <a:ext cx="1066800" cy="1066800"/>
            </a:xfrm>
            <a:prstGeom prst="rect">
              <a:avLst/>
            </a:prstGeom>
            <a:noFill/>
            <a:ln w="9525">
              <a:noFill/>
              <a:miter lim="800000"/>
              <a:headEnd/>
              <a:tailEnd/>
            </a:ln>
          </p:spPr>
        </p:pic>
        <p:sp>
          <p:nvSpPr>
            <p:cNvPr id="39948" name="Text Box 10"/>
            <p:cNvSpPr txBox="1">
              <a:spLocks noChangeArrowheads="1"/>
            </p:cNvSpPr>
            <p:nvPr/>
          </p:nvSpPr>
          <p:spPr bwMode="auto">
            <a:xfrm>
              <a:off x="8002588" y="762000"/>
              <a:ext cx="303212" cy="457200"/>
            </a:xfrm>
            <a:prstGeom prst="rect">
              <a:avLst/>
            </a:prstGeom>
            <a:solidFill>
              <a:schemeClr val="bg1"/>
            </a:solidFill>
            <a:ln w="9525">
              <a:noFill/>
              <a:miter lim="800000"/>
              <a:headEnd/>
              <a:tailEnd/>
            </a:ln>
          </p:spPr>
          <p:txBody>
            <a:bodyPr>
              <a:spAutoFit/>
            </a:bodyPr>
            <a:lstStyle/>
            <a:p>
              <a:r>
                <a:rPr lang="en-US" sz="2400" b="1"/>
                <a:t>-</a:t>
              </a:r>
            </a:p>
          </p:txBody>
        </p:sp>
        <p:pic>
          <p:nvPicPr>
            <p:cNvPr id="39949" name="Picture 11" descr="Silene1"/>
            <p:cNvPicPr>
              <a:picLocks noChangeAspect="1" noChangeArrowheads="1"/>
            </p:cNvPicPr>
            <p:nvPr/>
          </p:nvPicPr>
          <p:blipFill>
            <a:blip r:embed="rId10" cstate="print"/>
            <a:srcRect t="4411" r="6628" b="4411"/>
            <a:stretch>
              <a:fillRect/>
            </a:stretch>
          </p:blipFill>
          <p:spPr bwMode="auto">
            <a:xfrm>
              <a:off x="7086600" y="2743200"/>
              <a:ext cx="911225" cy="1066800"/>
            </a:xfrm>
            <a:prstGeom prst="rect">
              <a:avLst/>
            </a:prstGeom>
            <a:noFill/>
            <a:ln w="9525">
              <a:noFill/>
              <a:miter lim="800000"/>
              <a:headEnd/>
              <a:tailEnd/>
            </a:ln>
          </p:spPr>
        </p:pic>
        <p:pic>
          <p:nvPicPr>
            <p:cNvPr id="39950" name="Picture 12"/>
            <p:cNvPicPr>
              <a:picLocks noChangeAspect="1" noChangeArrowheads="1"/>
            </p:cNvPicPr>
            <p:nvPr/>
          </p:nvPicPr>
          <p:blipFill>
            <a:blip r:embed="rId11" cstate="print"/>
            <a:srcRect l="41133" t="23703" r="34236" b="39259"/>
            <a:stretch>
              <a:fillRect/>
            </a:stretch>
          </p:blipFill>
          <p:spPr bwMode="auto">
            <a:xfrm>
              <a:off x="4267200" y="304800"/>
              <a:ext cx="990600" cy="990600"/>
            </a:xfrm>
            <a:prstGeom prst="rect">
              <a:avLst/>
            </a:prstGeom>
            <a:noFill/>
            <a:ln w="9525">
              <a:noFill/>
              <a:miter lim="800000"/>
              <a:headEnd/>
              <a:tailEnd/>
            </a:ln>
          </p:spPr>
        </p:pic>
        <p:pic>
          <p:nvPicPr>
            <p:cNvPr id="39951" name="Picture 13"/>
            <p:cNvPicPr>
              <a:picLocks noChangeAspect="1" noChangeArrowheads="1"/>
            </p:cNvPicPr>
            <p:nvPr/>
          </p:nvPicPr>
          <p:blipFill>
            <a:blip r:embed="rId12" cstate="print"/>
            <a:srcRect l="31062" t="18306" r="24750" b="28870"/>
            <a:stretch>
              <a:fillRect/>
            </a:stretch>
          </p:blipFill>
          <p:spPr bwMode="auto">
            <a:xfrm>
              <a:off x="4038600" y="2209800"/>
              <a:ext cx="914400" cy="782638"/>
            </a:xfrm>
            <a:prstGeom prst="rect">
              <a:avLst/>
            </a:prstGeom>
            <a:noFill/>
            <a:ln w="9525">
              <a:noFill/>
              <a:miter lim="800000"/>
              <a:headEnd/>
              <a:tailEnd/>
            </a:ln>
          </p:spPr>
        </p:pic>
      </p:grpSp>
      <p:graphicFrame>
        <p:nvGraphicFramePr>
          <p:cNvPr id="293889" name="Object 3"/>
          <p:cNvGraphicFramePr>
            <a:graphicFrameLocks noChangeAspect="1"/>
          </p:cNvGraphicFramePr>
          <p:nvPr/>
        </p:nvGraphicFramePr>
        <p:xfrm>
          <a:off x="457200" y="3962400"/>
          <a:ext cx="8534400" cy="1219200"/>
        </p:xfrm>
        <a:graphic>
          <a:graphicData uri="http://schemas.openxmlformats.org/presentationml/2006/ole">
            <p:oleObj spid="_x0000_s293889" name="Equation" r:id="rId13" imgW="4064000" imgH="444500" progId="Equation.3">
              <p:embed/>
            </p:oleObj>
          </a:graphicData>
        </a:graphic>
      </p:graphicFrame>
      <p:graphicFrame>
        <p:nvGraphicFramePr>
          <p:cNvPr id="293890" name="Object 5"/>
          <p:cNvGraphicFramePr>
            <a:graphicFrameLocks noChangeAspect="1"/>
          </p:cNvGraphicFramePr>
          <p:nvPr/>
        </p:nvGraphicFramePr>
        <p:xfrm>
          <a:off x="3338512" y="5257800"/>
          <a:ext cx="2376488" cy="722312"/>
        </p:xfrm>
        <a:graphic>
          <a:graphicData uri="http://schemas.openxmlformats.org/presentationml/2006/ole">
            <p:oleObj spid="_x0000_s293890" name="Equation" r:id="rId14" imgW="660113" imgH="203112" progId="Equation.3">
              <p:embed/>
            </p:oleObj>
          </a:graphicData>
        </a:graphic>
      </p:graphicFrame>
      <p:sp>
        <p:nvSpPr>
          <p:cNvPr id="17" name="TextBox 16"/>
          <p:cNvSpPr txBox="1"/>
          <p:nvPr/>
        </p:nvSpPr>
        <p:spPr>
          <a:xfrm>
            <a:off x="457200" y="5867400"/>
            <a:ext cx="8187049" cy="646331"/>
          </a:xfrm>
          <a:prstGeom prst="rect">
            <a:avLst/>
          </a:prstGeom>
          <a:noFill/>
        </p:spPr>
        <p:txBody>
          <a:bodyPr wrap="none" rtlCol="0">
            <a:spAutoFit/>
          </a:bodyPr>
          <a:lstStyle/>
          <a:p>
            <a:r>
              <a:rPr lang="en-US" sz="3600" b="1" dirty="0" smtClean="0"/>
              <a:t>Phenotypic Selection Analyses: YES</a:t>
            </a:r>
            <a:endParaRPr lang="en-US" sz="3600" b="1" dirty="0"/>
          </a:p>
        </p:txBody>
      </p:sp>
      <p:sp>
        <p:nvSpPr>
          <p:cNvPr id="18" name="Rectangle 17"/>
          <p:cNvSpPr/>
          <p:nvPr/>
        </p:nvSpPr>
        <p:spPr>
          <a:xfrm>
            <a:off x="5625088" y="6488668"/>
            <a:ext cx="3518912" cy="369332"/>
          </a:xfrm>
          <a:prstGeom prst="rect">
            <a:avLst/>
          </a:prstGeom>
        </p:spPr>
        <p:txBody>
          <a:bodyPr wrap="none">
            <a:spAutoFit/>
          </a:bodyPr>
          <a:lstStyle/>
          <a:p>
            <a:r>
              <a:rPr lang="en-US" dirty="0" smtClean="0"/>
              <a:t>(Reynolds et al., </a:t>
            </a:r>
            <a:r>
              <a:rPr lang="en-US" i="1" dirty="0" smtClean="0"/>
              <a:t>Evolution 2010</a:t>
            </a:r>
            <a:r>
              <a:rPr lang="en-US" dirty="0" smtClean="0"/>
              <a:t>)</a:t>
            </a:r>
            <a:endParaRPr lang="en-US" dirty="0"/>
          </a:p>
        </p:txBody>
      </p:sp>
      <p:pic>
        <p:nvPicPr>
          <p:cNvPr id="19" name="Picture 7" descr="Silene1"/>
          <p:cNvPicPr>
            <a:picLocks noChangeAspect="1" noChangeArrowheads="1"/>
          </p:cNvPicPr>
          <p:nvPr/>
        </p:nvPicPr>
        <p:blipFill>
          <a:blip r:embed="rId15" cstate="print"/>
          <a:srcRect t="8133" r="21568" b="15576"/>
          <a:stretch>
            <a:fillRect/>
          </a:stretch>
        </p:blipFill>
        <p:spPr bwMode="auto">
          <a:xfrm>
            <a:off x="4419600" y="762000"/>
            <a:ext cx="2667000" cy="3124200"/>
          </a:xfrm>
          <a:prstGeom prst="rect">
            <a:avLst/>
          </a:prstGeom>
          <a:noFill/>
          <a:ln w="9525">
            <a:noFill/>
            <a:miter lim="800000"/>
            <a:headEnd/>
            <a:tailEnd/>
          </a:ln>
        </p:spPr>
      </p:pic>
      <p:sp>
        <p:nvSpPr>
          <p:cNvPr id="20" name="Text Box 9"/>
          <p:cNvSpPr txBox="1">
            <a:spLocks noChangeArrowheads="1"/>
          </p:cNvSpPr>
          <p:nvPr/>
        </p:nvSpPr>
        <p:spPr bwMode="auto">
          <a:xfrm>
            <a:off x="4876800" y="3276600"/>
            <a:ext cx="2133600" cy="461665"/>
          </a:xfrm>
          <a:prstGeom prst="rect">
            <a:avLst/>
          </a:prstGeom>
          <a:noFill/>
          <a:ln w="9525">
            <a:noFill/>
            <a:miter lim="800000"/>
            <a:headEnd/>
            <a:tailEnd/>
          </a:ln>
        </p:spPr>
        <p:txBody>
          <a:bodyPr wrap="square">
            <a:spAutoFit/>
          </a:bodyPr>
          <a:lstStyle/>
          <a:p>
            <a:r>
              <a:rPr lang="en-US" sz="2400" b="1" i="1" dirty="0" smtClean="0">
                <a:solidFill>
                  <a:schemeClr val="bg1"/>
                </a:solidFill>
              </a:rPr>
              <a:t>S</a:t>
            </a:r>
            <a:r>
              <a:rPr lang="en-US" sz="2400" b="1" i="1" dirty="0">
                <a:solidFill>
                  <a:schemeClr val="bg1"/>
                </a:solidFill>
              </a:rPr>
              <a:t>. </a:t>
            </a:r>
            <a:r>
              <a:rPr lang="en-US" sz="2400" b="1" i="1" dirty="0" err="1" smtClean="0">
                <a:solidFill>
                  <a:schemeClr val="bg1"/>
                </a:solidFill>
              </a:rPr>
              <a:t>virginica</a:t>
            </a:r>
            <a:endParaRPr lang="en-US" sz="1200" b="1" i="1"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0" y="0"/>
            <a:ext cx="9144000" cy="1143000"/>
          </a:xfrm>
        </p:spPr>
        <p:txBody>
          <a:bodyPr/>
          <a:lstStyle/>
          <a:p>
            <a:r>
              <a:rPr lang="en-US" altLang="zh-CN" dirty="0" smtClean="0">
                <a:ea typeface="宋体" charset="-122"/>
              </a:rPr>
              <a:t>Experimental Approach: </a:t>
            </a:r>
            <a:br>
              <a:rPr lang="en-US" altLang="zh-CN" dirty="0" smtClean="0">
                <a:ea typeface="宋体" charset="-122"/>
              </a:rPr>
            </a:br>
            <a:r>
              <a:rPr lang="en-US" altLang="zh-CN" dirty="0" smtClean="0">
                <a:ea typeface="宋体" charset="-122"/>
              </a:rPr>
              <a:t>Array </a:t>
            </a:r>
            <a:r>
              <a:rPr lang="en-US" altLang="zh-CN" dirty="0">
                <a:ea typeface="宋体" charset="-122"/>
              </a:rPr>
              <a:t>Design</a:t>
            </a:r>
          </a:p>
        </p:txBody>
      </p:sp>
      <p:grpSp>
        <p:nvGrpSpPr>
          <p:cNvPr id="2" name="Group 3"/>
          <p:cNvGrpSpPr>
            <a:grpSpLocks noChangeAspect="1"/>
          </p:cNvGrpSpPr>
          <p:nvPr/>
        </p:nvGrpSpPr>
        <p:grpSpPr bwMode="auto">
          <a:xfrm>
            <a:off x="0" y="914400"/>
            <a:ext cx="5105400" cy="3810000"/>
            <a:chOff x="4095" y="8331"/>
            <a:chExt cx="4050" cy="3857"/>
          </a:xfrm>
        </p:grpSpPr>
        <p:sp>
          <p:nvSpPr>
            <p:cNvPr id="284676" name="AutoShape 4"/>
            <p:cNvSpPr>
              <a:spLocks noChangeAspect="1" noChangeArrowheads="1"/>
            </p:cNvSpPr>
            <p:nvPr/>
          </p:nvSpPr>
          <p:spPr bwMode="auto">
            <a:xfrm>
              <a:off x="4095" y="8331"/>
              <a:ext cx="4050" cy="3857"/>
            </a:xfrm>
            <a:prstGeom prst="rect">
              <a:avLst/>
            </a:prstGeom>
            <a:noFill/>
            <a:ln w="9525">
              <a:noFill/>
              <a:miter lim="800000"/>
              <a:headEnd/>
              <a:tailEnd/>
            </a:ln>
          </p:spPr>
          <p:txBody>
            <a:bodyPr/>
            <a:lstStyle/>
            <a:p>
              <a:endParaRPr lang="en-US"/>
            </a:p>
          </p:txBody>
        </p:sp>
        <p:sp>
          <p:nvSpPr>
            <p:cNvPr id="284677" name="Oval 5"/>
            <p:cNvSpPr>
              <a:spLocks noChangeArrowheads="1"/>
            </p:cNvSpPr>
            <p:nvPr/>
          </p:nvSpPr>
          <p:spPr bwMode="auto">
            <a:xfrm>
              <a:off x="5595" y="9102"/>
              <a:ext cx="150" cy="155"/>
            </a:xfrm>
            <a:prstGeom prst="ellipse">
              <a:avLst/>
            </a:prstGeom>
            <a:solidFill>
              <a:srgbClr val="FF0000"/>
            </a:solidFill>
            <a:ln w="9525">
              <a:solidFill>
                <a:srgbClr val="000000"/>
              </a:solidFill>
              <a:round/>
              <a:headEnd/>
              <a:tailEnd/>
            </a:ln>
          </p:spPr>
          <p:txBody>
            <a:bodyPr/>
            <a:lstStyle/>
            <a:p>
              <a:endParaRPr lang="en-US"/>
            </a:p>
          </p:txBody>
        </p:sp>
        <p:sp>
          <p:nvSpPr>
            <p:cNvPr id="284678" name="Oval 6"/>
            <p:cNvSpPr>
              <a:spLocks noChangeArrowheads="1"/>
            </p:cNvSpPr>
            <p:nvPr/>
          </p:nvSpPr>
          <p:spPr bwMode="auto">
            <a:xfrm>
              <a:off x="5295" y="9102"/>
              <a:ext cx="150" cy="155"/>
            </a:xfrm>
            <a:prstGeom prst="ellipse">
              <a:avLst/>
            </a:prstGeom>
            <a:solidFill>
              <a:srgbClr val="FFFFFF"/>
            </a:solidFill>
            <a:ln w="9525">
              <a:solidFill>
                <a:srgbClr val="000000"/>
              </a:solidFill>
              <a:round/>
              <a:headEnd/>
              <a:tailEnd/>
            </a:ln>
          </p:spPr>
          <p:txBody>
            <a:bodyPr/>
            <a:lstStyle/>
            <a:p>
              <a:endParaRPr lang="en-US"/>
            </a:p>
          </p:txBody>
        </p:sp>
        <p:sp>
          <p:nvSpPr>
            <p:cNvPr id="284679" name="Oval 7"/>
            <p:cNvSpPr>
              <a:spLocks noChangeArrowheads="1"/>
            </p:cNvSpPr>
            <p:nvPr/>
          </p:nvSpPr>
          <p:spPr bwMode="auto">
            <a:xfrm>
              <a:off x="5895" y="9102"/>
              <a:ext cx="150" cy="155"/>
            </a:xfrm>
            <a:prstGeom prst="ellipse">
              <a:avLst/>
            </a:prstGeom>
            <a:solidFill>
              <a:srgbClr val="FFFFFF"/>
            </a:solidFill>
            <a:ln w="9525">
              <a:solidFill>
                <a:srgbClr val="000000"/>
              </a:solidFill>
              <a:round/>
              <a:headEnd/>
              <a:tailEnd/>
            </a:ln>
          </p:spPr>
          <p:txBody>
            <a:bodyPr/>
            <a:lstStyle/>
            <a:p>
              <a:endParaRPr lang="en-US"/>
            </a:p>
          </p:txBody>
        </p:sp>
        <p:sp>
          <p:nvSpPr>
            <p:cNvPr id="284680" name="Oval 8"/>
            <p:cNvSpPr>
              <a:spLocks noChangeArrowheads="1"/>
            </p:cNvSpPr>
            <p:nvPr/>
          </p:nvSpPr>
          <p:spPr bwMode="auto">
            <a:xfrm>
              <a:off x="6195" y="9102"/>
              <a:ext cx="150" cy="156"/>
            </a:xfrm>
            <a:prstGeom prst="ellipse">
              <a:avLst/>
            </a:prstGeom>
            <a:solidFill>
              <a:srgbClr val="FF0000"/>
            </a:solidFill>
            <a:ln w="9525">
              <a:solidFill>
                <a:srgbClr val="000000"/>
              </a:solidFill>
              <a:round/>
              <a:headEnd/>
              <a:tailEnd/>
            </a:ln>
          </p:spPr>
          <p:txBody>
            <a:bodyPr/>
            <a:lstStyle/>
            <a:p>
              <a:endParaRPr lang="en-US"/>
            </a:p>
          </p:txBody>
        </p:sp>
        <p:sp>
          <p:nvSpPr>
            <p:cNvPr id="284681" name="Oval 9"/>
            <p:cNvSpPr>
              <a:spLocks noChangeArrowheads="1"/>
            </p:cNvSpPr>
            <p:nvPr/>
          </p:nvSpPr>
          <p:spPr bwMode="auto">
            <a:xfrm>
              <a:off x="6495" y="9102"/>
              <a:ext cx="150" cy="155"/>
            </a:xfrm>
            <a:prstGeom prst="ellipse">
              <a:avLst/>
            </a:prstGeom>
            <a:solidFill>
              <a:srgbClr val="FFFFFF"/>
            </a:solidFill>
            <a:ln w="9525">
              <a:solidFill>
                <a:srgbClr val="000000"/>
              </a:solidFill>
              <a:round/>
              <a:headEnd/>
              <a:tailEnd/>
            </a:ln>
          </p:spPr>
          <p:txBody>
            <a:bodyPr/>
            <a:lstStyle/>
            <a:p>
              <a:endParaRPr lang="en-US"/>
            </a:p>
          </p:txBody>
        </p:sp>
        <p:sp>
          <p:nvSpPr>
            <p:cNvPr id="284682" name="Oval 10"/>
            <p:cNvSpPr>
              <a:spLocks noChangeArrowheads="1"/>
            </p:cNvSpPr>
            <p:nvPr/>
          </p:nvSpPr>
          <p:spPr bwMode="auto">
            <a:xfrm>
              <a:off x="6795" y="9102"/>
              <a:ext cx="150" cy="155"/>
            </a:xfrm>
            <a:prstGeom prst="ellipse">
              <a:avLst/>
            </a:prstGeom>
            <a:solidFill>
              <a:srgbClr val="FF6699"/>
            </a:solidFill>
            <a:ln w="9525">
              <a:solidFill>
                <a:srgbClr val="000000"/>
              </a:solidFill>
              <a:round/>
              <a:headEnd/>
              <a:tailEnd/>
            </a:ln>
          </p:spPr>
          <p:txBody>
            <a:bodyPr/>
            <a:lstStyle/>
            <a:p>
              <a:endParaRPr lang="en-US"/>
            </a:p>
          </p:txBody>
        </p:sp>
        <p:sp>
          <p:nvSpPr>
            <p:cNvPr id="284683" name="Oval 11"/>
            <p:cNvSpPr>
              <a:spLocks noChangeArrowheads="1"/>
            </p:cNvSpPr>
            <p:nvPr/>
          </p:nvSpPr>
          <p:spPr bwMode="auto">
            <a:xfrm>
              <a:off x="6945" y="9411"/>
              <a:ext cx="150" cy="154"/>
            </a:xfrm>
            <a:prstGeom prst="ellipse">
              <a:avLst/>
            </a:prstGeom>
            <a:solidFill>
              <a:srgbClr val="FF0000"/>
            </a:solidFill>
            <a:ln w="9525">
              <a:solidFill>
                <a:srgbClr val="000000"/>
              </a:solidFill>
              <a:round/>
              <a:headEnd/>
              <a:tailEnd/>
            </a:ln>
          </p:spPr>
          <p:txBody>
            <a:bodyPr/>
            <a:lstStyle/>
            <a:p>
              <a:endParaRPr lang="en-US"/>
            </a:p>
          </p:txBody>
        </p:sp>
        <p:sp>
          <p:nvSpPr>
            <p:cNvPr id="284684" name="Oval 12"/>
            <p:cNvSpPr>
              <a:spLocks noChangeArrowheads="1"/>
            </p:cNvSpPr>
            <p:nvPr/>
          </p:nvSpPr>
          <p:spPr bwMode="auto">
            <a:xfrm>
              <a:off x="6945" y="9719"/>
              <a:ext cx="150" cy="156"/>
            </a:xfrm>
            <a:prstGeom prst="ellipse">
              <a:avLst/>
            </a:prstGeom>
            <a:solidFill>
              <a:srgbClr val="FFFFFF"/>
            </a:solidFill>
            <a:ln w="9525">
              <a:solidFill>
                <a:srgbClr val="000000"/>
              </a:solidFill>
              <a:round/>
              <a:headEnd/>
              <a:tailEnd/>
            </a:ln>
          </p:spPr>
          <p:txBody>
            <a:bodyPr/>
            <a:lstStyle/>
            <a:p>
              <a:endParaRPr lang="en-US"/>
            </a:p>
          </p:txBody>
        </p:sp>
        <p:sp>
          <p:nvSpPr>
            <p:cNvPr id="284685" name="Oval 13"/>
            <p:cNvSpPr>
              <a:spLocks noChangeArrowheads="1"/>
            </p:cNvSpPr>
            <p:nvPr/>
          </p:nvSpPr>
          <p:spPr bwMode="auto">
            <a:xfrm>
              <a:off x="6945" y="10028"/>
              <a:ext cx="150" cy="155"/>
            </a:xfrm>
            <a:prstGeom prst="ellipse">
              <a:avLst/>
            </a:prstGeom>
            <a:solidFill>
              <a:srgbClr val="FFFFFF"/>
            </a:solidFill>
            <a:ln w="9525">
              <a:solidFill>
                <a:srgbClr val="000000"/>
              </a:solidFill>
              <a:round/>
              <a:headEnd/>
              <a:tailEnd/>
            </a:ln>
          </p:spPr>
          <p:txBody>
            <a:bodyPr/>
            <a:lstStyle/>
            <a:p>
              <a:endParaRPr lang="en-US"/>
            </a:p>
          </p:txBody>
        </p:sp>
        <p:sp>
          <p:nvSpPr>
            <p:cNvPr id="284686" name="Oval 14"/>
            <p:cNvSpPr>
              <a:spLocks noChangeArrowheads="1"/>
            </p:cNvSpPr>
            <p:nvPr/>
          </p:nvSpPr>
          <p:spPr bwMode="auto">
            <a:xfrm>
              <a:off x="6945" y="10337"/>
              <a:ext cx="150" cy="155"/>
            </a:xfrm>
            <a:prstGeom prst="ellipse">
              <a:avLst/>
            </a:prstGeom>
            <a:solidFill>
              <a:srgbClr val="FF0000"/>
            </a:solidFill>
            <a:ln w="9525">
              <a:solidFill>
                <a:srgbClr val="000000"/>
              </a:solidFill>
              <a:round/>
              <a:headEnd/>
              <a:tailEnd/>
            </a:ln>
          </p:spPr>
          <p:txBody>
            <a:bodyPr/>
            <a:lstStyle/>
            <a:p>
              <a:endParaRPr lang="en-US"/>
            </a:p>
          </p:txBody>
        </p:sp>
        <p:sp>
          <p:nvSpPr>
            <p:cNvPr id="284687" name="Oval 15"/>
            <p:cNvSpPr>
              <a:spLocks noChangeArrowheads="1"/>
            </p:cNvSpPr>
            <p:nvPr/>
          </p:nvSpPr>
          <p:spPr bwMode="auto">
            <a:xfrm>
              <a:off x="6945" y="10645"/>
              <a:ext cx="150" cy="156"/>
            </a:xfrm>
            <a:prstGeom prst="ellipse">
              <a:avLst/>
            </a:prstGeom>
            <a:solidFill>
              <a:srgbClr val="FF6699"/>
            </a:solidFill>
            <a:ln w="9525">
              <a:solidFill>
                <a:srgbClr val="000000"/>
              </a:solidFill>
              <a:round/>
              <a:headEnd/>
              <a:tailEnd/>
            </a:ln>
          </p:spPr>
          <p:txBody>
            <a:bodyPr/>
            <a:lstStyle/>
            <a:p>
              <a:endParaRPr lang="en-US"/>
            </a:p>
          </p:txBody>
        </p:sp>
        <p:sp>
          <p:nvSpPr>
            <p:cNvPr id="284688" name="Oval 16"/>
            <p:cNvSpPr>
              <a:spLocks noChangeArrowheads="1"/>
            </p:cNvSpPr>
            <p:nvPr/>
          </p:nvSpPr>
          <p:spPr bwMode="auto">
            <a:xfrm>
              <a:off x="6945" y="10954"/>
              <a:ext cx="150" cy="155"/>
            </a:xfrm>
            <a:prstGeom prst="ellipse">
              <a:avLst/>
            </a:prstGeom>
            <a:solidFill>
              <a:srgbClr val="FF6699"/>
            </a:solidFill>
            <a:ln w="9525">
              <a:solidFill>
                <a:srgbClr val="000000"/>
              </a:solidFill>
              <a:round/>
              <a:headEnd/>
              <a:tailEnd/>
            </a:ln>
          </p:spPr>
          <p:txBody>
            <a:bodyPr/>
            <a:lstStyle/>
            <a:p>
              <a:endParaRPr lang="en-US"/>
            </a:p>
          </p:txBody>
        </p:sp>
        <p:sp>
          <p:nvSpPr>
            <p:cNvPr id="284689" name="Oval 17"/>
            <p:cNvSpPr>
              <a:spLocks noChangeArrowheads="1"/>
            </p:cNvSpPr>
            <p:nvPr/>
          </p:nvSpPr>
          <p:spPr bwMode="auto">
            <a:xfrm>
              <a:off x="5595" y="11262"/>
              <a:ext cx="150" cy="155"/>
            </a:xfrm>
            <a:prstGeom prst="ellipse">
              <a:avLst/>
            </a:prstGeom>
            <a:solidFill>
              <a:srgbClr val="FF0000"/>
            </a:solidFill>
            <a:ln w="9525">
              <a:solidFill>
                <a:srgbClr val="000000"/>
              </a:solidFill>
              <a:round/>
              <a:headEnd/>
              <a:tailEnd/>
            </a:ln>
          </p:spPr>
          <p:txBody>
            <a:bodyPr/>
            <a:lstStyle/>
            <a:p>
              <a:endParaRPr lang="en-US"/>
            </a:p>
          </p:txBody>
        </p:sp>
        <p:sp>
          <p:nvSpPr>
            <p:cNvPr id="284690" name="Oval 18"/>
            <p:cNvSpPr>
              <a:spLocks noChangeArrowheads="1"/>
            </p:cNvSpPr>
            <p:nvPr/>
          </p:nvSpPr>
          <p:spPr bwMode="auto">
            <a:xfrm>
              <a:off x="5895" y="11262"/>
              <a:ext cx="150" cy="155"/>
            </a:xfrm>
            <a:prstGeom prst="ellipse">
              <a:avLst/>
            </a:prstGeom>
            <a:solidFill>
              <a:srgbClr val="FFFFFF"/>
            </a:solidFill>
            <a:ln w="9525">
              <a:solidFill>
                <a:srgbClr val="000000"/>
              </a:solidFill>
              <a:round/>
              <a:headEnd/>
              <a:tailEnd/>
            </a:ln>
          </p:spPr>
          <p:txBody>
            <a:bodyPr/>
            <a:lstStyle/>
            <a:p>
              <a:endParaRPr lang="en-US"/>
            </a:p>
          </p:txBody>
        </p:sp>
        <p:sp>
          <p:nvSpPr>
            <p:cNvPr id="284691" name="Oval 19"/>
            <p:cNvSpPr>
              <a:spLocks noChangeArrowheads="1"/>
            </p:cNvSpPr>
            <p:nvPr/>
          </p:nvSpPr>
          <p:spPr bwMode="auto">
            <a:xfrm>
              <a:off x="6195" y="11262"/>
              <a:ext cx="150" cy="155"/>
            </a:xfrm>
            <a:prstGeom prst="ellipse">
              <a:avLst/>
            </a:prstGeom>
            <a:solidFill>
              <a:srgbClr val="FF0000"/>
            </a:solidFill>
            <a:ln w="9525">
              <a:solidFill>
                <a:srgbClr val="000000"/>
              </a:solidFill>
              <a:round/>
              <a:headEnd/>
              <a:tailEnd/>
            </a:ln>
          </p:spPr>
          <p:txBody>
            <a:bodyPr/>
            <a:lstStyle/>
            <a:p>
              <a:endParaRPr lang="en-US"/>
            </a:p>
          </p:txBody>
        </p:sp>
        <p:sp>
          <p:nvSpPr>
            <p:cNvPr id="284692" name="Oval 20"/>
            <p:cNvSpPr>
              <a:spLocks noChangeArrowheads="1"/>
            </p:cNvSpPr>
            <p:nvPr/>
          </p:nvSpPr>
          <p:spPr bwMode="auto">
            <a:xfrm>
              <a:off x="6495" y="11262"/>
              <a:ext cx="150" cy="155"/>
            </a:xfrm>
            <a:prstGeom prst="ellipse">
              <a:avLst/>
            </a:prstGeom>
            <a:solidFill>
              <a:srgbClr val="FF6699"/>
            </a:solidFill>
            <a:ln w="9525">
              <a:solidFill>
                <a:srgbClr val="000000"/>
              </a:solidFill>
              <a:round/>
              <a:headEnd/>
              <a:tailEnd/>
            </a:ln>
          </p:spPr>
          <p:txBody>
            <a:bodyPr/>
            <a:lstStyle/>
            <a:p>
              <a:endParaRPr lang="en-US"/>
            </a:p>
          </p:txBody>
        </p:sp>
        <p:sp>
          <p:nvSpPr>
            <p:cNvPr id="284693" name="Oval 21"/>
            <p:cNvSpPr>
              <a:spLocks noChangeArrowheads="1"/>
            </p:cNvSpPr>
            <p:nvPr/>
          </p:nvSpPr>
          <p:spPr bwMode="auto">
            <a:xfrm>
              <a:off x="6795" y="11262"/>
              <a:ext cx="150" cy="155"/>
            </a:xfrm>
            <a:prstGeom prst="ellipse">
              <a:avLst/>
            </a:prstGeom>
            <a:solidFill>
              <a:srgbClr val="FF6699"/>
            </a:solidFill>
            <a:ln w="9525">
              <a:solidFill>
                <a:srgbClr val="000000"/>
              </a:solidFill>
              <a:round/>
              <a:headEnd/>
              <a:tailEnd/>
            </a:ln>
          </p:spPr>
          <p:txBody>
            <a:bodyPr/>
            <a:lstStyle/>
            <a:p>
              <a:endParaRPr lang="en-US"/>
            </a:p>
          </p:txBody>
        </p:sp>
        <p:sp>
          <p:nvSpPr>
            <p:cNvPr id="284694" name="Oval 22"/>
            <p:cNvSpPr>
              <a:spLocks noChangeArrowheads="1"/>
            </p:cNvSpPr>
            <p:nvPr/>
          </p:nvSpPr>
          <p:spPr bwMode="auto">
            <a:xfrm>
              <a:off x="5295" y="11262"/>
              <a:ext cx="150" cy="156"/>
            </a:xfrm>
            <a:prstGeom prst="ellipse">
              <a:avLst/>
            </a:prstGeom>
            <a:solidFill>
              <a:srgbClr val="FFFFFF"/>
            </a:solidFill>
            <a:ln w="9525">
              <a:solidFill>
                <a:srgbClr val="000000"/>
              </a:solidFill>
              <a:round/>
              <a:headEnd/>
              <a:tailEnd/>
            </a:ln>
          </p:spPr>
          <p:txBody>
            <a:bodyPr/>
            <a:lstStyle/>
            <a:p>
              <a:endParaRPr lang="en-US"/>
            </a:p>
          </p:txBody>
        </p:sp>
        <p:sp>
          <p:nvSpPr>
            <p:cNvPr id="284695" name="Oval 23"/>
            <p:cNvSpPr>
              <a:spLocks noChangeArrowheads="1"/>
            </p:cNvSpPr>
            <p:nvPr/>
          </p:nvSpPr>
          <p:spPr bwMode="auto">
            <a:xfrm>
              <a:off x="5145" y="10954"/>
              <a:ext cx="150" cy="155"/>
            </a:xfrm>
            <a:prstGeom prst="ellipse">
              <a:avLst/>
            </a:prstGeom>
            <a:solidFill>
              <a:srgbClr val="FF6699"/>
            </a:solidFill>
            <a:ln w="9525">
              <a:solidFill>
                <a:srgbClr val="000000"/>
              </a:solidFill>
              <a:round/>
              <a:headEnd/>
              <a:tailEnd/>
            </a:ln>
          </p:spPr>
          <p:txBody>
            <a:bodyPr/>
            <a:lstStyle/>
            <a:p>
              <a:endParaRPr lang="en-US"/>
            </a:p>
          </p:txBody>
        </p:sp>
        <p:sp>
          <p:nvSpPr>
            <p:cNvPr id="284696" name="Oval 24"/>
            <p:cNvSpPr>
              <a:spLocks noChangeArrowheads="1"/>
            </p:cNvSpPr>
            <p:nvPr/>
          </p:nvSpPr>
          <p:spPr bwMode="auto">
            <a:xfrm>
              <a:off x="5145" y="10645"/>
              <a:ext cx="150" cy="156"/>
            </a:xfrm>
            <a:prstGeom prst="ellipse">
              <a:avLst/>
            </a:prstGeom>
            <a:solidFill>
              <a:srgbClr val="FF0000"/>
            </a:solidFill>
            <a:ln w="9525">
              <a:solidFill>
                <a:srgbClr val="000000"/>
              </a:solidFill>
              <a:round/>
              <a:headEnd/>
              <a:tailEnd/>
            </a:ln>
          </p:spPr>
          <p:txBody>
            <a:bodyPr/>
            <a:lstStyle/>
            <a:p>
              <a:endParaRPr lang="en-US"/>
            </a:p>
          </p:txBody>
        </p:sp>
        <p:sp>
          <p:nvSpPr>
            <p:cNvPr id="284697" name="Oval 25"/>
            <p:cNvSpPr>
              <a:spLocks noChangeArrowheads="1"/>
            </p:cNvSpPr>
            <p:nvPr/>
          </p:nvSpPr>
          <p:spPr bwMode="auto">
            <a:xfrm>
              <a:off x="4845" y="10799"/>
              <a:ext cx="150" cy="156"/>
            </a:xfrm>
            <a:prstGeom prst="ellipse">
              <a:avLst/>
            </a:prstGeom>
            <a:solidFill>
              <a:srgbClr val="FFFFFF"/>
            </a:solidFill>
            <a:ln w="9525">
              <a:solidFill>
                <a:srgbClr val="000000"/>
              </a:solidFill>
              <a:round/>
              <a:headEnd/>
              <a:tailEnd/>
            </a:ln>
          </p:spPr>
          <p:txBody>
            <a:bodyPr/>
            <a:lstStyle/>
            <a:p>
              <a:endParaRPr lang="en-US"/>
            </a:p>
          </p:txBody>
        </p:sp>
        <p:sp>
          <p:nvSpPr>
            <p:cNvPr id="284698" name="Oval 26"/>
            <p:cNvSpPr>
              <a:spLocks noChangeArrowheads="1"/>
            </p:cNvSpPr>
            <p:nvPr/>
          </p:nvSpPr>
          <p:spPr bwMode="auto">
            <a:xfrm>
              <a:off x="4845" y="10491"/>
              <a:ext cx="150" cy="155"/>
            </a:xfrm>
            <a:prstGeom prst="ellipse">
              <a:avLst/>
            </a:prstGeom>
            <a:solidFill>
              <a:srgbClr val="FF6699"/>
            </a:solidFill>
            <a:ln w="9525">
              <a:solidFill>
                <a:srgbClr val="000000"/>
              </a:solidFill>
              <a:round/>
              <a:headEnd/>
              <a:tailEnd/>
            </a:ln>
          </p:spPr>
          <p:txBody>
            <a:bodyPr/>
            <a:lstStyle/>
            <a:p>
              <a:endParaRPr lang="en-US"/>
            </a:p>
          </p:txBody>
        </p:sp>
        <p:sp>
          <p:nvSpPr>
            <p:cNvPr id="284699" name="Oval 27"/>
            <p:cNvSpPr>
              <a:spLocks noChangeArrowheads="1"/>
            </p:cNvSpPr>
            <p:nvPr/>
          </p:nvSpPr>
          <p:spPr bwMode="auto">
            <a:xfrm>
              <a:off x="4845" y="10182"/>
              <a:ext cx="150" cy="155"/>
            </a:xfrm>
            <a:prstGeom prst="ellipse">
              <a:avLst/>
            </a:prstGeom>
            <a:solidFill>
              <a:srgbClr val="FFFFFF"/>
            </a:solidFill>
            <a:ln w="9525">
              <a:solidFill>
                <a:srgbClr val="000000"/>
              </a:solidFill>
              <a:round/>
              <a:headEnd/>
              <a:tailEnd/>
            </a:ln>
          </p:spPr>
          <p:txBody>
            <a:bodyPr/>
            <a:lstStyle/>
            <a:p>
              <a:endParaRPr lang="en-US"/>
            </a:p>
          </p:txBody>
        </p:sp>
        <p:sp>
          <p:nvSpPr>
            <p:cNvPr id="284700" name="Oval 28"/>
            <p:cNvSpPr>
              <a:spLocks noChangeArrowheads="1"/>
            </p:cNvSpPr>
            <p:nvPr/>
          </p:nvSpPr>
          <p:spPr bwMode="auto">
            <a:xfrm>
              <a:off x="4845" y="9874"/>
              <a:ext cx="150" cy="155"/>
            </a:xfrm>
            <a:prstGeom prst="ellipse">
              <a:avLst/>
            </a:prstGeom>
            <a:solidFill>
              <a:srgbClr val="FF0000"/>
            </a:solidFill>
            <a:ln w="9525">
              <a:solidFill>
                <a:srgbClr val="000000"/>
              </a:solidFill>
              <a:round/>
              <a:headEnd/>
              <a:tailEnd/>
            </a:ln>
          </p:spPr>
          <p:txBody>
            <a:bodyPr/>
            <a:lstStyle/>
            <a:p>
              <a:endParaRPr lang="en-US"/>
            </a:p>
          </p:txBody>
        </p:sp>
        <p:sp>
          <p:nvSpPr>
            <p:cNvPr id="284701" name="Oval 29"/>
            <p:cNvSpPr>
              <a:spLocks noChangeArrowheads="1"/>
            </p:cNvSpPr>
            <p:nvPr/>
          </p:nvSpPr>
          <p:spPr bwMode="auto">
            <a:xfrm>
              <a:off x="4845" y="9565"/>
              <a:ext cx="150" cy="155"/>
            </a:xfrm>
            <a:prstGeom prst="ellipse">
              <a:avLst/>
            </a:prstGeom>
            <a:solidFill>
              <a:srgbClr val="FF6699"/>
            </a:solidFill>
            <a:ln w="9525">
              <a:solidFill>
                <a:srgbClr val="000000"/>
              </a:solidFill>
              <a:round/>
              <a:headEnd/>
              <a:tailEnd/>
            </a:ln>
          </p:spPr>
          <p:txBody>
            <a:bodyPr/>
            <a:lstStyle/>
            <a:p>
              <a:endParaRPr lang="en-US"/>
            </a:p>
          </p:txBody>
        </p:sp>
        <p:sp>
          <p:nvSpPr>
            <p:cNvPr id="284702" name="Oval 30"/>
            <p:cNvSpPr>
              <a:spLocks noChangeArrowheads="1"/>
            </p:cNvSpPr>
            <p:nvPr/>
          </p:nvSpPr>
          <p:spPr bwMode="auto">
            <a:xfrm>
              <a:off x="4845" y="9257"/>
              <a:ext cx="150" cy="155"/>
            </a:xfrm>
            <a:prstGeom prst="ellipse">
              <a:avLst/>
            </a:prstGeom>
            <a:solidFill>
              <a:srgbClr val="FF0000"/>
            </a:solidFill>
            <a:ln w="9525">
              <a:solidFill>
                <a:srgbClr val="000000"/>
              </a:solidFill>
              <a:round/>
              <a:headEnd/>
              <a:tailEnd/>
            </a:ln>
          </p:spPr>
          <p:txBody>
            <a:bodyPr/>
            <a:lstStyle/>
            <a:p>
              <a:endParaRPr lang="en-US"/>
            </a:p>
          </p:txBody>
        </p:sp>
        <p:sp>
          <p:nvSpPr>
            <p:cNvPr id="284703" name="Oval 31"/>
            <p:cNvSpPr>
              <a:spLocks noChangeArrowheads="1"/>
            </p:cNvSpPr>
            <p:nvPr/>
          </p:nvSpPr>
          <p:spPr bwMode="auto">
            <a:xfrm>
              <a:off x="5445" y="8794"/>
              <a:ext cx="150" cy="155"/>
            </a:xfrm>
            <a:prstGeom prst="ellipse">
              <a:avLst/>
            </a:prstGeom>
            <a:solidFill>
              <a:srgbClr val="FF6699"/>
            </a:solidFill>
            <a:ln w="9525">
              <a:solidFill>
                <a:srgbClr val="000000"/>
              </a:solidFill>
              <a:round/>
              <a:headEnd/>
              <a:tailEnd/>
            </a:ln>
          </p:spPr>
          <p:txBody>
            <a:bodyPr/>
            <a:lstStyle/>
            <a:p>
              <a:endParaRPr lang="en-US"/>
            </a:p>
          </p:txBody>
        </p:sp>
        <p:sp>
          <p:nvSpPr>
            <p:cNvPr id="284704" name="Oval 32"/>
            <p:cNvSpPr>
              <a:spLocks noChangeArrowheads="1"/>
            </p:cNvSpPr>
            <p:nvPr/>
          </p:nvSpPr>
          <p:spPr bwMode="auto">
            <a:xfrm>
              <a:off x="5745" y="8794"/>
              <a:ext cx="150" cy="155"/>
            </a:xfrm>
            <a:prstGeom prst="ellipse">
              <a:avLst/>
            </a:prstGeom>
            <a:solidFill>
              <a:srgbClr val="FF6699"/>
            </a:solidFill>
            <a:ln w="9525">
              <a:solidFill>
                <a:srgbClr val="000000"/>
              </a:solidFill>
              <a:round/>
              <a:headEnd/>
              <a:tailEnd/>
            </a:ln>
          </p:spPr>
          <p:txBody>
            <a:bodyPr/>
            <a:lstStyle/>
            <a:p>
              <a:endParaRPr lang="en-US"/>
            </a:p>
          </p:txBody>
        </p:sp>
        <p:sp>
          <p:nvSpPr>
            <p:cNvPr id="284705" name="Oval 33"/>
            <p:cNvSpPr>
              <a:spLocks noChangeArrowheads="1"/>
            </p:cNvSpPr>
            <p:nvPr/>
          </p:nvSpPr>
          <p:spPr bwMode="auto">
            <a:xfrm>
              <a:off x="6045" y="8794"/>
              <a:ext cx="150" cy="155"/>
            </a:xfrm>
            <a:prstGeom prst="ellipse">
              <a:avLst/>
            </a:prstGeom>
            <a:solidFill>
              <a:srgbClr val="FFFFFF"/>
            </a:solidFill>
            <a:ln w="9525">
              <a:solidFill>
                <a:srgbClr val="000000"/>
              </a:solidFill>
              <a:round/>
              <a:headEnd/>
              <a:tailEnd/>
            </a:ln>
          </p:spPr>
          <p:txBody>
            <a:bodyPr/>
            <a:lstStyle/>
            <a:p>
              <a:endParaRPr lang="en-US"/>
            </a:p>
          </p:txBody>
        </p:sp>
        <p:sp>
          <p:nvSpPr>
            <p:cNvPr id="284706" name="Oval 34"/>
            <p:cNvSpPr>
              <a:spLocks noChangeArrowheads="1"/>
            </p:cNvSpPr>
            <p:nvPr/>
          </p:nvSpPr>
          <p:spPr bwMode="auto">
            <a:xfrm>
              <a:off x="6345" y="8794"/>
              <a:ext cx="150" cy="155"/>
            </a:xfrm>
            <a:prstGeom prst="ellipse">
              <a:avLst/>
            </a:prstGeom>
            <a:solidFill>
              <a:srgbClr val="FF0000"/>
            </a:solidFill>
            <a:ln w="9525">
              <a:solidFill>
                <a:srgbClr val="000000"/>
              </a:solidFill>
              <a:round/>
              <a:headEnd/>
              <a:tailEnd/>
            </a:ln>
          </p:spPr>
          <p:txBody>
            <a:bodyPr/>
            <a:lstStyle/>
            <a:p>
              <a:endParaRPr lang="en-US"/>
            </a:p>
          </p:txBody>
        </p:sp>
        <p:sp>
          <p:nvSpPr>
            <p:cNvPr id="284707" name="Oval 35"/>
            <p:cNvSpPr>
              <a:spLocks noChangeArrowheads="1"/>
            </p:cNvSpPr>
            <p:nvPr/>
          </p:nvSpPr>
          <p:spPr bwMode="auto">
            <a:xfrm>
              <a:off x="6645" y="8794"/>
              <a:ext cx="150" cy="155"/>
            </a:xfrm>
            <a:prstGeom prst="ellipse">
              <a:avLst/>
            </a:prstGeom>
            <a:solidFill>
              <a:srgbClr val="FFFFFF"/>
            </a:solidFill>
            <a:ln w="9525">
              <a:solidFill>
                <a:srgbClr val="000000"/>
              </a:solidFill>
              <a:round/>
              <a:headEnd/>
              <a:tailEnd/>
            </a:ln>
          </p:spPr>
          <p:txBody>
            <a:bodyPr/>
            <a:lstStyle/>
            <a:p>
              <a:endParaRPr lang="en-US"/>
            </a:p>
          </p:txBody>
        </p:sp>
        <p:sp>
          <p:nvSpPr>
            <p:cNvPr id="284708" name="Oval 36"/>
            <p:cNvSpPr>
              <a:spLocks noChangeArrowheads="1"/>
            </p:cNvSpPr>
            <p:nvPr/>
          </p:nvSpPr>
          <p:spPr bwMode="auto">
            <a:xfrm>
              <a:off x="6945" y="8794"/>
              <a:ext cx="150" cy="155"/>
            </a:xfrm>
            <a:prstGeom prst="ellipse">
              <a:avLst/>
            </a:prstGeom>
            <a:solidFill>
              <a:srgbClr val="FF0000"/>
            </a:solidFill>
            <a:ln w="9525">
              <a:solidFill>
                <a:srgbClr val="000000"/>
              </a:solidFill>
              <a:round/>
              <a:headEnd/>
              <a:tailEnd/>
            </a:ln>
          </p:spPr>
          <p:txBody>
            <a:bodyPr/>
            <a:lstStyle/>
            <a:p>
              <a:endParaRPr lang="en-US"/>
            </a:p>
          </p:txBody>
        </p:sp>
        <p:sp>
          <p:nvSpPr>
            <p:cNvPr id="284709" name="Oval 37"/>
            <p:cNvSpPr>
              <a:spLocks noChangeArrowheads="1"/>
            </p:cNvSpPr>
            <p:nvPr/>
          </p:nvSpPr>
          <p:spPr bwMode="auto">
            <a:xfrm>
              <a:off x="7245" y="9565"/>
              <a:ext cx="150" cy="155"/>
            </a:xfrm>
            <a:prstGeom prst="ellipse">
              <a:avLst/>
            </a:prstGeom>
            <a:solidFill>
              <a:srgbClr val="FF6699"/>
            </a:solidFill>
            <a:ln w="9525">
              <a:solidFill>
                <a:srgbClr val="000000"/>
              </a:solidFill>
              <a:round/>
              <a:headEnd/>
              <a:tailEnd/>
            </a:ln>
          </p:spPr>
          <p:txBody>
            <a:bodyPr/>
            <a:lstStyle/>
            <a:p>
              <a:endParaRPr lang="en-US"/>
            </a:p>
          </p:txBody>
        </p:sp>
        <p:sp>
          <p:nvSpPr>
            <p:cNvPr id="284710" name="Oval 38"/>
            <p:cNvSpPr>
              <a:spLocks noChangeArrowheads="1"/>
            </p:cNvSpPr>
            <p:nvPr/>
          </p:nvSpPr>
          <p:spPr bwMode="auto">
            <a:xfrm>
              <a:off x="7245" y="9874"/>
              <a:ext cx="150" cy="155"/>
            </a:xfrm>
            <a:prstGeom prst="ellipse">
              <a:avLst/>
            </a:prstGeom>
            <a:solidFill>
              <a:srgbClr val="FFFFFF"/>
            </a:solidFill>
            <a:ln w="9525">
              <a:solidFill>
                <a:srgbClr val="000000"/>
              </a:solidFill>
              <a:round/>
              <a:headEnd/>
              <a:tailEnd/>
            </a:ln>
          </p:spPr>
          <p:txBody>
            <a:bodyPr/>
            <a:lstStyle/>
            <a:p>
              <a:endParaRPr lang="en-US"/>
            </a:p>
          </p:txBody>
        </p:sp>
        <p:sp>
          <p:nvSpPr>
            <p:cNvPr id="284711" name="Oval 39"/>
            <p:cNvSpPr>
              <a:spLocks noChangeArrowheads="1"/>
            </p:cNvSpPr>
            <p:nvPr/>
          </p:nvSpPr>
          <p:spPr bwMode="auto">
            <a:xfrm>
              <a:off x="7245" y="10182"/>
              <a:ext cx="150" cy="155"/>
            </a:xfrm>
            <a:prstGeom prst="ellipse">
              <a:avLst/>
            </a:prstGeom>
            <a:solidFill>
              <a:srgbClr val="FF6699"/>
            </a:solidFill>
            <a:ln w="9525">
              <a:solidFill>
                <a:srgbClr val="000000"/>
              </a:solidFill>
              <a:round/>
              <a:headEnd/>
              <a:tailEnd/>
            </a:ln>
          </p:spPr>
          <p:txBody>
            <a:bodyPr/>
            <a:lstStyle/>
            <a:p>
              <a:endParaRPr lang="en-US"/>
            </a:p>
          </p:txBody>
        </p:sp>
        <p:sp>
          <p:nvSpPr>
            <p:cNvPr id="284712" name="Oval 40"/>
            <p:cNvSpPr>
              <a:spLocks noChangeArrowheads="1"/>
            </p:cNvSpPr>
            <p:nvPr/>
          </p:nvSpPr>
          <p:spPr bwMode="auto">
            <a:xfrm>
              <a:off x="7245" y="10491"/>
              <a:ext cx="150" cy="155"/>
            </a:xfrm>
            <a:prstGeom prst="ellipse">
              <a:avLst/>
            </a:prstGeom>
            <a:solidFill>
              <a:srgbClr val="FF6699"/>
            </a:solidFill>
            <a:ln w="9525">
              <a:solidFill>
                <a:srgbClr val="000000"/>
              </a:solidFill>
              <a:round/>
              <a:headEnd/>
              <a:tailEnd/>
            </a:ln>
          </p:spPr>
          <p:txBody>
            <a:bodyPr/>
            <a:lstStyle/>
            <a:p>
              <a:endParaRPr lang="en-US"/>
            </a:p>
          </p:txBody>
        </p:sp>
        <p:sp>
          <p:nvSpPr>
            <p:cNvPr id="284713" name="Oval 41"/>
            <p:cNvSpPr>
              <a:spLocks noChangeArrowheads="1"/>
            </p:cNvSpPr>
            <p:nvPr/>
          </p:nvSpPr>
          <p:spPr bwMode="auto">
            <a:xfrm>
              <a:off x="7245" y="10799"/>
              <a:ext cx="150" cy="156"/>
            </a:xfrm>
            <a:prstGeom prst="ellipse">
              <a:avLst/>
            </a:prstGeom>
            <a:solidFill>
              <a:srgbClr val="FF0000"/>
            </a:solidFill>
            <a:ln w="9525">
              <a:solidFill>
                <a:srgbClr val="000000"/>
              </a:solidFill>
              <a:round/>
              <a:headEnd/>
              <a:tailEnd/>
            </a:ln>
          </p:spPr>
          <p:txBody>
            <a:bodyPr/>
            <a:lstStyle/>
            <a:p>
              <a:endParaRPr lang="en-US"/>
            </a:p>
          </p:txBody>
        </p:sp>
        <p:sp>
          <p:nvSpPr>
            <p:cNvPr id="284714" name="Oval 42"/>
            <p:cNvSpPr>
              <a:spLocks noChangeArrowheads="1"/>
            </p:cNvSpPr>
            <p:nvPr/>
          </p:nvSpPr>
          <p:spPr bwMode="auto">
            <a:xfrm>
              <a:off x="7245" y="11108"/>
              <a:ext cx="150" cy="155"/>
            </a:xfrm>
            <a:prstGeom prst="ellipse">
              <a:avLst/>
            </a:prstGeom>
            <a:solidFill>
              <a:srgbClr val="FFFFFF"/>
            </a:solidFill>
            <a:ln w="9525">
              <a:solidFill>
                <a:srgbClr val="000000"/>
              </a:solidFill>
              <a:round/>
              <a:headEnd/>
              <a:tailEnd/>
            </a:ln>
          </p:spPr>
          <p:txBody>
            <a:bodyPr/>
            <a:lstStyle/>
            <a:p>
              <a:endParaRPr lang="en-US"/>
            </a:p>
          </p:txBody>
        </p:sp>
        <p:sp>
          <p:nvSpPr>
            <p:cNvPr id="284715" name="Oval 43"/>
            <p:cNvSpPr>
              <a:spLocks noChangeArrowheads="1"/>
            </p:cNvSpPr>
            <p:nvPr/>
          </p:nvSpPr>
          <p:spPr bwMode="auto">
            <a:xfrm>
              <a:off x="6645" y="11571"/>
              <a:ext cx="150" cy="155"/>
            </a:xfrm>
            <a:prstGeom prst="ellipse">
              <a:avLst/>
            </a:prstGeom>
            <a:solidFill>
              <a:srgbClr val="FF0000"/>
            </a:solidFill>
            <a:ln w="9525">
              <a:solidFill>
                <a:srgbClr val="000000"/>
              </a:solidFill>
              <a:round/>
              <a:headEnd/>
              <a:tailEnd/>
            </a:ln>
          </p:spPr>
          <p:txBody>
            <a:bodyPr/>
            <a:lstStyle/>
            <a:p>
              <a:endParaRPr lang="en-US"/>
            </a:p>
          </p:txBody>
        </p:sp>
        <p:sp>
          <p:nvSpPr>
            <p:cNvPr id="284716" name="Oval 44"/>
            <p:cNvSpPr>
              <a:spLocks noChangeArrowheads="1"/>
            </p:cNvSpPr>
            <p:nvPr/>
          </p:nvSpPr>
          <p:spPr bwMode="auto">
            <a:xfrm>
              <a:off x="6345" y="11571"/>
              <a:ext cx="150" cy="155"/>
            </a:xfrm>
            <a:prstGeom prst="ellipse">
              <a:avLst/>
            </a:prstGeom>
            <a:solidFill>
              <a:srgbClr val="FFFFFF"/>
            </a:solidFill>
            <a:ln w="9525">
              <a:solidFill>
                <a:srgbClr val="000000"/>
              </a:solidFill>
              <a:round/>
              <a:headEnd/>
              <a:tailEnd/>
            </a:ln>
          </p:spPr>
          <p:txBody>
            <a:bodyPr/>
            <a:lstStyle/>
            <a:p>
              <a:endParaRPr lang="en-US"/>
            </a:p>
          </p:txBody>
        </p:sp>
        <p:sp>
          <p:nvSpPr>
            <p:cNvPr id="284717" name="Oval 45"/>
            <p:cNvSpPr>
              <a:spLocks noChangeArrowheads="1"/>
            </p:cNvSpPr>
            <p:nvPr/>
          </p:nvSpPr>
          <p:spPr bwMode="auto">
            <a:xfrm>
              <a:off x="6045" y="11571"/>
              <a:ext cx="150" cy="155"/>
            </a:xfrm>
            <a:prstGeom prst="ellipse">
              <a:avLst/>
            </a:prstGeom>
            <a:solidFill>
              <a:srgbClr val="FF6699"/>
            </a:solidFill>
            <a:ln w="9525">
              <a:solidFill>
                <a:srgbClr val="000000"/>
              </a:solidFill>
              <a:round/>
              <a:headEnd/>
              <a:tailEnd/>
            </a:ln>
          </p:spPr>
          <p:txBody>
            <a:bodyPr/>
            <a:lstStyle/>
            <a:p>
              <a:endParaRPr lang="en-US"/>
            </a:p>
          </p:txBody>
        </p:sp>
        <p:sp>
          <p:nvSpPr>
            <p:cNvPr id="284718" name="Oval 46"/>
            <p:cNvSpPr>
              <a:spLocks noChangeArrowheads="1"/>
            </p:cNvSpPr>
            <p:nvPr/>
          </p:nvSpPr>
          <p:spPr bwMode="auto">
            <a:xfrm>
              <a:off x="5745" y="11571"/>
              <a:ext cx="150" cy="155"/>
            </a:xfrm>
            <a:prstGeom prst="ellipse">
              <a:avLst/>
            </a:prstGeom>
            <a:solidFill>
              <a:srgbClr val="FF0000"/>
            </a:solidFill>
            <a:ln w="9525">
              <a:solidFill>
                <a:srgbClr val="000000"/>
              </a:solidFill>
              <a:round/>
              <a:headEnd/>
              <a:tailEnd/>
            </a:ln>
          </p:spPr>
          <p:txBody>
            <a:bodyPr/>
            <a:lstStyle/>
            <a:p>
              <a:endParaRPr lang="en-US"/>
            </a:p>
          </p:txBody>
        </p:sp>
        <p:sp>
          <p:nvSpPr>
            <p:cNvPr id="284719" name="Oval 47"/>
            <p:cNvSpPr>
              <a:spLocks noChangeArrowheads="1"/>
            </p:cNvSpPr>
            <p:nvPr/>
          </p:nvSpPr>
          <p:spPr bwMode="auto">
            <a:xfrm>
              <a:off x="5445" y="11571"/>
              <a:ext cx="150" cy="155"/>
            </a:xfrm>
            <a:prstGeom prst="ellipse">
              <a:avLst/>
            </a:prstGeom>
            <a:solidFill>
              <a:srgbClr val="FF6699"/>
            </a:solidFill>
            <a:ln w="9525">
              <a:solidFill>
                <a:srgbClr val="000000"/>
              </a:solidFill>
              <a:round/>
              <a:headEnd/>
              <a:tailEnd/>
            </a:ln>
          </p:spPr>
          <p:txBody>
            <a:bodyPr/>
            <a:lstStyle/>
            <a:p>
              <a:endParaRPr lang="en-US"/>
            </a:p>
          </p:txBody>
        </p:sp>
        <p:sp>
          <p:nvSpPr>
            <p:cNvPr id="284720" name="Oval 48"/>
            <p:cNvSpPr>
              <a:spLocks noChangeArrowheads="1"/>
            </p:cNvSpPr>
            <p:nvPr/>
          </p:nvSpPr>
          <p:spPr bwMode="auto">
            <a:xfrm>
              <a:off x="5145" y="11571"/>
              <a:ext cx="150" cy="155"/>
            </a:xfrm>
            <a:prstGeom prst="ellipse">
              <a:avLst/>
            </a:prstGeom>
            <a:solidFill>
              <a:srgbClr val="FF0000"/>
            </a:solidFill>
            <a:ln w="9525">
              <a:solidFill>
                <a:srgbClr val="000000"/>
              </a:solidFill>
              <a:round/>
              <a:headEnd/>
              <a:tailEnd/>
            </a:ln>
          </p:spPr>
          <p:txBody>
            <a:bodyPr/>
            <a:lstStyle/>
            <a:p>
              <a:endParaRPr lang="en-US"/>
            </a:p>
          </p:txBody>
        </p:sp>
        <p:sp>
          <p:nvSpPr>
            <p:cNvPr id="284721" name="Oval 49"/>
            <p:cNvSpPr>
              <a:spLocks noChangeArrowheads="1"/>
            </p:cNvSpPr>
            <p:nvPr/>
          </p:nvSpPr>
          <p:spPr bwMode="auto">
            <a:xfrm>
              <a:off x="5145" y="9411"/>
              <a:ext cx="150" cy="155"/>
            </a:xfrm>
            <a:prstGeom prst="ellipse">
              <a:avLst/>
            </a:prstGeom>
            <a:solidFill>
              <a:srgbClr val="FF6699"/>
            </a:solidFill>
            <a:ln w="9525">
              <a:solidFill>
                <a:srgbClr val="000000"/>
              </a:solidFill>
              <a:round/>
              <a:headEnd/>
              <a:tailEnd/>
            </a:ln>
          </p:spPr>
          <p:txBody>
            <a:bodyPr/>
            <a:lstStyle/>
            <a:p>
              <a:endParaRPr lang="en-US"/>
            </a:p>
          </p:txBody>
        </p:sp>
        <p:sp>
          <p:nvSpPr>
            <p:cNvPr id="284722" name="Oval 50"/>
            <p:cNvSpPr>
              <a:spLocks noChangeArrowheads="1"/>
            </p:cNvSpPr>
            <p:nvPr/>
          </p:nvSpPr>
          <p:spPr bwMode="auto">
            <a:xfrm>
              <a:off x="5145" y="9719"/>
              <a:ext cx="150" cy="156"/>
            </a:xfrm>
            <a:prstGeom prst="ellipse">
              <a:avLst/>
            </a:prstGeom>
            <a:solidFill>
              <a:srgbClr val="FFFFFF"/>
            </a:solidFill>
            <a:ln w="9525">
              <a:solidFill>
                <a:srgbClr val="000000"/>
              </a:solidFill>
              <a:round/>
              <a:headEnd/>
              <a:tailEnd/>
            </a:ln>
          </p:spPr>
          <p:txBody>
            <a:bodyPr/>
            <a:lstStyle/>
            <a:p>
              <a:endParaRPr lang="en-US"/>
            </a:p>
          </p:txBody>
        </p:sp>
        <p:sp>
          <p:nvSpPr>
            <p:cNvPr id="284723" name="Oval 51"/>
            <p:cNvSpPr>
              <a:spLocks noChangeArrowheads="1"/>
            </p:cNvSpPr>
            <p:nvPr/>
          </p:nvSpPr>
          <p:spPr bwMode="auto">
            <a:xfrm>
              <a:off x="5145" y="10028"/>
              <a:ext cx="150" cy="155"/>
            </a:xfrm>
            <a:prstGeom prst="ellipse">
              <a:avLst/>
            </a:prstGeom>
            <a:solidFill>
              <a:srgbClr val="FFFFFF"/>
            </a:solidFill>
            <a:ln w="9525">
              <a:solidFill>
                <a:srgbClr val="000000"/>
              </a:solidFill>
              <a:round/>
              <a:headEnd/>
              <a:tailEnd/>
            </a:ln>
          </p:spPr>
          <p:txBody>
            <a:bodyPr/>
            <a:lstStyle/>
            <a:p>
              <a:endParaRPr lang="en-US"/>
            </a:p>
          </p:txBody>
        </p:sp>
        <p:sp>
          <p:nvSpPr>
            <p:cNvPr id="284724" name="Oval 52"/>
            <p:cNvSpPr>
              <a:spLocks noChangeArrowheads="1"/>
            </p:cNvSpPr>
            <p:nvPr/>
          </p:nvSpPr>
          <p:spPr bwMode="auto">
            <a:xfrm>
              <a:off x="5145" y="10337"/>
              <a:ext cx="150" cy="153"/>
            </a:xfrm>
            <a:prstGeom prst="ellipse">
              <a:avLst/>
            </a:prstGeom>
            <a:solidFill>
              <a:srgbClr val="FF0000"/>
            </a:solidFill>
            <a:ln w="9525">
              <a:solidFill>
                <a:srgbClr val="000000"/>
              </a:solidFill>
              <a:round/>
              <a:headEnd/>
              <a:tailEnd/>
            </a:ln>
          </p:spPr>
          <p:txBody>
            <a:bodyPr/>
            <a:lstStyle/>
            <a:p>
              <a:endParaRPr lang="en-US"/>
            </a:p>
          </p:txBody>
        </p:sp>
        <p:sp>
          <p:nvSpPr>
            <p:cNvPr id="284725" name="Text Box 53"/>
            <p:cNvSpPr txBox="1">
              <a:spLocks noChangeArrowheads="1"/>
            </p:cNvSpPr>
            <p:nvPr/>
          </p:nvSpPr>
          <p:spPr bwMode="auto">
            <a:xfrm>
              <a:off x="6045" y="8331"/>
              <a:ext cx="300" cy="308"/>
            </a:xfrm>
            <a:prstGeom prst="rect">
              <a:avLst/>
            </a:prstGeom>
            <a:solidFill>
              <a:srgbClr val="FFFFFF"/>
            </a:solidFill>
            <a:ln w="9525">
              <a:solidFill>
                <a:srgbClr val="000000"/>
              </a:solidFill>
              <a:miter lim="800000"/>
              <a:headEnd/>
              <a:tailEnd/>
            </a:ln>
          </p:spPr>
          <p:txBody>
            <a:bodyPr/>
            <a:lstStyle/>
            <a:p>
              <a:pPr eaLnBrk="0" hangingPunct="0"/>
              <a:r>
                <a:rPr lang="en-US" sz="1800"/>
                <a:t>3</a:t>
              </a:r>
            </a:p>
          </p:txBody>
        </p:sp>
        <p:sp>
          <p:nvSpPr>
            <p:cNvPr id="284726" name="Text Box 54"/>
            <p:cNvSpPr txBox="1">
              <a:spLocks noChangeArrowheads="1"/>
            </p:cNvSpPr>
            <p:nvPr/>
          </p:nvSpPr>
          <p:spPr bwMode="auto">
            <a:xfrm>
              <a:off x="4395" y="10028"/>
              <a:ext cx="300" cy="309"/>
            </a:xfrm>
            <a:prstGeom prst="rect">
              <a:avLst/>
            </a:prstGeom>
            <a:solidFill>
              <a:srgbClr val="FFFFFF"/>
            </a:solidFill>
            <a:ln w="9525">
              <a:solidFill>
                <a:srgbClr val="000000"/>
              </a:solidFill>
              <a:miter lim="800000"/>
              <a:headEnd/>
              <a:tailEnd/>
            </a:ln>
          </p:spPr>
          <p:txBody>
            <a:bodyPr/>
            <a:lstStyle/>
            <a:p>
              <a:pPr eaLnBrk="0" hangingPunct="0"/>
              <a:r>
                <a:rPr lang="en-US" sz="1800"/>
                <a:t>4</a:t>
              </a:r>
            </a:p>
          </p:txBody>
        </p:sp>
        <p:sp>
          <p:nvSpPr>
            <p:cNvPr id="284727" name="Text Box 55"/>
            <p:cNvSpPr txBox="1">
              <a:spLocks noChangeArrowheads="1"/>
            </p:cNvSpPr>
            <p:nvPr/>
          </p:nvSpPr>
          <p:spPr bwMode="auto">
            <a:xfrm>
              <a:off x="7545" y="10028"/>
              <a:ext cx="300" cy="309"/>
            </a:xfrm>
            <a:prstGeom prst="rect">
              <a:avLst/>
            </a:prstGeom>
            <a:solidFill>
              <a:srgbClr val="FFFFFF"/>
            </a:solidFill>
            <a:ln w="9525">
              <a:solidFill>
                <a:srgbClr val="000000"/>
              </a:solidFill>
              <a:miter lim="800000"/>
              <a:headEnd/>
              <a:tailEnd/>
            </a:ln>
          </p:spPr>
          <p:txBody>
            <a:bodyPr/>
            <a:lstStyle/>
            <a:p>
              <a:pPr eaLnBrk="0" hangingPunct="0"/>
              <a:r>
                <a:rPr lang="en-US" sz="1800"/>
                <a:t>2</a:t>
              </a:r>
            </a:p>
          </p:txBody>
        </p:sp>
        <p:sp>
          <p:nvSpPr>
            <p:cNvPr id="284728" name="Text Box 56"/>
            <p:cNvSpPr txBox="1">
              <a:spLocks noChangeArrowheads="1"/>
            </p:cNvSpPr>
            <p:nvPr/>
          </p:nvSpPr>
          <p:spPr bwMode="auto">
            <a:xfrm>
              <a:off x="5895" y="11879"/>
              <a:ext cx="300" cy="309"/>
            </a:xfrm>
            <a:prstGeom prst="rect">
              <a:avLst/>
            </a:prstGeom>
            <a:solidFill>
              <a:srgbClr val="FFFFFF"/>
            </a:solidFill>
            <a:ln w="9525">
              <a:solidFill>
                <a:srgbClr val="000000"/>
              </a:solidFill>
              <a:miter lim="800000"/>
              <a:headEnd/>
              <a:tailEnd/>
            </a:ln>
          </p:spPr>
          <p:txBody>
            <a:bodyPr/>
            <a:lstStyle/>
            <a:p>
              <a:pPr eaLnBrk="0" hangingPunct="0"/>
              <a:r>
                <a:rPr lang="en-US" sz="1800"/>
                <a:t>1</a:t>
              </a:r>
            </a:p>
          </p:txBody>
        </p:sp>
      </p:grpSp>
      <p:sp>
        <p:nvSpPr>
          <p:cNvPr id="284729" name="Text Box 57"/>
          <p:cNvSpPr txBox="1">
            <a:spLocks noChangeArrowheads="1"/>
          </p:cNvSpPr>
          <p:nvPr/>
        </p:nvSpPr>
        <p:spPr bwMode="auto">
          <a:xfrm>
            <a:off x="-304800" y="4953000"/>
            <a:ext cx="9448800" cy="1768475"/>
          </a:xfrm>
          <a:prstGeom prst="rect">
            <a:avLst/>
          </a:prstGeom>
          <a:noFill/>
          <a:ln w="9525">
            <a:noFill/>
            <a:miter lim="800000"/>
            <a:headEnd/>
            <a:tailEnd/>
          </a:ln>
          <a:effectLst/>
        </p:spPr>
        <p:txBody>
          <a:bodyPr>
            <a:spAutoFit/>
          </a:bodyPr>
          <a:lstStyle/>
          <a:p>
            <a:pPr algn="ctr" eaLnBrk="0" hangingPunct="0">
              <a:spcBef>
                <a:spcPct val="50000"/>
              </a:spcBef>
            </a:pPr>
            <a:r>
              <a:rPr lang="en-US" sz="2000"/>
              <a:t>*Trial =  approx. 25 plant visits in a block or flowers were empty of nectar</a:t>
            </a:r>
          </a:p>
          <a:p>
            <a:pPr algn="ctr" eaLnBrk="0" hangingPunct="0">
              <a:spcBef>
                <a:spcPct val="50000"/>
              </a:spcBef>
            </a:pPr>
            <a:r>
              <a:rPr lang="en-US" sz="2000"/>
              <a:t>*30 minutes - 90 minutes (four observers)</a:t>
            </a:r>
          </a:p>
          <a:p>
            <a:pPr algn="ctr" eaLnBrk="0" hangingPunct="0">
              <a:spcBef>
                <a:spcPct val="50000"/>
              </a:spcBef>
            </a:pPr>
            <a:r>
              <a:rPr lang="en-US" sz="2000"/>
              <a:t>*Total of 28 Trials run</a:t>
            </a:r>
          </a:p>
          <a:p>
            <a:pPr algn="ctr" eaLnBrk="0" hangingPunct="0">
              <a:spcBef>
                <a:spcPct val="50000"/>
              </a:spcBef>
            </a:pPr>
            <a:r>
              <a:rPr lang="en-US" sz="2000"/>
              <a:t>2072 Plant visits</a:t>
            </a:r>
          </a:p>
        </p:txBody>
      </p:sp>
      <p:pic>
        <p:nvPicPr>
          <p:cNvPr id="284730" name="Picture 58" descr="DSCN5317"/>
          <p:cNvPicPr>
            <a:picLocks noChangeAspect="1" noChangeArrowheads="1"/>
          </p:cNvPicPr>
          <p:nvPr/>
        </p:nvPicPr>
        <p:blipFill>
          <a:blip r:embed="rId3" cstate="print">
            <a:lum bright="6000" contrast="-12000"/>
          </a:blip>
          <a:srcRect r="24075" b="3754"/>
          <a:stretch>
            <a:fillRect/>
          </a:stretch>
        </p:blipFill>
        <p:spPr bwMode="auto">
          <a:xfrm>
            <a:off x="5410200" y="1143000"/>
            <a:ext cx="3124200" cy="2971800"/>
          </a:xfrm>
          <a:prstGeom prst="rect">
            <a:avLst/>
          </a:prstGeom>
          <a:noFill/>
        </p:spPr>
      </p:pic>
    </p:spTree>
  </p:cSld>
  <p:clrMapOvr>
    <a:masterClrMapping/>
  </p:clrMapOvr>
  <p:transition spd="med">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152400" y="-152400"/>
            <a:ext cx="7772400" cy="1143000"/>
          </a:xfrm>
        </p:spPr>
        <p:txBody>
          <a:bodyPr/>
          <a:lstStyle/>
          <a:p>
            <a:pPr algn="l"/>
            <a:r>
              <a:rPr lang="en-US" altLang="zh-CN" dirty="0">
                <a:ea typeface="宋体" charset="-122"/>
              </a:rPr>
              <a:t>Response Variables:</a:t>
            </a:r>
          </a:p>
        </p:txBody>
      </p:sp>
      <p:sp>
        <p:nvSpPr>
          <p:cNvPr id="286723" name="Rectangle 3"/>
          <p:cNvSpPr>
            <a:spLocks noGrp="1" noChangeArrowheads="1"/>
          </p:cNvSpPr>
          <p:nvPr>
            <p:ph type="body" sz="half" idx="1"/>
          </p:nvPr>
        </p:nvSpPr>
        <p:spPr>
          <a:xfrm>
            <a:off x="533400" y="1143000"/>
            <a:ext cx="4010025" cy="1905000"/>
          </a:xfrm>
        </p:spPr>
        <p:txBody>
          <a:bodyPr/>
          <a:lstStyle/>
          <a:p>
            <a:pPr>
              <a:buFontTx/>
              <a:buNone/>
            </a:pPr>
            <a:r>
              <a:rPr lang="en-US" altLang="zh-CN" sz="3600" b="1" dirty="0">
                <a:ea typeface="宋体" charset="-122"/>
              </a:rPr>
              <a:t># of visits per plant</a:t>
            </a:r>
          </a:p>
          <a:p>
            <a:pPr>
              <a:buFontTx/>
              <a:buNone/>
            </a:pPr>
            <a:r>
              <a:rPr lang="en-US" altLang="zh-CN" sz="3600" b="1" dirty="0">
                <a:ea typeface="宋体" charset="-122"/>
              </a:rPr>
              <a:t>= proxy of fitness</a:t>
            </a:r>
          </a:p>
          <a:p>
            <a:pPr lvl="2">
              <a:buFontTx/>
              <a:buNone/>
            </a:pPr>
            <a:endParaRPr lang="en-US" altLang="zh-CN" sz="2800" b="1" dirty="0">
              <a:ea typeface="宋体" charset="-122"/>
            </a:endParaRPr>
          </a:p>
        </p:txBody>
      </p:sp>
      <p:pic>
        <p:nvPicPr>
          <p:cNvPr id="286724" name="Picture 4" descr="DSCN5480"/>
          <p:cNvPicPr>
            <a:picLocks noChangeAspect="1" noChangeArrowheads="1"/>
          </p:cNvPicPr>
          <p:nvPr/>
        </p:nvPicPr>
        <p:blipFill>
          <a:blip r:embed="rId3" cstate="print"/>
          <a:srcRect l="32910" t="14174" r="6053" b="14209"/>
          <a:stretch>
            <a:fillRect/>
          </a:stretch>
        </p:blipFill>
        <p:spPr bwMode="auto">
          <a:xfrm>
            <a:off x="5791200" y="304800"/>
            <a:ext cx="2935427" cy="2514600"/>
          </a:xfrm>
          <a:prstGeom prst="rect">
            <a:avLst/>
          </a:prstGeom>
          <a:noFill/>
        </p:spPr>
      </p:pic>
      <p:sp>
        <p:nvSpPr>
          <p:cNvPr id="5" name="TextBox 4"/>
          <p:cNvSpPr txBox="1"/>
          <p:nvPr/>
        </p:nvSpPr>
        <p:spPr>
          <a:xfrm>
            <a:off x="0" y="3810000"/>
            <a:ext cx="9144000" cy="2677656"/>
          </a:xfrm>
          <a:prstGeom prst="rect">
            <a:avLst/>
          </a:prstGeom>
          <a:noFill/>
        </p:spPr>
        <p:txBody>
          <a:bodyPr wrap="square" rtlCol="0">
            <a:spAutoFit/>
          </a:bodyPr>
          <a:lstStyle/>
          <a:p>
            <a:r>
              <a:rPr lang="en-US" sz="2400" b="1" i="1" dirty="0" smtClean="0"/>
              <a:t>S. </a:t>
            </a:r>
            <a:r>
              <a:rPr lang="en-US" sz="2400" b="1" i="1" dirty="0" err="1" smtClean="0"/>
              <a:t>virginica</a:t>
            </a:r>
            <a:r>
              <a:rPr lang="en-US" sz="2400" b="1" i="1" dirty="0" smtClean="0"/>
              <a:t>: </a:t>
            </a:r>
            <a:r>
              <a:rPr lang="en-US" sz="2400" b="1" dirty="0" smtClean="0"/>
              <a:t>		Red, Tall,  Diffuse,  Horizontal, Narrow</a:t>
            </a:r>
          </a:p>
          <a:p>
            <a:endParaRPr lang="en-US" sz="2400" b="1" dirty="0" smtClean="0"/>
          </a:p>
          <a:p>
            <a:r>
              <a:rPr lang="en-US" sz="2400" b="1" i="1" dirty="0" smtClean="0"/>
              <a:t>S. </a:t>
            </a:r>
            <a:r>
              <a:rPr lang="en-US" sz="2400" b="1" i="1" dirty="0" err="1" smtClean="0"/>
              <a:t>caroliniana</a:t>
            </a:r>
            <a:r>
              <a:rPr lang="en-US" sz="2400" b="1" i="1" dirty="0" smtClean="0"/>
              <a:t>:</a:t>
            </a:r>
            <a:r>
              <a:rPr lang="en-US" sz="2400" b="1" dirty="0" smtClean="0"/>
              <a:t>	Pink, Short, Clump, Vertical, Narrow</a:t>
            </a:r>
          </a:p>
          <a:p>
            <a:endParaRPr lang="en-US" sz="2400" b="1" dirty="0" smtClean="0"/>
          </a:p>
          <a:p>
            <a:r>
              <a:rPr lang="en-US" sz="2400" b="1" i="1" dirty="0" smtClean="0"/>
              <a:t>S. </a:t>
            </a:r>
            <a:r>
              <a:rPr lang="en-US" sz="2400" b="1" i="1" dirty="0" err="1" smtClean="0"/>
              <a:t>stellata</a:t>
            </a:r>
            <a:r>
              <a:rPr lang="en-US" sz="2400" b="1" i="1" dirty="0" smtClean="0"/>
              <a:t>: </a:t>
            </a:r>
            <a:r>
              <a:rPr lang="en-US" sz="2400" b="1" dirty="0" smtClean="0"/>
              <a:t>		White, Tall, Clump, Horizontal, Wide</a:t>
            </a:r>
          </a:p>
          <a:p>
            <a:endParaRPr lang="en-US" sz="2400" b="1" dirty="0" smtClean="0"/>
          </a:p>
          <a:p>
            <a:r>
              <a:rPr lang="en-US" sz="2400" b="1" dirty="0" smtClean="0"/>
              <a:t>			 + 45 other combinations </a:t>
            </a:r>
            <a:endParaRPr lang="en-US" sz="2400" b="1" dirty="0"/>
          </a:p>
        </p:txBody>
      </p:sp>
    </p:spTree>
  </p:cSld>
  <p:clrMapOvr>
    <a:masterClrMapping/>
  </p:clrMapOvr>
  <p:transition spd="med">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5" name="Picture 3" descr="C:\Users\cfenster\Desktop\Charlie\Five-Trait Manipulation\Artificial Flowers.jpg"/>
          <p:cNvPicPr>
            <a:picLocks noChangeAspect="1" noChangeArrowheads="1"/>
          </p:cNvPicPr>
          <p:nvPr/>
        </p:nvPicPr>
        <p:blipFill>
          <a:blip r:embed="rId2" cstate="print"/>
          <a:srcRect/>
          <a:stretch>
            <a:fillRect/>
          </a:stretch>
        </p:blipFill>
        <p:spPr bwMode="auto">
          <a:xfrm>
            <a:off x="0" y="228600"/>
            <a:ext cx="9144000" cy="6858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28600" y="2514600"/>
          <a:ext cx="5181600" cy="3470148"/>
        </p:xfrm>
        <a:graphic>
          <a:graphicData uri="http://schemas.openxmlformats.org/drawingml/2006/table">
            <a:tbl>
              <a:tblPr/>
              <a:tblGrid>
                <a:gridCol w="1447800"/>
                <a:gridCol w="278130"/>
                <a:gridCol w="354330"/>
                <a:gridCol w="354330"/>
                <a:gridCol w="354330"/>
                <a:gridCol w="354330"/>
                <a:gridCol w="354330"/>
                <a:gridCol w="354330"/>
                <a:gridCol w="354330"/>
                <a:gridCol w="354330"/>
                <a:gridCol w="621030"/>
              </a:tblGrid>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0">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Number of Variables in Best Model</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1</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2</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3</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4</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5</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6</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7</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8</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9</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10</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Intercept</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FLHT</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FC2</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PRES</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IA</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TW.FLHT</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FLHT.FC2</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FLHT.PRES</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FLHT.IA</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FC2.PRES</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FC1.IA</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FC2.IA</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FLHT.FC1.IA</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FLHT.FC2.IA</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FLHT.FC2.PRES.IA</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PRES.IA.FLHT.TW.FC1</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solidFill>
                            <a:srgbClr val="000000"/>
                          </a:solidFill>
                          <a:latin typeface="Calibri"/>
                          <a:ea typeface="Times New Roman"/>
                          <a:cs typeface="Calibri"/>
                        </a:rPr>
                        <a:t>X</a:t>
                      </a:r>
                      <a:endParaRPr lang="en-US" sz="11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 name="Picture 4" descr="AIC without mean model Plvisits"/>
          <p:cNvPicPr/>
          <p:nvPr/>
        </p:nvPicPr>
        <p:blipFill>
          <a:blip r:embed="rId3" cstate="print"/>
          <a:srcRect/>
          <a:stretch>
            <a:fillRect/>
          </a:stretch>
        </p:blipFill>
        <p:spPr bwMode="auto">
          <a:xfrm>
            <a:off x="5562600" y="2438400"/>
            <a:ext cx="3429000" cy="3810000"/>
          </a:xfrm>
          <a:prstGeom prst="rect">
            <a:avLst/>
          </a:prstGeom>
          <a:noFill/>
          <a:ln w="9525">
            <a:noFill/>
            <a:miter lim="800000"/>
            <a:headEnd/>
            <a:tailEnd/>
          </a:ln>
        </p:spPr>
      </p:pic>
      <p:sp>
        <p:nvSpPr>
          <p:cNvPr id="7" name="Rectangle 6"/>
          <p:cNvSpPr/>
          <p:nvPr/>
        </p:nvSpPr>
        <p:spPr>
          <a:xfrm>
            <a:off x="-4953000" y="685800"/>
            <a:ext cx="4572000" cy="369332"/>
          </a:xfrm>
          <a:prstGeom prst="rect">
            <a:avLst/>
          </a:prstGeom>
        </p:spPr>
        <p:txBody>
          <a:bodyPr>
            <a:spAutoFit/>
          </a:bodyPr>
          <a:lstStyle/>
          <a:p>
            <a:r>
              <a:rPr lang="en-US" dirty="0" smtClean="0"/>
              <a:t>. </a:t>
            </a:r>
            <a:endParaRPr lang="en-US" dirty="0"/>
          </a:p>
        </p:txBody>
      </p:sp>
      <p:sp>
        <p:nvSpPr>
          <p:cNvPr id="8" name="TextBox 7"/>
          <p:cNvSpPr txBox="1"/>
          <p:nvPr/>
        </p:nvSpPr>
        <p:spPr>
          <a:xfrm>
            <a:off x="48891" y="228600"/>
            <a:ext cx="9175910" cy="1169551"/>
          </a:xfrm>
          <a:prstGeom prst="rect">
            <a:avLst/>
          </a:prstGeom>
          <a:noFill/>
        </p:spPr>
        <p:txBody>
          <a:bodyPr wrap="none" rtlCol="0">
            <a:spAutoFit/>
          </a:bodyPr>
          <a:lstStyle/>
          <a:p>
            <a:pPr algn="ctr"/>
            <a:r>
              <a:rPr lang="en-US" sz="2400" b="1" dirty="0" smtClean="0"/>
              <a:t>Model Selection Approach:</a:t>
            </a:r>
          </a:p>
          <a:p>
            <a:pPr algn="ctr"/>
            <a:endParaRPr lang="en-US" sz="2300" b="1" dirty="0" smtClean="0"/>
          </a:p>
          <a:p>
            <a:pPr algn="ctr"/>
            <a:r>
              <a:rPr lang="en-US" sz="2300" b="1" dirty="0" smtClean="0"/>
              <a:t>Best-subsets regression analysis of main and interactive effects</a:t>
            </a:r>
            <a:endParaRPr lang="en-US" sz="2300" b="1" dirty="0"/>
          </a:p>
        </p:txBody>
      </p:sp>
      <p:sp>
        <p:nvSpPr>
          <p:cNvPr id="9" name="TextBox 8"/>
          <p:cNvSpPr txBox="1"/>
          <p:nvPr/>
        </p:nvSpPr>
        <p:spPr>
          <a:xfrm>
            <a:off x="228600" y="1752600"/>
            <a:ext cx="8823569" cy="707886"/>
          </a:xfrm>
          <a:prstGeom prst="rect">
            <a:avLst/>
          </a:prstGeom>
          <a:noFill/>
        </p:spPr>
        <p:txBody>
          <a:bodyPr wrap="none" rtlCol="0">
            <a:spAutoFit/>
          </a:bodyPr>
          <a:lstStyle/>
          <a:p>
            <a:r>
              <a:rPr lang="en-US" sz="2000" b="1" dirty="0" smtClean="0"/>
              <a:t>Response variable: </a:t>
            </a:r>
          </a:p>
          <a:p>
            <a:r>
              <a:rPr lang="en-US" sz="2000" b="1" dirty="0" smtClean="0"/>
              <a:t>Plant visits by hummingbirds                              AIC score comparisons </a:t>
            </a:r>
            <a:endParaRPr lang="en-US" sz="2000" b="1" dirty="0"/>
          </a:p>
        </p:txBody>
      </p:sp>
      <p:sp>
        <p:nvSpPr>
          <p:cNvPr id="10" name="TextBox 9"/>
          <p:cNvSpPr txBox="1"/>
          <p:nvPr/>
        </p:nvSpPr>
        <p:spPr>
          <a:xfrm>
            <a:off x="3886200" y="6412468"/>
            <a:ext cx="5173276" cy="369332"/>
          </a:xfrm>
          <a:prstGeom prst="rect">
            <a:avLst/>
          </a:prstGeom>
          <a:noFill/>
        </p:spPr>
        <p:txBody>
          <a:bodyPr wrap="none" rtlCol="0">
            <a:spAutoFit/>
          </a:bodyPr>
          <a:lstStyle/>
          <a:p>
            <a:r>
              <a:rPr lang="en-US" i="1" dirty="0" smtClean="0"/>
              <a:t>Fenster, Reynolds, </a:t>
            </a:r>
            <a:r>
              <a:rPr lang="en-US" i="1" dirty="0" err="1" smtClean="0"/>
              <a:t>Markowski</a:t>
            </a:r>
            <a:r>
              <a:rPr lang="en-US" i="1" dirty="0" smtClean="0"/>
              <a:t>, &amp; Dudash in prep</a:t>
            </a:r>
            <a:endParaRPr lang="en-US" i="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8" name="Text Box 10"/>
          <p:cNvSpPr txBox="1">
            <a:spLocks noChangeArrowheads="1"/>
          </p:cNvSpPr>
          <p:nvPr/>
        </p:nvSpPr>
        <p:spPr bwMode="auto">
          <a:xfrm>
            <a:off x="0" y="914400"/>
            <a:ext cx="9144000" cy="3570208"/>
          </a:xfrm>
          <a:prstGeom prst="rect">
            <a:avLst/>
          </a:prstGeom>
          <a:noFill/>
          <a:ln w="9525">
            <a:noFill/>
            <a:miter lim="800000"/>
            <a:headEnd/>
            <a:tailEnd/>
          </a:ln>
        </p:spPr>
        <p:txBody>
          <a:bodyPr wrap="square">
            <a:spAutoFit/>
          </a:bodyPr>
          <a:lstStyle/>
          <a:p>
            <a:endParaRPr lang="en-US" sz="2400" b="1" dirty="0" smtClean="0"/>
          </a:p>
          <a:p>
            <a:endParaRPr lang="en-US" sz="2400" b="1" dirty="0" smtClean="0"/>
          </a:p>
          <a:p>
            <a:r>
              <a:rPr lang="en-US" sz="2400" b="1" dirty="0" smtClean="0"/>
              <a:t>	Contemporary </a:t>
            </a:r>
            <a:r>
              <a:rPr lang="en-US" sz="2400" b="1" dirty="0"/>
              <a:t>selection on </a:t>
            </a:r>
            <a:r>
              <a:rPr lang="en-US" sz="2400" b="1" i="1" dirty="0"/>
              <a:t>S. </a:t>
            </a:r>
            <a:r>
              <a:rPr lang="en-US" sz="2400" b="1" i="1" dirty="0" err="1"/>
              <a:t>virginica</a:t>
            </a:r>
            <a:r>
              <a:rPr lang="en-US" sz="2400" b="1" dirty="0"/>
              <a:t> is </a:t>
            </a:r>
            <a:r>
              <a:rPr lang="en-US" sz="2400" b="1" dirty="0" err="1"/>
              <a:t>correlational</a:t>
            </a:r>
            <a:endParaRPr lang="en-US" sz="2400" b="1" dirty="0"/>
          </a:p>
          <a:p>
            <a:r>
              <a:rPr lang="en-US" sz="2000" dirty="0" smtClean="0"/>
              <a:t>	(</a:t>
            </a:r>
            <a:r>
              <a:rPr lang="en-US" sz="2000" dirty="0"/>
              <a:t>Reynolds et al. Evolution </a:t>
            </a:r>
            <a:r>
              <a:rPr lang="en-US" sz="2000" i="1" dirty="0"/>
              <a:t>2010</a:t>
            </a:r>
            <a:r>
              <a:rPr lang="en-US" sz="2000" dirty="0" smtClean="0"/>
              <a:t>)</a:t>
            </a:r>
          </a:p>
          <a:p>
            <a:endParaRPr lang="en-US" sz="2000" dirty="0" smtClean="0"/>
          </a:p>
          <a:p>
            <a:r>
              <a:rPr lang="en-US" sz="3200" b="1" dirty="0" smtClean="0"/>
              <a:t>	And Yes</a:t>
            </a:r>
            <a:endParaRPr lang="en-US" sz="3200" b="1" dirty="0"/>
          </a:p>
          <a:p>
            <a:endParaRPr lang="en-US" sz="1000" b="1" dirty="0"/>
          </a:p>
          <a:p>
            <a:r>
              <a:rPr lang="en-US" sz="2400" b="1" dirty="0" smtClean="0"/>
              <a:t>	Experimental manipulation of floral traits demonstrate 	hummingbirds </a:t>
            </a:r>
            <a:r>
              <a:rPr lang="en-US" sz="2400" b="1" dirty="0"/>
              <a:t>visit based on floral trait </a:t>
            </a:r>
            <a:r>
              <a:rPr lang="en-US" sz="2400" b="1" dirty="0" smtClean="0"/>
              <a:t>combinations</a:t>
            </a:r>
            <a:endParaRPr lang="en-US" sz="2400" b="1" dirty="0"/>
          </a:p>
          <a:p>
            <a:endParaRPr lang="en-US" sz="2400" b="1" dirty="0"/>
          </a:p>
        </p:txBody>
      </p:sp>
      <p:sp>
        <p:nvSpPr>
          <p:cNvPr id="15" name="Rectangle 14"/>
          <p:cNvSpPr/>
          <p:nvPr/>
        </p:nvSpPr>
        <p:spPr>
          <a:xfrm>
            <a:off x="0" y="0"/>
            <a:ext cx="9144000" cy="1569660"/>
          </a:xfrm>
          <a:prstGeom prst="rect">
            <a:avLst/>
          </a:prstGeom>
        </p:spPr>
        <p:txBody>
          <a:bodyPr wrap="square">
            <a:spAutoFit/>
          </a:bodyPr>
          <a:lstStyle/>
          <a:p>
            <a:r>
              <a:rPr lang="en-US" sz="3200" b="1" dirty="0" smtClean="0"/>
              <a:t>Does selection act on trait combinations? </a:t>
            </a:r>
          </a:p>
          <a:p>
            <a:endParaRPr lang="en-US" sz="3200" b="1" dirty="0" smtClean="0"/>
          </a:p>
          <a:p>
            <a:r>
              <a:rPr lang="en-US" sz="3200" b="1" dirty="0" smtClean="0"/>
              <a:t>	Yes</a:t>
            </a:r>
            <a:endParaRPr lang="en-US" sz="3200" b="1" dirty="0"/>
          </a:p>
        </p:txBody>
      </p:sp>
      <p:pic>
        <p:nvPicPr>
          <p:cNvPr id="4" name="Picture 70" descr="Silene1"/>
          <p:cNvPicPr>
            <a:picLocks noChangeAspect="1" noChangeArrowheads="1"/>
          </p:cNvPicPr>
          <p:nvPr/>
        </p:nvPicPr>
        <p:blipFill>
          <a:blip r:embed="rId3" cstate="print">
            <a:lum bright="12000" contrast="18000"/>
          </a:blip>
          <a:srcRect t="4411" r="6628" b="4411"/>
          <a:stretch>
            <a:fillRect/>
          </a:stretch>
        </p:blipFill>
        <p:spPr bwMode="auto">
          <a:xfrm>
            <a:off x="3733800" y="4191000"/>
            <a:ext cx="22860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
          <p:cNvPicPr>
            <a:picLocks noChangeAspect="1" noChangeArrowheads="1"/>
          </p:cNvPicPr>
          <p:nvPr/>
        </p:nvPicPr>
        <p:blipFill>
          <a:blip r:embed="rId3" cstate="print"/>
          <a:srcRect/>
          <a:stretch>
            <a:fillRect/>
          </a:stretch>
        </p:blipFill>
        <p:spPr bwMode="auto">
          <a:xfrm>
            <a:off x="304800" y="76200"/>
            <a:ext cx="2667000" cy="2001838"/>
          </a:xfrm>
          <a:prstGeom prst="rect">
            <a:avLst/>
          </a:prstGeom>
          <a:noFill/>
          <a:ln w="9525">
            <a:noFill/>
            <a:miter lim="800000"/>
            <a:headEnd/>
            <a:tailEnd/>
          </a:ln>
        </p:spPr>
      </p:pic>
      <p:pic>
        <p:nvPicPr>
          <p:cNvPr id="7172" name="Picture 4" descr="Dave at Konza"/>
          <p:cNvPicPr>
            <a:picLocks noChangeAspect="1" noChangeArrowheads="1"/>
          </p:cNvPicPr>
          <p:nvPr/>
        </p:nvPicPr>
        <p:blipFill>
          <a:blip r:embed="rId4" cstate="print"/>
          <a:srcRect/>
          <a:stretch>
            <a:fillRect/>
          </a:stretch>
        </p:blipFill>
        <p:spPr bwMode="auto">
          <a:xfrm>
            <a:off x="228600" y="2743200"/>
            <a:ext cx="2667000" cy="1738313"/>
          </a:xfrm>
          <a:prstGeom prst="rect">
            <a:avLst/>
          </a:prstGeom>
          <a:noFill/>
          <a:ln w="9525">
            <a:noFill/>
            <a:miter lim="800000"/>
            <a:headEnd/>
            <a:tailEnd/>
          </a:ln>
        </p:spPr>
      </p:pic>
      <p:pic>
        <p:nvPicPr>
          <p:cNvPr id="7173" name="Picture 5" descr="Galloway on 6 wheel"/>
          <p:cNvPicPr>
            <a:picLocks noChangeAspect="1" noChangeArrowheads="1"/>
          </p:cNvPicPr>
          <p:nvPr/>
        </p:nvPicPr>
        <p:blipFill>
          <a:blip r:embed="rId5" cstate="print">
            <a:lum bright="12000" contrast="6000"/>
          </a:blip>
          <a:srcRect/>
          <a:stretch>
            <a:fillRect/>
          </a:stretch>
        </p:blipFill>
        <p:spPr bwMode="auto">
          <a:xfrm>
            <a:off x="3200400" y="1295400"/>
            <a:ext cx="2057400" cy="1455738"/>
          </a:xfrm>
          <a:prstGeom prst="rect">
            <a:avLst/>
          </a:prstGeom>
          <a:noFill/>
          <a:ln w="9525">
            <a:noFill/>
            <a:miter lim="800000"/>
            <a:headEnd/>
            <a:tailEnd/>
          </a:ln>
        </p:spPr>
      </p:pic>
      <p:pic>
        <p:nvPicPr>
          <p:cNvPr id="7174" name="Picture 6" descr="mountains and countryside"/>
          <p:cNvPicPr>
            <a:picLocks noChangeAspect="1" noChangeArrowheads="1"/>
          </p:cNvPicPr>
          <p:nvPr/>
        </p:nvPicPr>
        <p:blipFill>
          <a:blip r:embed="rId6" cstate="print"/>
          <a:srcRect/>
          <a:stretch>
            <a:fillRect/>
          </a:stretch>
        </p:blipFill>
        <p:spPr bwMode="auto">
          <a:xfrm>
            <a:off x="3352800" y="4038600"/>
            <a:ext cx="2286000" cy="1714500"/>
          </a:xfrm>
          <a:prstGeom prst="rect">
            <a:avLst/>
          </a:prstGeom>
          <a:noFill/>
          <a:ln w="9525">
            <a:noFill/>
            <a:miter lim="800000"/>
            <a:headEnd/>
            <a:tailEnd/>
          </a:ln>
        </p:spPr>
      </p:pic>
      <p:pic>
        <p:nvPicPr>
          <p:cNvPr id="7175" name="Picture 7" descr="P8190415"/>
          <p:cNvPicPr>
            <a:picLocks noChangeAspect="1" noChangeArrowheads="1"/>
          </p:cNvPicPr>
          <p:nvPr/>
        </p:nvPicPr>
        <p:blipFill>
          <a:blip r:embed="rId7" cstate="print"/>
          <a:srcRect/>
          <a:stretch>
            <a:fillRect/>
          </a:stretch>
        </p:blipFill>
        <p:spPr bwMode="auto">
          <a:xfrm>
            <a:off x="5943600" y="3810000"/>
            <a:ext cx="2667000" cy="2000250"/>
          </a:xfrm>
          <a:prstGeom prst="rect">
            <a:avLst/>
          </a:prstGeom>
          <a:noFill/>
          <a:ln w="9525">
            <a:noFill/>
            <a:miter lim="800000"/>
            <a:headEnd/>
            <a:tailEnd/>
          </a:ln>
        </p:spPr>
      </p:pic>
      <p:sp>
        <p:nvSpPr>
          <p:cNvPr id="7176" name="Text Box 8"/>
          <p:cNvSpPr txBox="1">
            <a:spLocks noChangeArrowheads="1"/>
          </p:cNvSpPr>
          <p:nvPr/>
        </p:nvSpPr>
        <p:spPr bwMode="auto">
          <a:xfrm>
            <a:off x="228600" y="2209800"/>
            <a:ext cx="2797175" cy="457200"/>
          </a:xfrm>
          <a:prstGeom prst="rect">
            <a:avLst/>
          </a:prstGeom>
          <a:solidFill>
            <a:srgbClr val="FBFBAF"/>
          </a:solidFill>
          <a:ln w="9525">
            <a:noFill/>
            <a:miter lim="800000"/>
            <a:headEnd/>
            <a:tailEnd/>
          </a:ln>
        </p:spPr>
        <p:txBody>
          <a:bodyPr wrap="none">
            <a:spAutoFit/>
          </a:bodyPr>
          <a:lstStyle/>
          <a:p>
            <a:r>
              <a:rPr lang="en-US" sz="1200" b="1" dirty="0"/>
              <a:t>Flower size variation along an </a:t>
            </a:r>
          </a:p>
          <a:p>
            <a:r>
              <a:rPr lang="en-US" sz="1200" b="1" dirty="0"/>
              <a:t>altitudinal gradient (Alpine, Norway)</a:t>
            </a:r>
          </a:p>
        </p:txBody>
      </p:sp>
      <p:sp>
        <p:nvSpPr>
          <p:cNvPr id="7177" name="Text Box 9"/>
          <p:cNvSpPr txBox="1">
            <a:spLocks noChangeArrowheads="1"/>
          </p:cNvSpPr>
          <p:nvPr/>
        </p:nvSpPr>
        <p:spPr bwMode="auto">
          <a:xfrm>
            <a:off x="3397250" y="2971800"/>
            <a:ext cx="1631950" cy="457200"/>
          </a:xfrm>
          <a:prstGeom prst="rect">
            <a:avLst/>
          </a:prstGeom>
          <a:solidFill>
            <a:srgbClr val="FBFBAF"/>
          </a:solidFill>
          <a:ln w="9525">
            <a:noFill/>
            <a:miter lim="800000"/>
            <a:headEnd/>
            <a:tailEnd/>
          </a:ln>
        </p:spPr>
        <p:txBody>
          <a:bodyPr wrap="none">
            <a:spAutoFit/>
          </a:bodyPr>
          <a:lstStyle/>
          <a:p>
            <a:r>
              <a:rPr lang="en-US" sz="1200" b="1"/>
              <a:t>Epistasis for fitness</a:t>
            </a:r>
          </a:p>
          <a:p>
            <a:r>
              <a:rPr lang="en-US" sz="1200" b="1"/>
              <a:t>(Prairie, Illinois)</a:t>
            </a:r>
          </a:p>
        </p:txBody>
      </p:sp>
      <p:sp>
        <p:nvSpPr>
          <p:cNvPr id="7179" name="Text Box 11"/>
          <p:cNvSpPr txBox="1">
            <a:spLocks noChangeArrowheads="1"/>
          </p:cNvSpPr>
          <p:nvPr/>
        </p:nvSpPr>
        <p:spPr bwMode="auto">
          <a:xfrm>
            <a:off x="457200" y="3962400"/>
            <a:ext cx="1914525" cy="457200"/>
          </a:xfrm>
          <a:prstGeom prst="rect">
            <a:avLst/>
          </a:prstGeom>
          <a:solidFill>
            <a:srgbClr val="FBFBAF"/>
          </a:solidFill>
          <a:ln w="9525">
            <a:noFill/>
            <a:miter lim="800000"/>
            <a:headEnd/>
            <a:tailEnd/>
          </a:ln>
        </p:spPr>
        <p:txBody>
          <a:bodyPr wrap="none">
            <a:spAutoFit/>
          </a:bodyPr>
          <a:lstStyle/>
          <a:p>
            <a:r>
              <a:rPr lang="en-US" sz="1200" b="1"/>
              <a:t>Quantifying QTL effects</a:t>
            </a:r>
          </a:p>
          <a:p>
            <a:r>
              <a:rPr lang="en-US" sz="1200" b="1"/>
              <a:t>(Prairie, Kansas)</a:t>
            </a:r>
          </a:p>
        </p:txBody>
      </p:sp>
      <p:sp>
        <p:nvSpPr>
          <p:cNvPr id="7180" name="Text Box 12"/>
          <p:cNvSpPr txBox="1">
            <a:spLocks noChangeArrowheads="1"/>
          </p:cNvSpPr>
          <p:nvPr/>
        </p:nvSpPr>
        <p:spPr bwMode="auto">
          <a:xfrm>
            <a:off x="3581400" y="5943600"/>
            <a:ext cx="1797050" cy="457200"/>
          </a:xfrm>
          <a:prstGeom prst="rect">
            <a:avLst/>
          </a:prstGeom>
          <a:solidFill>
            <a:srgbClr val="FBFBAF"/>
          </a:solidFill>
          <a:ln w="9525">
            <a:noFill/>
            <a:miter lim="800000"/>
            <a:headEnd/>
            <a:tailEnd/>
          </a:ln>
        </p:spPr>
        <p:txBody>
          <a:bodyPr wrap="none">
            <a:spAutoFit/>
          </a:bodyPr>
          <a:lstStyle/>
          <a:p>
            <a:r>
              <a:rPr lang="en-US" sz="1200" b="1"/>
              <a:t>Quantifying Mutations</a:t>
            </a:r>
          </a:p>
          <a:p>
            <a:r>
              <a:rPr lang="en-US" sz="1200" b="1"/>
              <a:t>(Garrangue, France)</a:t>
            </a:r>
          </a:p>
        </p:txBody>
      </p:sp>
      <p:sp>
        <p:nvSpPr>
          <p:cNvPr id="7181" name="Text Box 13"/>
          <p:cNvSpPr txBox="1">
            <a:spLocks noChangeArrowheads="1"/>
          </p:cNvSpPr>
          <p:nvPr/>
        </p:nvSpPr>
        <p:spPr bwMode="auto">
          <a:xfrm>
            <a:off x="5715000" y="5939135"/>
            <a:ext cx="3248453" cy="461665"/>
          </a:xfrm>
          <a:prstGeom prst="rect">
            <a:avLst/>
          </a:prstGeom>
          <a:solidFill>
            <a:srgbClr val="FBFBAF"/>
          </a:solidFill>
          <a:ln w="9525">
            <a:noFill/>
            <a:miter lim="800000"/>
            <a:headEnd/>
            <a:tailEnd/>
          </a:ln>
        </p:spPr>
        <p:txBody>
          <a:bodyPr wrap="none">
            <a:spAutoFit/>
          </a:bodyPr>
          <a:lstStyle/>
          <a:p>
            <a:pPr algn="ctr"/>
            <a:r>
              <a:rPr lang="en-US" sz="1200" b="1" dirty="0"/>
              <a:t>Reproductive isolation and </a:t>
            </a:r>
          </a:p>
          <a:p>
            <a:pPr algn="ctr"/>
            <a:r>
              <a:rPr lang="en-US" sz="1200" b="1" dirty="0"/>
              <a:t>community sorting </a:t>
            </a:r>
            <a:r>
              <a:rPr lang="en-US" sz="1200" b="1" dirty="0" smtClean="0"/>
              <a:t>in Tibetan  </a:t>
            </a:r>
            <a:r>
              <a:rPr lang="en-US" sz="1200" b="1" i="1" dirty="0" err="1" smtClean="0"/>
              <a:t>Pedicularis</a:t>
            </a:r>
            <a:endParaRPr lang="en-US" sz="1200" b="1" i="1" dirty="0"/>
          </a:p>
        </p:txBody>
      </p:sp>
      <p:sp>
        <p:nvSpPr>
          <p:cNvPr id="7182" name="Text Box 14"/>
          <p:cNvSpPr txBox="1">
            <a:spLocks noChangeArrowheads="1"/>
          </p:cNvSpPr>
          <p:nvPr/>
        </p:nvSpPr>
        <p:spPr bwMode="auto">
          <a:xfrm>
            <a:off x="3276600" y="76200"/>
            <a:ext cx="5273675" cy="830997"/>
          </a:xfrm>
          <a:prstGeom prst="rect">
            <a:avLst/>
          </a:prstGeom>
          <a:solidFill>
            <a:srgbClr val="FBFBAF"/>
          </a:solidFill>
          <a:ln w="9525">
            <a:noFill/>
            <a:miter lim="800000"/>
            <a:headEnd/>
            <a:tailEnd/>
          </a:ln>
        </p:spPr>
        <p:txBody>
          <a:bodyPr>
            <a:spAutoFit/>
          </a:bodyPr>
          <a:lstStyle/>
          <a:p>
            <a:pPr algn="ctr"/>
            <a:r>
              <a:rPr lang="en-US" sz="2400" b="1" dirty="0" smtClean="0"/>
              <a:t>Evolutionary process within an Ecological context</a:t>
            </a:r>
            <a:endParaRPr lang="en-US" sz="2400" b="1" dirty="0"/>
          </a:p>
        </p:txBody>
      </p:sp>
      <p:grpSp>
        <p:nvGrpSpPr>
          <p:cNvPr id="7183" name="Group 15"/>
          <p:cNvGrpSpPr>
            <a:grpSpLocks noChangeAspect="1"/>
          </p:cNvGrpSpPr>
          <p:nvPr/>
        </p:nvGrpSpPr>
        <p:grpSpPr bwMode="auto">
          <a:xfrm>
            <a:off x="282575" y="4572000"/>
            <a:ext cx="2660650" cy="1771650"/>
            <a:chOff x="0" y="336"/>
            <a:chExt cx="5760" cy="3822"/>
          </a:xfrm>
        </p:grpSpPr>
        <p:pic>
          <p:nvPicPr>
            <p:cNvPr id="7195" name="Picture 16" descr="central_america_caribbean"/>
            <p:cNvPicPr>
              <a:picLocks noChangeAspect="1" noChangeArrowheads="1"/>
            </p:cNvPicPr>
            <p:nvPr/>
          </p:nvPicPr>
          <p:blipFill>
            <a:blip r:embed="rId8" cstate="print"/>
            <a:srcRect l="18716" t="8020" r="584" b="10693"/>
            <a:stretch>
              <a:fillRect/>
            </a:stretch>
          </p:blipFill>
          <p:spPr bwMode="auto">
            <a:xfrm>
              <a:off x="0" y="336"/>
              <a:ext cx="5760" cy="3822"/>
            </a:xfrm>
            <a:prstGeom prst="rect">
              <a:avLst/>
            </a:prstGeom>
            <a:noFill/>
            <a:ln w="9525">
              <a:noFill/>
              <a:miter lim="800000"/>
              <a:headEnd/>
              <a:tailEnd/>
            </a:ln>
          </p:spPr>
        </p:pic>
        <p:pic>
          <p:nvPicPr>
            <p:cNvPr id="7196" name="Picture 17" descr="G"/>
            <p:cNvPicPr>
              <a:picLocks noChangeAspect="1" noChangeArrowheads="1"/>
            </p:cNvPicPr>
            <p:nvPr/>
          </p:nvPicPr>
          <p:blipFill>
            <a:blip r:embed="rId9" cstate="print"/>
            <a:srcRect r="14514"/>
            <a:stretch>
              <a:fillRect/>
            </a:stretch>
          </p:blipFill>
          <p:spPr bwMode="auto">
            <a:xfrm>
              <a:off x="2488" y="2584"/>
              <a:ext cx="1056" cy="868"/>
            </a:xfrm>
            <a:prstGeom prst="rect">
              <a:avLst/>
            </a:prstGeom>
            <a:noFill/>
            <a:ln w="63500">
              <a:noFill/>
              <a:miter lim="800000"/>
              <a:headEnd/>
              <a:tailEnd/>
            </a:ln>
          </p:spPr>
        </p:pic>
        <p:pic>
          <p:nvPicPr>
            <p:cNvPr id="7197" name="Picture 18" descr="Hispaniolan Emerald_ Rhytidophyllum vernicosum copy"/>
            <p:cNvPicPr>
              <a:picLocks noChangeAspect="1" noChangeArrowheads="1"/>
            </p:cNvPicPr>
            <p:nvPr/>
          </p:nvPicPr>
          <p:blipFill>
            <a:blip r:embed="rId10" cstate="print"/>
            <a:srcRect/>
            <a:stretch>
              <a:fillRect/>
            </a:stretch>
          </p:blipFill>
          <p:spPr bwMode="auto">
            <a:xfrm>
              <a:off x="3064" y="1144"/>
              <a:ext cx="864" cy="648"/>
            </a:xfrm>
            <a:prstGeom prst="rect">
              <a:avLst/>
            </a:prstGeom>
            <a:noFill/>
            <a:ln w="9525">
              <a:noFill/>
              <a:miter lim="800000"/>
              <a:headEnd/>
              <a:tailEnd/>
            </a:ln>
          </p:spPr>
        </p:pic>
        <p:pic>
          <p:nvPicPr>
            <p:cNvPr id="7198" name="Picture 19" descr="R"/>
            <p:cNvPicPr>
              <a:picLocks noChangeAspect="1" noChangeArrowheads="1"/>
            </p:cNvPicPr>
            <p:nvPr/>
          </p:nvPicPr>
          <p:blipFill>
            <a:blip r:embed="rId11" cstate="print"/>
            <a:srcRect/>
            <a:stretch>
              <a:fillRect/>
            </a:stretch>
          </p:blipFill>
          <p:spPr bwMode="auto">
            <a:xfrm>
              <a:off x="856" y="1576"/>
              <a:ext cx="572" cy="576"/>
            </a:xfrm>
            <a:prstGeom prst="rect">
              <a:avLst/>
            </a:prstGeom>
            <a:noFill/>
            <a:ln w="9525">
              <a:noFill/>
              <a:miter lim="800000"/>
              <a:headEnd/>
              <a:tailEnd/>
            </a:ln>
          </p:spPr>
        </p:pic>
        <p:pic>
          <p:nvPicPr>
            <p:cNvPr id="7199" name="Picture 20" descr="G"/>
            <p:cNvPicPr>
              <a:picLocks noChangeAspect="1" noChangeArrowheads="1"/>
            </p:cNvPicPr>
            <p:nvPr/>
          </p:nvPicPr>
          <p:blipFill>
            <a:blip r:embed="rId12" cstate="print"/>
            <a:srcRect l="14558" t="10588" r="21176" b="12354"/>
            <a:stretch>
              <a:fillRect/>
            </a:stretch>
          </p:blipFill>
          <p:spPr bwMode="auto">
            <a:xfrm>
              <a:off x="1096" y="2488"/>
              <a:ext cx="870" cy="783"/>
            </a:xfrm>
            <a:prstGeom prst="rect">
              <a:avLst/>
            </a:prstGeom>
            <a:noFill/>
            <a:ln w="9525">
              <a:noFill/>
              <a:miter lim="800000"/>
              <a:headEnd/>
              <a:tailEnd/>
            </a:ln>
          </p:spPr>
        </p:pic>
        <p:pic>
          <p:nvPicPr>
            <p:cNvPr id="7200" name="Picture 21" descr="G reticulata"/>
            <p:cNvPicPr>
              <a:picLocks noChangeAspect="1" noChangeArrowheads="1"/>
            </p:cNvPicPr>
            <p:nvPr/>
          </p:nvPicPr>
          <p:blipFill>
            <a:blip r:embed="rId13" cstate="print"/>
            <a:srcRect l="5376" r="8064" b="14493"/>
            <a:stretch>
              <a:fillRect/>
            </a:stretch>
          </p:blipFill>
          <p:spPr bwMode="auto">
            <a:xfrm>
              <a:off x="4080" y="1344"/>
              <a:ext cx="816" cy="747"/>
            </a:xfrm>
            <a:prstGeom prst="rect">
              <a:avLst/>
            </a:prstGeom>
            <a:noFill/>
            <a:ln w="9525">
              <a:noFill/>
              <a:miter lim="800000"/>
              <a:headEnd/>
              <a:tailEnd/>
            </a:ln>
          </p:spPr>
        </p:pic>
        <p:pic>
          <p:nvPicPr>
            <p:cNvPr id="7201" name="Picture 22" descr="G"/>
            <p:cNvPicPr>
              <a:picLocks noChangeAspect="1" noChangeArrowheads="1"/>
            </p:cNvPicPr>
            <p:nvPr/>
          </p:nvPicPr>
          <p:blipFill>
            <a:blip r:embed="rId14" cstate="print"/>
            <a:srcRect/>
            <a:stretch>
              <a:fillRect/>
            </a:stretch>
          </p:blipFill>
          <p:spPr bwMode="auto">
            <a:xfrm>
              <a:off x="5136" y="2304"/>
              <a:ext cx="624" cy="593"/>
            </a:xfrm>
            <a:prstGeom prst="rect">
              <a:avLst/>
            </a:prstGeom>
            <a:noFill/>
            <a:ln w="9525">
              <a:noFill/>
              <a:miter lim="800000"/>
              <a:headEnd/>
              <a:tailEnd/>
            </a:ln>
          </p:spPr>
        </p:pic>
        <p:pic>
          <p:nvPicPr>
            <p:cNvPr id="7202" name="Picture 23" descr="Annals_Gpedunculosa"/>
            <p:cNvPicPr>
              <a:picLocks noChangeAspect="1" noChangeArrowheads="1"/>
            </p:cNvPicPr>
            <p:nvPr/>
          </p:nvPicPr>
          <p:blipFill>
            <a:blip r:embed="rId15" cstate="print"/>
            <a:srcRect r="36244"/>
            <a:stretch>
              <a:fillRect/>
            </a:stretch>
          </p:blipFill>
          <p:spPr bwMode="auto">
            <a:xfrm>
              <a:off x="3792" y="2448"/>
              <a:ext cx="791" cy="1173"/>
            </a:xfrm>
            <a:prstGeom prst="rect">
              <a:avLst/>
            </a:prstGeom>
            <a:noFill/>
            <a:ln w="9525">
              <a:noFill/>
              <a:miter lim="800000"/>
              <a:headEnd/>
              <a:tailEnd/>
            </a:ln>
          </p:spPr>
        </p:pic>
        <p:pic>
          <p:nvPicPr>
            <p:cNvPr id="7203" name="Picture 24" descr="Gesneria sp2 - Copy"/>
            <p:cNvPicPr>
              <a:picLocks noChangeAspect="1" noChangeArrowheads="1"/>
            </p:cNvPicPr>
            <p:nvPr/>
          </p:nvPicPr>
          <p:blipFill>
            <a:blip r:embed="rId16" cstate="print"/>
            <a:srcRect/>
            <a:stretch>
              <a:fillRect/>
            </a:stretch>
          </p:blipFill>
          <p:spPr bwMode="auto">
            <a:xfrm>
              <a:off x="856" y="760"/>
              <a:ext cx="672" cy="450"/>
            </a:xfrm>
            <a:prstGeom prst="rect">
              <a:avLst/>
            </a:prstGeom>
            <a:noFill/>
            <a:ln w="9525">
              <a:noFill/>
              <a:miter lim="800000"/>
              <a:headEnd/>
              <a:tailEnd/>
            </a:ln>
          </p:spPr>
        </p:pic>
        <p:pic>
          <p:nvPicPr>
            <p:cNvPr id="7204" name="Picture 26" descr="Rasperum_flr2"/>
            <p:cNvPicPr>
              <a:picLocks noChangeAspect="1" noChangeArrowheads="1"/>
            </p:cNvPicPr>
            <p:nvPr/>
          </p:nvPicPr>
          <p:blipFill>
            <a:blip r:embed="rId17" cstate="print"/>
            <a:srcRect l="11934" r="21480"/>
            <a:stretch>
              <a:fillRect/>
            </a:stretch>
          </p:blipFill>
          <p:spPr bwMode="auto">
            <a:xfrm>
              <a:off x="2592" y="1096"/>
              <a:ext cx="593" cy="720"/>
            </a:xfrm>
            <a:prstGeom prst="rect">
              <a:avLst/>
            </a:prstGeom>
            <a:noFill/>
            <a:ln w="9525">
              <a:noFill/>
              <a:miter lim="800000"/>
              <a:headEnd/>
              <a:tailEnd/>
            </a:ln>
          </p:spPr>
        </p:pic>
        <p:pic>
          <p:nvPicPr>
            <p:cNvPr id="7205" name="Picture 26" descr="Rhytidophyllum gran p_flor"/>
            <p:cNvPicPr>
              <a:picLocks noChangeAspect="1" noChangeArrowheads="1"/>
            </p:cNvPicPr>
            <p:nvPr/>
          </p:nvPicPr>
          <p:blipFill>
            <a:blip r:embed="rId18" cstate="print"/>
            <a:srcRect l="9375" r="9375"/>
            <a:stretch>
              <a:fillRect/>
            </a:stretch>
          </p:blipFill>
          <p:spPr bwMode="auto">
            <a:xfrm>
              <a:off x="1672" y="568"/>
              <a:ext cx="816" cy="753"/>
            </a:xfrm>
            <a:prstGeom prst="rect">
              <a:avLst/>
            </a:prstGeom>
            <a:noFill/>
            <a:ln w="9525">
              <a:noFill/>
              <a:miter lim="800000"/>
              <a:headEnd/>
              <a:tailEnd/>
            </a:ln>
          </p:spPr>
        </p:pic>
        <p:pic>
          <p:nvPicPr>
            <p:cNvPr id="7206" name="Picture 27" descr="Picture 054"/>
            <p:cNvPicPr>
              <a:picLocks noChangeAspect="1" noChangeArrowheads="1"/>
            </p:cNvPicPr>
            <p:nvPr/>
          </p:nvPicPr>
          <p:blipFill>
            <a:blip r:embed="rId19" cstate="print"/>
            <a:srcRect r="12695"/>
            <a:stretch>
              <a:fillRect/>
            </a:stretch>
          </p:blipFill>
          <p:spPr bwMode="auto">
            <a:xfrm>
              <a:off x="4656" y="720"/>
              <a:ext cx="838" cy="720"/>
            </a:xfrm>
            <a:prstGeom prst="rect">
              <a:avLst/>
            </a:prstGeom>
            <a:noFill/>
            <a:ln w="9525">
              <a:noFill/>
              <a:miter lim="800000"/>
              <a:headEnd/>
              <a:tailEnd/>
            </a:ln>
          </p:spPr>
        </p:pic>
      </p:grpSp>
      <p:sp>
        <p:nvSpPr>
          <p:cNvPr id="7184" name="Text Box 28"/>
          <p:cNvSpPr txBox="1">
            <a:spLocks noChangeArrowheads="1"/>
          </p:cNvSpPr>
          <p:nvPr/>
        </p:nvSpPr>
        <p:spPr bwMode="auto">
          <a:xfrm>
            <a:off x="76200" y="6359525"/>
            <a:ext cx="3298825" cy="457200"/>
          </a:xfrm>
          <a:prstGeom prst="rect">
            <a:avLst/>
          </a:prstGeom>
          <a:solidFill>
            <a:srgbClr val="FBFBAF"/>
          </a:solidFill>
          <a:ln w="9525">
            <a:noFill/>
            <a:miter lim="800000"/>
            <a:headEnd/>
            <a:tailEnd/>
          </a:ln>
        </p:spPr>
        <p:txBody>
          <a:bodyPr wrap="none">
            <a:spAutoFit/>
          </a:bodyPr>
          <a:lstStyle/>
          <a:p>
            <a:r>
              <a:rPr lang="en-US" sz="1200" b="1">
                <a:solidFill>
                  <a:schemeClr val="tx2"/>
                </a:solidFill>
              </a:rPr>
              <a:t>Pollination and breeding system evolution </a:t>
            </a:r>
          </a:p>
          <a:p>
            <a:r>
              <a:rPr lang="en-US" sz="1200" b="1">
                <a:solidFill>
                  <a:schemeClr val="tx2"/>
                </a:solidFill>
              </a:rPr>
              <a:t>            in Gesnerieae (Caribbean)</a:t>
            </a:r>
          </a:p>
        </p:txBody>
      </p:sp>
      <p:sp>
        <p:nvSpPr>
          <p:cNvPr id="7185" name="Text Box 29"/>
          <p:cNvSpPr txBox="1">
            <a:spLocks noChangeArrowheads="1"/>
          </p:cNvSpPr>
          <p:nvPr/>
        </p:nvSpPr>
        <p:spPr bwMode="auto">
          <a:xfrm>
            <a:off x="1403350" y="4546600"/>
            <a:ext cx="1479550" cy="274638"/>
          </a:xfrm>
          <a:prstGeom prst="rect">
            <a:avLst/>
          </a:prstGeom>
          <a:noFill/>
          <a:ln w="9525">
            <a:noFill/>
            <a:miter lim="800000"/>
            <a:headEnd/>
            <a:tailEnd/>
          </a:ln>
        </p:spPr>
        <p:txBody>
          <a:bodyPr wrap="none">
            <a:spAutoFit/>
          </a:bodyPr>
          <a:lstStyle/>
          <a:p>
            <a:r>
              <a:rPr lang="en-US" sz="1200" b="1">
                <a:solidFill>
                  <a:schemeClr val="tx2"/>
                </a:solidFill>
              </a:rPr>
              <a:t>Marten-Rodriguez</a:t>
            </a:r>
          </a:p>
        </p:txBody>
      </p:sp>
      <p:sp>
        <p:nvSpPr>
          <p:cNvPr id="7186" name="Text Box 30"/>
          <p:cNvSpPr txBox="1">
            <a:spLocks noChangeArrowheads="1"/>
          </p:cNvSpPr>
          <p:nvPr/>
        </p:nvSpPr>
        <p:spPr bwMode="auto">
          <a:xfrm>
            <a:off x="3390900" y="3992563"/>
            <a:ext cx="2141538" cy="457200"/>
          </a:xfrm>
          <a:prstGeom prst="rect">
            <a:avLst/>
          </a:prstGeom>
          <a:noFill/>
          <a:ln w="9525">
            <a:noFill/>
            <a:miter lim="800000"/>
            <a:headEnd/>
            <a:tailEnd/>
          </a:ln>
        </p:spPr>
        <p:txBody>
          <a:bodyPr wrap="none">
            <a:spAutoFit/>
          </a:bodyPr>
          <a:lstStyle/>
          <a:p>
            <a:r>
              <a:rPr lang="en-US" sz="1200" b="1" dirty="0"/>
              <a:t>Rutter, </a:t>
            </a:r>
            <a:r>
              <a:rPr lang="en-US" sz="1200" b="1" dirty="0" err="1"/>
              <a:t>Lenormand</a:t>
            </a:r>
            <a:r>
              <a:rPr lang="en-US" sz="1200" b="1" dirty="0"/>
              <a:t>, </a:t>
            </a:r>
            <a:r>
              <a:rPr lang="en-US" sz="1200" b="1" dirty="0" err="1"/>
              <a:t>Imbert</a:t>
            </a:r>
            <a:r>
              <a:rPr lang="en-US" sz="1200" b="1" dirty="0"/>
              <a:t>,</a:t>
            </a:r>
          </a:p>
          <a:p>
            <a:r>
              <a:rPr lang="en-US" sz="1200" b="1" dirty="0" err="1" smtClean="0"/>
              <a:t>Agren</a:t>
            </a:r>
            <a:r>
              <a:rPr lang="en-US" sz="1200" b="1" dirty="0" smtClean="0"/>
              <a:t>, Weigel, Wright</a:t>
            </a:r>
            <a:endParaRPr lang="en-US" sz="1200" b="1" dirty="0"/>
          </a:p>
        </p:txBody>
      </p:sp>
      <p:sp>
        <p:nvSpPr>
          <p:cNvPr id="7187" name="Text Box 31"/>
          <p:cNvSpPr txBox="1">
            <a:spLocks noChangeArrowheads="1"/>
          </p:cNvSpPr>
          <p:nvPr/>
        </p:nvSpPr>
        <p:spPr bwMode="auto">
          <a:xfrm>
            <a:off x="3162300" y="1317625"/>
            <a:ext cx="854075" cy="274638"/>
          </a:xfrm>
          <a:prstGeom prst="rect">
            <a:avLst/>
          </a:prstGeom>
          <a:noFill/>
          <a:ln w="9525">
            <a:noFill/>
            <a:miter lim="800000"/>
            <a:headEnd/>
            <a:tailEnd/>
          </a:ln>
        </p:spPr>
        <p:txBody>
          <a:bodyPr wrap="none">
            <a:spAutoFit/>
          </a:bodyPr>
          <a:lstStyle/>
          <a:p>
            <a:r>
              <a:rPr lang="en-US" sz="1200" b="1"/>
              <a:t>Galloway</a:t>
            </a:r>
          </a:p>
        </p:txBody>
      </p:sp>
      <p:sp>
        <p:nvSpPr>
          <p:cNvPr id="7189" name="Text Box 33"/>
          <p:cNvSpPr txBox="1">
            <a:spLocks noChangeArrowheads="1"/>
          </p:cNvSpPr>
          <p:nvPr/>
        </p:nvSpPr>
        <p:spPr bwMode="auto">
          <a:xfrm>
            <a:off x="304800" y="76200"/>
            <a:ext cx="1485900" cy="274638"/>
          </a:xfrm>
          <a:prstGeom prst="rect">
            <a:avLst/>
          </a:prstGeom>
          <a:noFill/>
          <a:ln w="9525">
            <a:noFill/>
            <a:miter lim="800000"/>
            <a:headEnd/>
            <a:tailEnd/>
          </a:ln>
        </p:spPr>
        <p:txBody>
          <a:bodyPr wrap="none">
            <a:spAutoFit/>
          </a:bodyPr>
          <a:lstStyle/>
          <a:p>
            <a:r>
              <a:rPr lang="en-US" sz="1200" b="1" dirty="0"/>
              <a:t>Maad, Armbruster</a:t>
            </a:r>
          </a:p>
        </p:txBody>
      </p:sp>
      <p:sp>
        <p:nvSpPr>
          <p:cNvPr id="7190" name="Text Box 34"/>
          <p:cNvSpPr txBox="1">
            <a:spLocks noChangeArrowheads="1"/>
          </p:cNvSpPr>
          <p:nvPr/>
        </p:nvSpPr>
        <p:spPr bwMode="auto">
          <a:xfrm>
            <a:off x="5981700" y="3840163"/>
            <a:ext cx="2251075" cy="274637"/>
          </a:xfrm>
          <a:prstGeom prst="rect">
            <a:avLst/>
          </a:prstGeom>
          <a:noFill/>
          <a:ln w="9525">
            <a:noFill/>
            <a:miter lim="800000"/>
            <a:headEnd/>
            <a:tailEnd/>
          </a:ln>
        </p:spPr>
        <p:txBody>
          <a:bodyPr wrap="none">
            <a:spAutoFit/>
          </a:bodyPr>
          <a:lstStyle/>
          <a:p>
            <a:r>
              <a:rPr lang="en-US" sz="1200" b="1"/>
              <a:t>Huang, Ree, Hereford, Eaton</a:t>
            </a:r>
          </a:p>
        </p:txBody>
      </p:sp>
      <p:sp>
        <p:nvSpPr>
          <p:cNvPr id="7191" name="Text Box 35"/>
          <p:cNvSpPr txBox="1">
            <a:spLocks noChangeArrowheads="1"/>
          </p:cNvSpPr>
          <p:nvPr/>
        </p:nvSpPr>
        <p:spPr bwMode="auto">
          <a:xfrm>
            <a:off x="304800" y="2743200"/>
            <a:ext cx="827088" cy="274638"/>
          </a:xfrm>
          <a:prstGeom prst="rect">
            <a:avLst/>
          </a:prstGeom>
          <a:noFill/>
          <a:ln w="9525">
            <a:noFill/>
            <a:miter lim="800000"/>
            <a:headEnd/>
            <a:tailEnd/>
          </a:ln>
        </p:spPr>
        <p:txBody>
          <a:bodyPr wrap="none">
            <a:spAutoFit/>
          </a:bodyPr>
          <a:lstStyle/>
          <a:p>
            <a:r>
              <a:rPr lang="en-US" sz="1200" b="1"/>
              <a:t>Erickson</a:t>
            </a:r>
          </a:p>
        </p:txBody>
      </p:sp>
      <p:pic>
        <p:nvPicPr>
          <p:cNvPr id="39" name="Picture 2" descr="C:\Documents and Settings\cfenster\Desktop\Hadena.jpg"/>
          <p:cNvPicPr>
            <a:picLocks noChangeAspect="1" noChangeArrowheads="1"/>
          </p:cNvPicPr>
          <p:nvPr/>
        </p:nvPicPr>
        <p:blipFill>
          <a:blip r:embed="rId20" cstate="print"/>
          <a:srcRect l="2500" t="21111" r="2500" b="30000"/>
          <a:stretch>
            <a:fillRect/>
          </a:stretch>
        </p:blipFill>
        <p:spPr bwMode="auto">
          <a:xfrm>
            <a:off x="5486400" y="1143000"/>
            <a:ext cx="3429000" cy="1305831"/>
          </a:xfrm>
          <a:prstGeom prst="rect">
            <a:avLst/>
          </a:prstGeom>
          <a:noFill/>
        </p:spPr>
      </p:pic>
      <p:sp>
        <p:nvSpPr>
          <p:cNvPr id="40" name="TextBox 39"/>
          <p:cNvSpPr txBox="1"/>
          <p:nvPr/>
        </p:nvSpPr>
        <p:spPr>
          <a:xfrm>
            <a:off x="5552354" y="2590800"/>
            <a:ext cx="3448381" cy="646331"/>
          </a:xfrm>
          <a:prstGeom prst="rect">
            <a:avLst/>
          </a:prstGeom>
          <a:solidFill>
            <a:srgbClr val="FBFBAF"/>
          </a:solidFill>
        </p:spPr>
        <p:txBody>
          <a:bodyPr wrap="none" rtlCol="0">
            <a:spAutoFit/>
          </a:bodyPr>
          <a:lstStyle/>
          <a:p>
            <a:pPr algn="ctr"/>
            <a:r>
              <a:rPr lang="en-US" sz="1200" b="1" i="1" dirty="0" err="1" smtClean="0"/>
              <a:t>Silene</a:t>
            </a:r>
            <a:r>
              <a:rPr lang="en-US" sz="1200" b="1" i="1" dirty="0" smtClean="0"/>
              <a:t> </a:t>
            </a:r>
            <a:r>
              <a:rPr lang="en-US" sz="1200" b="1" i="1" dirty="0" err="1" smtClean="0"/>
              <a:t>stellata-Hadena</a:t>
            </a:r>
            <a:r>
              <a:rPr lang="en-US" sz="1200" b="1" i="1" dirty="0" smtClean="0"/>
              <a:t> </a:t>
            </a:r>
            <a:r>
              <a:rPr lang="en-US" sz="1200" b="1" i="1" dirty="0" err="1" smtClean="0"/>
              <a:t>ectypa</a:t>
            </a:r>
            <a:r>
              <a:rPr lang="en-US" sz="1200" b="1" i="1" dirty="0" smtClean="0"/>
              <a:t> </a:t>
            </a:r>
            <a:r>
              <a:rPr lang="en-US" sz="1200" b="1" dirty="0" smtClean="0"/>
              <a:t>interaction</a:t>
            </a:r>
          </a:p>
          <a:p>
            <a:pPr algn="ctr"/>
            <a:r>
              <a:rPr lang="en-US" sz="1200" b="1" dirty="0" smtClean="0"/>
              <a:t>(mutualism evolution, food web approaches,</a:t>
            </a:r>
          </a:p>
          <a:p>
            <a:pPr algn="ctr"/>
            <a:r>
              <a:rPr lang="en-US" sz="1200" b="1" dirty="0" smtClean="0"/>
              <a:t>sexual conflict)</a:t>
            </a:r>
            <a:endParaRPr lang="en-US" sz="1200" b="1" dirty="0"/>
          </a:p>
        </p:txBody>
      </p:sp>
      <p:sp>
        <p:nvSpPr>
          <p:cNvPr id="41" name="Text Box 33"/>
          <p:cNvSpPr txBox="1">
            <a:spLocks noChangeArrowheads="1"/>
          </p:cNvSpPr>
          <p:nvPr/>
        </p:nvSpPr>
        <p:spPr bwMode="auto">
          <a:xfrm>
            <a:off x="5495759" y="2209800"/>
            <a:ext cx="3467616" cy="223138"/>
          </a:xfrm>
          <a:prstGeom prst="rect">
            <a:avLst/>
          </a:prstGeom>
          <a:noFill/>
          <a:ln w="9525">
            <a:noFill/>
            <a:miter lim="800000"/>
            <a:headEnd/>
            <a:tailEnd/>
          </a:ln>
        </p:spPr>
        <p:txBody>
          <a:bodyPr wrap="none">
            <a:spAutoFit/>
          </a:bodyPr>
          <a:lstStyle/>
          <a:p>
            <a:r>
              <a:rPr lang="en-US" sz="850" b="1" dirty="0" smtClean="0">
                <a:solidFill>
                  <a:schemeClr val="bg1"/>
                </a:solidFill>
              </a:rPr>
              <a:t>Dudash, Biere, Castillo, </a:t>
            </a:r>
            <a:r>
              <a:rPr lang="en-US" sz="850" b="1" dirty="0" err="1" smtClean="0">
                <a:solidFill>
                  <a:schemeClr val="bg1"/>
                </a:solidFill>
              </a:rPr>
              <a:t>Dotterl</a:t>
            </a:r>
            <a:r>
              <a:rPr lang="en-US" sz="850" b="1" dirty="0" smtClean="0">
                <a:solidFill>
                  <a:schemeClr val="bg1"/>
                </a:solidFill>
              </a:rPr>
              <a:t>, Holland, Kula , Reynolds, Zhou</a:t>
            </a:r>
            <a:endParaRPr lang="en-US" sz="850" b="1"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57200" y="-228600"/>
            <a:ext cx="9982200" cy="7086600"/>
          </a:xfrm>
          <a:prstGeom prst="rect">
            <a:avLst/>
          </a:prstGeom>
          <a:solidFill>
            <a:srgbClr val="F5F0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6858000"/>
          </a:xfrm>
          <a:prstGeom prst="rect">
            <a:avLst/>
          </a:prstGeom>
          <a:solidFill>
            <a:srgbClr val="FEF8D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2</a:t>
            </a:r>
            <a:endParaRPr lang="en-US" dirty="0"/>
          </a:p>
        </p:txBody>
      </p:sp>
      <p:sp>
        <p:nvSpPr>
          <p:cNvPr id="207874" name="Rectangle 2"/>
          <p:cNvSpPr>
            <a:spLocks noGrp="1" noChangeArrowheads="1"/>
          </p:cNvSpPr>
          <p:nvPr>
            <p:ph type="title" idx="4294967295"/>
          </p:nvPr>
        </p:nvSpPr>
        <p:spPr>
          <a:xfrm>
            <a:off x="152400" y="228600"/>
            <a:ext cx="8991600" cy="1143000"/>
          </a:xfrm>
        </p:spPr>
        <p:txBody>
          <a:bodyPr/>
          <a:lstStyle/>
          <a:p>
            <a:pPr eaLnBrk="1" hangingPunct="1">
              <a:defRPr/>
            </a:pPr>
            <a:r>
              <a:rPr lang="en-US" sz="3600" b="1" dirty="0" smtClean="0">
                <a:latin typeface="+mn-lt"/>
              </a:rPr>
              <a:t/>
            </a:r>
            <a:br>
              <a:rPr lang="en-US" sz="3600" b="1" dirty="0" smtClean="0">
                <a:latin typeface="+mn-lt"/>
              </a:rPr>
            </a:br>
            <a:r>
              <a:rPr lang="en-US" sz="3600" b="1" dirty="0" smtClean="0">
                <a:latin typeface="+mn-lt"/>
              </a:rPr>
              <a:t>Can we use the phylogeny of the angiosperms to document multi-trait selection?</a:t>
            </a:r>
            <a:endParaRPr lang="en-US" sz="3600" b="1" dirty="0">
              <a:latin typeface="+mn-lt"/>
            </a:endParaRPr>
          </a:p>
        </p:txBody>
      </p:sp>
      <p:sp>
        <p:nvSpPr>
          <p:cNvPr id="10" name="TextBox 9"/>
          <p:cNvSpPr txBox="1"/>
          <p:nvPr/>
        </p:nvSpPr>
        <p:spPr>
          <a:xfrm>
            <a:off x="228600" y="1981200"/>
            <a:ext cx="9044592" cy="830997"/>
          </a:xfrm>
          <a:prstGeom prst="rect">
            <a:avLst/>
          </a:prstGeom>
          <a:noFill/>
        </p:spPr>
        <p:txBody>
          <a:bodyPr wrap="none" rtlCol="0">
            <a:spAutoFit/>
          </a:bodyPr>
          <a:lstStyle/>
          <a:p>
            <a:pPr eaLnBrk="1" hangingPunct="1">
              <a:lnSpc>
                <a:spcPct val="80000"/>
              </a:lnSpc>
              <a:buFontTx/>
              <a:buNone/>
            </a:pPr>
            <a:r>
              <a:rPr lang="en-US" sz="2000" b="1" dirty="0" err="1" smtClean="0"/>
              <a:t>NESCent</a:t>
            </a:r>
            <a:r>
              <a:rPr lang="en-US" sz="2000" b="1" dirty="0" smtClean="0"/>
              <a:t> Working Group:</a:t>
            </a:r>
          </a:p>
          <a:p>
            <a:pPr eaLnBrk="1" hangingPunct="1">
              <a:lnSpc>
                <a:spcPct val="80000"/>
              </a:lnSpc>
              <a:buFontTx/>
              <a:buNone/>
            </a:pPr>
            <a:r>
              <a:rPr lang="en-US" sz="2000" b="1" dirty="0" smtClean="0"/>
              <a:t> </a:t>
            </a:r>
          </a:p>
          <a:p>
            <a:pPr eaLnBrk="1" hangingPunct="1">
              <a:lnSpc>
                <a:spcPct val="80000"/>
              </a:lnSpc>
              <a:buFontTx/>
              <a:buNone/>
            </a:pPr>
            <a:r>
              <a:rPr lang="en-US" sz="2000" b="1" dirty="0" smtClean="0"/>
              <a:t>“Floral Assembly: Quantifying the composition of a complex adaptation”</a:t>
            </a:r>
          </a:p>
        </p:txBody>
      </p:sp>
      <p:pic>
        <p:nvPicPr>
          <p:cNvPr id="11" name="Picture 1" descr="IMG_1482.JPG"/>
          <p:cNvPicPr>
            <a:picLocks noChangeAspect="1" noChangeArrowheads="1"/>
          </p:cNvPicPr>
          <p:nvPr/>
        </p:nvPicPr>
        <p:blipFill>
          <a:blip r:embed="rId3" cstate="print"/>
          <a:srcRect/>
          <a:stretch>
            <a:fillRect/>
          </a:stretch>
        </p:blipFill>
        <p:spPr bwMode="auto">
          <a:xfrm>
            <a:off x="0" y="3810000"/>
            <a:ext cx="3759200" cy="2819400"/>
          </a:xfrm>
          <a:prstGeom prst="rect">
            <a:avLst/>
          </a:prstGeom>
          <a:noFill/>
          <a:ln w="9525">
            <a:noFill/>
            <a:miter lim="800000"/>
            <a:headEnd/>
            <a:tailEnd/>
          </a:ln>
        </p:spPr>
      </p:pic>
      <p:sp>
        <p:nvSpPr>
          <p:cNvPr id="12" name="Rectangle 3"/>
          <p:cNvSpPr txBox="1">
            <a:spLocks noChangeArrowheads="1"/>
          </p:cNvSpPr>
          <p:nvPr/>
        </p:nvSpPr>
        <p:spPr bwMode="auto">
          <a:xfrm>
            <a:off x="0" y="2743200"/>
            <a:ext cx="91440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1" fontAlgn="base" latinLnBrk="0" hangingPunct="1">
              <a:lnSpc>
                <a:spcPct val="80000"/>
              </a:lnSpc>
              <a:spcBef>
                <a:spcPct val="20000"/>
              </a:spcBef>
              <a:spcAft>
                <a:spcPct val="0"/>
              </a:spcAft>
              <a:buClrTx/>
              <a:buSzTx/>
              <a:buFontTx/>
              <a:buNone/>
              <a:tabLst/>
              <a:defRPr/>
            </a:pPr>
            <a:endParaRPr kumimoji="0" lang="en-US" sz="1800" b="1" i="0" u="none" strike="noStrike" kern="0" cap="none" spc="0" normalizeH="0" baseline="0" noProof="0" dirty="0" smtClean="0">
              <a:ln>
                <a:noFill/>
              </a:ln>
              <a:solidFill>
                <a:schemeClr val="tx1"/>
              </a:solidFill>
              <a:effectLst/>
              <a:uLnTx/>
              <a:uFillTx/>
              <a:latin typeface="+mn-lt"/>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Charlie Fenster (PI),  Pam Diggle (</a:t>
            </a:r>
            <a:r>
              <a:rPr kumimoji="0" lang="en-US" sz="2000" b="0" i="0" u="none" strike="noStrike" kern="0" cap="none" spc="0" normalizeH="0" baseline="0" noProof="0" dirty="0" err="1" smtClean="0">
                <a:ln>
                  <a:noFill/>
                </a:ln>
                <a:solidFill>
                  <a:schemeClr val="tx1"/>
                </a:solidFill>
                <a:effectLst/>
                <a:uLnTx/>
                <a:uFillTx/>
                <a:latin typeface="+mn-lt"/>
                <a:ea typeface="+mn-ea"/>
                <a:cs typeface="+mn-cs"/>
              </a:rPr>
              <a:t>coPI</a:t>
            </a:r>
            <a:r>
              <a:rPr kumimoji="0" lang="en-US" sz="2000" b="0" i="0" u="none" strike="noStrike" kern="0" cap="none" spc="0" normalizeH="0" baseline="0" noProof="0" dirty="0" smtClean="0">
                <a:ln>
                  <a:noFill/>
                </a:ln>
                <a:solidFill>
                  <a:schemeClr val="tx1"/>
                </a:solidFill>
                <a:effectLst/>
                <a:uLnTx/>
                <a:uFillTx/>
                <a:latin typeface="+mn-lt"/>
                <a:ea typeface="+mn-ea"/>
                <a:cs typeface="+mn-cs"/>
              </a:rPr>
              <a:t>) Scott Armbruster (</a:t>
            </a:r>
            <a:r>
              <a:rPr kumimoji="0" lang="en-US" sz="2000" b="0" i="0" u="none" strike="noStrike" kern="0" cap="none" spc="0" normalizeH="0" baseline="0" noProof="0" dirty="0" err="1" smtClean="0">
                <a:ln>
                  <a:noFill/>
                </a:ln>
                <a:solidFill>
                  <a:schemeClr val="tx1"/>
                </a:solidFill>
                <a:effectLst/>
                <a:uLnTx/>
                <a:uFillTx/>
                <a:latin typeface="+mn-lt"/>
                <a:ea typeface="+mn-ea"/>
                <a:cs typeface="+mn-cs"/>
              </a:rPr>
              <a:t>coPI</a:t>
            </a:r>
            <a:r>
              <a:rPr kumimoji="0" lang="en-US" sz="2000" b="0" i="0" u="none" strike="noStrike" kern="0" cap="none" spc="0" normalizeH="0" baseline="0" noProof="0" dirty="0" smtClean="0">
                <a:ln>
                  <a:noFill/>
                </a:ln>
                <a:solidFill>
                  <a:schemeClr val="tx1"/>
                </a:solidFill>
                <a:effectLst/>
                <a:uLnTx/>
                <a:uFillTx/>
                <a:latin typeface="+mn-lt"/>
                <a:ea typeface="+mn-ea"/>
                <a:cs typeface="+mn-cs"/>
              </a:rPr>
              <a:t>) , Lawrence Harder, Stephen Smith, Amy Litt, Lena </a:t>
            </a:r>
            <a:r>
              <a:rPr kumimoji="0" lang="en-US" sz="2000" b="0" i="0" u="none" strike="noStrike" kern="0" cap="none" spc="0" normalizeH="0" baseline="0" noProof="0" dirty="0" err="1" smtClean="0">
                <a:ln>
                  <a:noFill/>
                </a:ln>
                <a:solidFill>
                  <a:schemeClr val="tx1"/>
                </a:solidFill>
                <a:effectLst/>
                <a:uLnTx/>
                <a:uFillTx/>
                <a:latin typeface="+mn-lt"/>
                <a:ea typeface="+mn-ea"/>
                <a:cs typeface="+mn-cs"/>
              </a:rPr>
              <a:t>Heilman</a:t>
            </a:r>
            <a:r>
              <a:rPr kumimoji="0" lang="en-US" sz="2000" b="0" i="0" u="none" strike="noStrike" kern="0" cap="none" spc="0" normalizeH="0" baseline="0" noProof="0" dirty="0" smtClean="0">
                <a:ln>
                  <a:noFill/>
                </a:ln>
                <a:solidFill>
                  <a:schemeClr val="tx1"/>
                </a:solidFill>
                <a:effectLst/>
                <a:uLnTx/>
                <a:uFillTx/>
                <a:latin typeface="+mn-lt"/>
                <a:ea typeface="+mn-ea"/>
                <a:cs typeface="+mn-cs"/>
              </a:rPr>
              <a:t>, Chris Hardy, Peter Stevens, Larry Hufford, Susanna Magallon</a:t>
            </a:r>
          </a:p>
        </p:txBody>
      </p:sp>
      <p:sp>
        <p:nvSpPr>
          <p:cNvPr id="13" name="TextBox 12"/>
          <p:cNvSpPr txBox="1"/>
          <p:nvPr/>
        </p:nvSpPr>
        <p:spPr>
          <a:xfrm>
            <a:off x="4267200" y="5105400"/>
            <a:ext cx="966931" cy="369332"/>
          </a:xfrm>
          <a:prstGeom prst="rect">
            <a:avLst/>
          </a:prstGeom>
          <a:noFill/>
        </p:spPr>
        <p:txBody>
          <a:bodyPr wrap="none" rtlCol="0">
            <a:spAutoFit/>
          </a:bodyPr>
          <a:lstStyle/>
          <a:p>
            <a:r>
              <a:rPr lang="en-US" dirty="0" smtClean="0"/>
              <a:t>AND….</a:t>
            </a:r>
            <a:endParaRPr lang="en-US" dirty="0"/>
          </a:p>
        </p:txBody>
      </p:sp>
      <p:pic>
        <p:nvPicPr>
          <p:cNvPr id="8" name="Picture 14" descr="http://eeb.bio.utk.edu/images/BrianOmeara.jpg"/>
          <p:cNvPicPr>
            <a:picLocks noChangeAspect="1" noChangeArrowheads="1"/>
          </p:cNvPicPr>
          <p:nvPr/>
        </p:nvPicPr>
        <p:blipFill>
          <a:blip r:embed="rId4" cstate="print"/>
          <a:srcRect/>
          <a:stretch>
            <a:fillRect/>
          </a:stretch>
        </p:blipFill>
        <p:spPr bwMode="auto">
          <a:xfrm>
            <a:off x="5410200" y="4038600"/>
            <a:ext cx="1066800" cy="1438382"/>
          </a:xfrm>
          <a:prstGeom prst="rect">
            <a:avLst/>
          </a:prstGeom>
          <a:noFill/>
          <a:ln w="9525">
            <a:noFill/>
            <a:miter lim="800000"/>
            <a:headEnd/>
            <a:tailEnd/>
          </a:ln>
        </p:spPr>
      </p:pic>
      <p:pic>
        <p:nvPicPr>
          <p:cNvPr id="9" name="Picture 12" descr="http://people.duke.edu/~sds21/stacey.jpg"/>
          <p:cNvPicPr>
            <a:picLocks noChangeAspect="1" noChangeArrowheads="1"/>
          </p:cNvPicPr>
          <p:nvPr/>
        </p:nvPicPr>
        <p:blipFill>
          <a:blip r:embed="rId5" cstate="print"/>
          <a:srcRect/>
          <a:stretch>
            <a:fillRect/>
          </a:stretch>
        </p:blipFill>
        <p:spPr bwMode="auto">
          <a:xfrm>
            <a:off x="7315200" y="4114800"/>
            <a:ext cx="1066800" cy="1340752"/>
          </a:xfrm>
          <a:prstGeom prst="rect">
            <a:avLst/>
          </a:prstGeom>
          <a:noFill/>
          <a:ln w="9525">
            <a:noFill/>
            <a:miter lim="800000"/>
            <a:headEnd/>
            <a:tailEnd/>
          </a:ln>
        </p:spPr>
      </p:pic>
      <p:sp>
        <p:nvSpPr>
          <p:cNvPr id="14" name="TextBox 9"/>
          <p:cNvSpPr txBox="1">
            <a:spLocks noChangeArrowheads="1"/>
          </p:cNvSpPr>
          <p:nvPr/>
        </p:nvSpPr>
        <p:spPr bwMode="auto">
          <a:xfrm>
            <a:off x="4038600" y="5562600"/>
            <a:ext cx="5173211" cy="369332"/>
          </a:xfrm>
          <a:prstGeom prst="rect">
            <a:avLst/>
          </a:prstGeom>
          <a:noFill/>
          <a:ln w="9525">
            <a:noFill/>
            <a:miter lim="800000"/>
            <a:headEnd/>
            <a:tailEnd/>
          </a:ln>
        </p:spPr>
        <p:txBody>
          <a:bodyPr wrap="none">
            <a:spAutoFit/>
          </a:bodyPr>
          <a:lstStyle/>
          <a:p>
            <a:r>
              <a:rPr lang="en-US" b="1" dirty="0" smtClean="0"/>
              <a:t>               </a:t>
            </a:r>
            <a:r>
              <a:rPr lang="en-US" b="1" dirty="0"/>
              <a:t>Brian </a:t>
            </a:r>
            <a:r>
              <a:rPr lang="en-US" b="1" dirty="0" smtClean="0"/>
              <a:t>O’Meara    Stacey Dewitt Smith</a:t>
            </a:r>
            <a:endParaRPr lang="en-US"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0" y="1295400"/>
            <a:ext cx="9144000" cy="5386090"/>
          </a:xfrm>
          <a:prstGeom prst="rect">
            <a:avLst/>
          </a:prstGeom>
          <a:noFill/>
          <a:ln w="9525">
            <a:noFill/>
            <a:miter lim="800000"/>
            <a:headEnd/>
            <a:tailEnd/>
          </a:ln>
        </p:spPr>
        <p:txBody>
          <a:bodyPr>
            <a:spAutoFit/>
          </a:bodyPr>
          <a:lstStyle/>
          <a:p>
            <a:endParaRPr lang="en-US" sz="2000" dirty="0">
              <a:latin typeface="Arial Black" pitchFamily="34" charset="0"/>
            </a:endParaRPr>
          </a:p>
          <a:p>
            <a:r>
              <a:rPr lang="en-US" sz="2000" dirty="0">
                <a:latin typeface="Arial Black" pitchFamily="34" charset="0"/>
              </a:rPr>
              <a:t>Stebbins 1951 in a nutshell:</a:t>
            </a:r>
          </a:p>
          <a:p>
            <a:endParaRPr lang="en-US" sz="2000" dirty="0">
              <a:latin typeface="Arial Black" pitchFamily="34" charset="0"/>
            </a:endParaRPr>
          </a:p>
          <a:p>
            <a:r>
              <a:rPr lang="en-US" sz="2000" dirty="0">
                <a:latin typeface="Arial Black" pitchFamily="34" charset="0"/>
              </a:rPr>
              <a:t>“A flower is … a harmonious unit.”</a:t>
            </a:r>
          </a:p>
          <a:p>
            <a:endParaRPr lang="en-US" sz="2000" dirty="0">
              <a:latin typeface="Arial Black" pitchFamily="34" charset="0"/>
            </a:endParaRPr>
          </a:p>
          <a:p>
            <a:r>
              <a:rPr lang="en-US" sz="2000" dirty="0">
                <a:latin typeface="Arial Black" pitchFamily="34" charset="0"/>
              </a:rPr>
              <a:t>For 8 floral traits examined two states.</a:t>
            </a:r>
          </a:p>
          <a:p>
            <a:endParaRPr lang="en-US" sz="2000" dirty="0">
              <a:latin typeface="Arial Black" pitchFamily="34" charset="0"/>
            </a:endParaRPr>
          </a:p>
          <a:p>
            <a:r>
              <a:rPr lang="en-US" sz="2000" dirty="0">
                <a:latin typeface="Arial Black" pitchFamily="34" charset="0"/>
              </a:rPr>
              <a:t>Expect </a:t>
            </a:r>
            <a:r>
              <a:rPr lang="en-US" sz="2400" dirty="0">
                <a:latin typeface="Arial Black" pitchFamily="34" charset="0"/>
              </a:rPr>
              <a:t>2</a:t>
            </a:r>
            <a:r>
              <a:rPr lang="en-US" sz="2800" baseline="30000" dirty="0">
                <a:latin typeface="Arial Black" pitchFamily="34" charset="0"/>
              </a:rPr>
              <a:t>8</a:t>
            </a:r>
            <a:r>
              <a:rPr lang="en-US" sz="2000" dirty="0">
                <a:latin typeface="Arial Black" pitchFamily="34" charset="0"/>
              </a:rPr>
              <a:t> different combinations found in angiosperms.</a:t>
            </a:r>
          </a:p>
          <a:p>
            <a:endParaRPr lang="en-US" sz="2000" dirty="0">
              <a:latin typeface="Arial Black" pitchFamily="34" charset="0"/>
            </a:endParaRPr>
          </a:p>
          <a:p>
            <a:r>
              <a:rPr lang="en-US" sz="2000" dirty="0">
                <a:latin typeface="Arial Black" pitchFamily="34" charset="0"/>
              </a:rPr>
              <a:t>But observed only 86/256 possible combinations &amp; 200 of the 400 families represented 12 different combinations</a:t>
            </a:r>
            <a:r>
              <a:rPr lang="en-US" sz="2000" dirty="0" smtClean="0">
                <a:latin typeface="Arial Black" pitchFamily="34" charset="0"/>
              </a:rPr>
              <a:t>!</a:t>
            </a:r>
          </a:p>
          <a:p>
            <a:endParaRPr lang="en-US" sz="2000" dirty="0" smtClean="0">
              <a:latin typeface="Arial Black" pitchFamily="34" charset="0"/>
            </a:endParaRPr>
          </a:p>
          <a:p>
            <a:r>
              <a:rPr lang="en-US" sz="2000" dirty="0" smtClean="0">
                <a:latin typeface="Arial Black" pitchFamily="34" charset="0"/>
              </a:rPr>
              <a:t>Uneven distribution.</a:t>
            </a:r>
            <a:endParaRPr lang="en-US" sz="2000" dirty="0">
              <a:latin typeface="Arial Black" pitchFamily="34" charset="0"/>
            </a:endParaRPr>
          </a:p>
          <a:p>
            <a:endParaRPr lang="en-US" sz="2000" dirty="0">
              <a:latin typeface="Arial Black" pitchFamily="34" charset="0"/>
            </a:endParaRPr>
          </a:p>
          <a:p>
            <a:r>
              <a:rPr lang="en-US" sz="2000" dirty="0">
                <a:latin typeface="Arial Black" pitchFamily="34" charset="0"/>
              </a:rPr>
              <a:t>“The characteristic [combinations] of many genera and</a:t>
            </a:r>
          </a:p>
          <a:p>
            <a:r>
              <a:rPr lang="en-US" sz="2000" dirty="0">
                <a:latin typeface="Arial Black" pitchFamily="34" charset="0"/>
              </a:rPr>
              <a:t>    families [represent] </a:t>
            </a:r>
            <a:r>
              <a:rPr lang="en-US" sz="2000" dirty="0" smtClean="0">
                <a:latin typeface="Arial Black" pitchFamily="34" charset="0"/>
              </a:rPr>
              <a:t>peaks.”</a:t>
            </a:r>
            <a:endParaRPr lang="en-US" sz="2000" dirty="0">
              <a:latin typeface="Arial Black" pitchFamily="34" charset="0"/>
            </a:endParaRPr>
          </a:p>
          <a:p>
            <a:endParaRPr lang="en-US" sz="2000" dirty="0">
              <a:latin typeface="Arial Black" pitchFamily="34" charset="0"/>
            </a:endParaRPr>
          </a:p>
        </p:txBody>
      </p:sp>
      <p:pic>
        <p:nvPicPr>
          <p:cNvPr id="53251" name="Picture 4"/>
          <p:cNvPicPr>
            <a:picLocks noChangeAspect="1" noChangeArrowheads="1"/>
          </p:cNvPicPr>
          <p:nvPr/>
        </p:nvPicPr>
        <p:blipFill>
          <a:blip r:embed="rId3" cstate="print"/>
          <a:srcRect/>
          <a:stretch>
            <a:fillRect/>
          </a:stretch>
        </p:blipFill>
        <p:spPr bwMode="auto">
          <a:xfrm>
            <a:off x="685800" y="0"/>
            <a:ext cx="754380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57200" y="-228600"/>
            <a:ext cx="9982200" cy="7086600"/>
          </a:xfrm>
          <a:prstGeom prst="rect">
            <a:avLst/>
          </a:prstGeom>
          <a:solidFill>
            <a:srgbClr val="F5F0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6" name="Text Box 5"/>
          <p:cNvSpPr txBox="1">
            <a:spLocks noChangeArrowheads="1"/>
          </p:cNvSpPr>
          <p:nvPr/>
        </p:nvSpPr>
        <p:spPr bwMode="auto">
          <a:xfrm>
            <a:off x="1828800" y="838200"/>
            <a:ext cx="5249863" cy="369887"/>
          </a:xfrm>
          <a:prstGeom prst="rect">
            <a:avLst/>
          </a:prstGeom>
          <a:noFill/>
          <a:ln w="9525">
            <a:noFill/>
            <a:miter lim="800000"/>
            <a:headEnd/>
            <a:tailEnd/>
          </a:ln>
        </p:spPr>
        <p:txBody>
          <a:bodyPr wrap="none">
            <a:spAutoFit/>
          </a:bodyPr>
          <a:lstStyle/>
          <a:p>
            <a:r>
              <a:rPr lang="en-US" b="1" dirty="0"/>
              <a:t>Attractive Features in the Core </a:t>
            </a:r>
            <a:r>
              <a:rPr lang="en-US" b="1" dirty="0" err="1"/>
              <a:t>Caryophyllales</a:t>
            </a:r>
            <a:endParaRPr lang="en-US" b="1" dirty="0"/>
          </a:p>
        </p:txBody>
      </p:sp>
      <p:sp>
        <p:nvSpPr>
          <p:cNvPr id="52227" name="Text Box 7"/>
          <p:cNvSpPr txBox="1">
            <a:spLocks noChangeArrowheads="1"/>
          </p:cNvSpPr>
          <p:nvPr/>
        </p:nvSpPr>
        <p:spPr bwMode="auto">
          <a:xfrm>
            <a:off x="0" y="0"/>
            <a:ext cx="8502650" cy="830263"/>
          </a:xfrm>
          <a:prstGeom prst="rect">
            <a:avLst/>
          </a:prstGeom>
          <a:noFill/>
          <a:ln w="9525">
            <a:noFill/>
            <a:miter lim="800000"/>
            <a:headEnd/>
            <a:tailEnd/>
          </a:ln>
        </p:spPr>
        <p:txBody>
          <a:bodyPr wrap="none">
            <a:spAutoFit/>
          </a:bodyPr>
          <a:lstStyle/>
          <a:p>
            <a:r>
              <a:rPr lang="en-US" sz="2400" b="1"/>
              <a:t>The Angiosperm Flower is Highly Labile:</a:t>
            </a:r>
          </a:p>
          <a:p>
            <a:r>
              <a:rPr lang="en-US" sz="2400" b="1"/>
              <a:t>      Convergence through multiple developmental origins</a:t>
            </a:r>
          </a:p>
        </p:txBody>
      </p:sp>
      <p:grpSp>
        <p:nvGrpSpPr>
          <p:cNvPr id="20" name="Group 19"/>
          <p:cNvGrpSpPr/>
          <p:nvPr/>
        </p:nvGrpSpPr>
        <p:grpSpPr>
          <a:xfrm>
            <a:off x="2209800" y="1143000"/>
            <a:ext cx="4572000" cy="5715000"/>
            <a:chOff x="425450" y="1143000"/>
            <a:chExt cx="4572000" cy="5715000"/>
          </a:xfrm>
        </p:grpSpPr>
        <p:pic>
          <p:nvPicPr>
            <p:cNvPr id="52228" name="Picture 4"/>
            <p:cNvPicPr>
              <a:picLocks noChangeAspect="1" noChangeArrowheads="1"/>
            </p:cNvPicPr>
            <p:nvPr/>
          </p:nvPicPr>
          <p:blipFill>
            <a:blip r:embed="rId3" cstate="print"/>
            <a:srcRect/>
            <a:stretch>
              <a:fillRect/>
            </a:stretch>
          </p:blipFill>
          <p:spPr bwMode="auto">
            <a:xfrm>
              <a:off x="425450" y="1143000"/>
              <a:ext cx="4495800" cy="5486400"/>
            </a:xfrm>
            <a:prstGeom prst="rect">
              <a:avLst/>
            </a:prstGeom>
            <a:noFill/>
            <a:ln w="9525">
              <a:noFill/>
              <a:miter lim="800000"/>
              <a:headEnd/>
              <a:tailEnd/>
            </a:ln>
          </p:spPr>
        </p:pic>
        <p:sp>
          <p:nvSpPr>
            <p:cNvPr id="52229" name="Text Box 5"/>
            <p:cNvSpPr txBox="1">
              <a:spLocks noChangeArrowheads="1"/>
            </p:cNvSpPr>
            <p:nvPr/>
          </p:nvSpPr>
          <p:spPr bwMode="auto">
            <a:xfrm>
              <a:off x="501650" y="2133600"/>
              <a:ext cx="1419225" cy="307975"/>
            </a:xfrm>
            <a:prstGeom prst="rect">
              <a:avLst/>
            </a:prstGeom>
            <a:solidFill>
              <a:schemeClr val="bg1"/>
            </a:solidFill>
            <a:ln w="9525">
              <a:noFill/>
              <a:miter lim="800000"/>
              <a:headEnd/>
              <a:tailEnd/>
            </a:ln>
          </p:spPr>
          <p:txBody>
            <a:bodyPr wrap="none">
              <a:spAutoFit/>
            </a:bodyPr>
            <a:lstStyle/>
            <a:p>
              <a:r>
                <a:rPr lang="en-US" sz="1400" b="1"/>
                <a:t>Sepals, Bracts</a:t>
              </a:r>
            </a:p>
          </p:txBody>
        </p:sp>
        <p:sp>
          <p:nvSpPr>
            <p:cNvPr id="52230" name="Text Box 6"/>
            <p:cNvSpPr txBox="1">
              <a:spLocks noChangeArrowheads="1"/>
            </p:cNvSpPr>
            <p:nvPr/>
          </p:nvSpPr>
          <p:spPr bwMode="auto">
            <a:xfrm>
              <a:off x="2254250" y="2130425"/>
              <a:ext cx="762000" cy="307975"/>
            </a:xfrm>
            <a:prstGeom prst="rect">
              <a:avLst/>
            </a:prstGeom>
            <a:solidFill>
              <a:schemeClr val="bg1"/>
            </a:solidFill>
            <a:ln w="9525">
              <a:noFill/>
              <a:miter lim="800000"/>
              <a:headEnd/>
              <a:tailEnd/>
            </a:ln>
          </p:spPr>
          <p:txBody>
            <a:bodyPr wrap="none">
              <a:spAutoFit/>
            </a:bodyPr>
            <a:lstStyle/>
            <a:p>
              <a:r>
                <a:rPr lang="en-US" sz="1400" b="1"/>
                <a:t>Sepals</a:t>
              </a:r>
            </a:p>
          </p:txBody>
        </p:sp>
        <p:sp>
          <p:nvSpPr>
            <p:cNvPr id="52231" name="Text Box 7"/>
            <p:cNvSpPr txBox="1">
              <a:spLocks noChangeArrowheads="1"/>
            </p:cNvSpPr>
            <p:nvPr/>
          </p:nvSpPr>
          <p:spPr bwMode="auto">
            <a:xfrm>
              <a:off x="3549650" y="2130425"/>
              <a:ext cx="931863" cy="307975"/>
            </a:xfrm>
            <a:prstGeom prst="rect">
              <a:avLst/>
            </a:prstGeom>
            <a:solidFill>
              <a:schemeClr val="bg1"/>
            </a:solidFill>
            <a:ln w="9525">
              <a:noFill/>
              <a:miter lim="800000"/>
              <a:headEnd/>
              <a:tailEnd/>
            </a:ln>
          </p:spPr>
          <p:txBody>
            <a:bodyPr wrap="none">
              <a:spAutoFit/>
            </a:bodyPr>
            <a:lstStyle/>
            <a:p>
              <a:r>
                <a:rPr lang="en-US" sz="1400" b="1"/>
                <a:t>Stamens</a:t>
              </a:r>
            </a:p>
          </p:txBody>
        </p:sp>
        <p:sp>
          <p:nvSpPr>
            <p:cNvPr id="52232" name="Text Box 8"/>
            <p:cNvSpPr txBox="1">
              <a:spLocks noChangeArrowheads="1"/>
            </p:cNvSpPr>
            <p:nvPr/>
          </p:nvSpPr>
          <p:spPr bwMode="auto">
            <a:xfrm>
              <a:off x="958850" y="3502025"/>
              <a:ext cx="790575" cy="307975"/>
            </a:xfrm>
            <a:prstGeom prst="rect">
              <a:avLst/>
            </a:prstGeom>
            <a:solidFill>
              <a:schemeClr val="bg1"/>
            </a:solidFill>
            <a:ln w="9525">
              <a:noFill/>
              <a:miter lim="800000"/>
              <a:headEnd/>
              <a:tailEnd/>
            </a:ln>
          </p:spPr>
          <p:txBody>
            <a:bodyPr wrap="none">
              <a:spAutoFit/>
            </a:bodyPr>
            <a:lstStyle/>
            <a:p>
              <a:r>
                <a:rPr lang="en-US" sz="1400" b="1"/>
                <a:t>Leaves</a:t>
              </a:r>
            </a:p>
          </p:txBody>
        </p:sp>
        <p:sp>
          <p:nvSpPr>
            <p:cNvPr id="52233" name="Text Box 9"/>
            <p:cNvSpPr txBox="1">
              <a:spLocks noChangeArrowheads="1"/>
            </p:cNvSpPr>
            <p:nvPr/>
          </p:nvSpPr>
          <p:spPr bwMode="auto">
            <a:xfrm>
              <a:off x="2101850" y="3502025"/>
              <a:ext cx="1085850" cy="307975"/>
            </a:xfrm>
            <a:prstGeom prst="rect">
              <a:avLst/>
            </a:prstGeom>
            <a:solidFill>
              <a:schemeClr val="bg1"/>
            </a:solidFill>
            <a:ln w="9525">
              <a:noFill/>
              <a:miter lim="800000"/>
              <a:headEnd/>
              <a:tailEnd/>
            </a:ln>
          </p:spPr>
          <p:txBody>
            <a:bodyPr>
              <a:spAutoFit/>
            </a:bodyPr>
            <a:lstStyle/>
            <a:p>
              <a:r>
                <a:rPr lang="en-US" sz="1400" b="1"/>
                <a:t>Stamens</a:t>
              </a:r>
            </a:p>
          </p:txBody>
        </p:sp>
        <p:sp>
          <p:nvSpPr>
            <p:cNvPr id="52234" name="Text Box 10"/>
            <p:cNvSpPr txBox="1">
              <a:spLocks noChangeArrowheads="1"/>
            </p:cNvSpPr>
            <p:nvPr/>
          </p:nvSpPr>
          <p:spPr bwMode="auto">
            <a:xfrm>
              <a:off x="3702050" y="3502025"/>
              <a:ext cx="762000" cy="307975"/>
            </a:xfrm>
            <a:prstGeom prst="rect">
              <a:avLst/>
            </a:prstGeom>
            <a:solidFill>
              <a:schemeClr val="bg1"/>
            </a:solidFill>
            <a:ln w="9525">
              <a:noFill/>
              <a:miter lim="800000"/>
              <a:headEnd/>
              <a:tailEnd/>
            </a:ln>
          </p:spPr>
          <p:txBody>
            <a:bodyPr wrap="none">
              <a:spAutoFit/>
            </a:bodyPr>
            <a:lstStyle/>
            <a:p>
              <a:r>
                <a:rPr lang="en-US" sz="1400" b="1"/>
                <a:t>Sepals</a:t>
              </a:r>
            </a:p>
          </p:txBody>
        </p:sp>
        <p:sp>
          <p:nvSpPr>
            <p:cNvPr id="52235" name="Text Box 11"/>
            <p:cNvSpPr txBox="1">
              <a:spLocks noChangeArrowheads="1"/>
            </p:cNvSpPr>
            <p:nvPr/>
          </p:nvSpPr>
          <p:spPr bwMode="auto">
            <a:xfrm>
              <a:off x="958850" y="4876800"/>
              <a:ext cx="762000" cy="307975"/>
            </a:xfrm>
            <a:prstGeom prst="rect">
              <a:avLst/>
            </a:prstGeom>
            <a:solidFill>
              <a:schemeClr val="bg1"/>
            </a:solidFill>
            <a:ln w="9525">
              <a:noFill/>
              <a:miter lim="800000"/>
              <a:headEnd/>
              <a:tailEnd/>
            </a:ln>
          </p:spPr>
          <p:txBody>
            <a:bodyPr wrap="none">
              <a:spAutoFit/>
            </a:bodyPr>
            <a:lstStyle/>
            <a:p>
              <a:r>
                <a:rPr lang="en-US" sz="1400" b="1"/>
                <a:t>Sepals</a:t>
              </a:r>
            </a:p>
          </p:txBody>
        </p:sp>
        <p:sp>
          <p:nvSpPr>
            <p:cNvPr id="52236" name="Text Box 12"/>
            <p:cNvSpPr txBox="1">
              <a:spLocks noChangeArrowheads="1"/>
            </p:cNvSpPr>
            <p:nvPr/>
          </p:nvSpPr>
          <p:spPr bwMode="auto">
            <a:xfrm>
              <a:off x="2254250" y="4873625"/>
              <a:ext cx="762000" cy="307975"/>
            </a:xfrm>
            <a:prstGeom prst="rect">
              <a:avLst/>
            </a:prstGeom>
            <a:solidFill>
              <a:schemeClr val="bg1"/>
            </a:solidFill>
            <a:ln w="9525">
              <a:noFill/>
              <a:miter lim="800000"/>
              <a:headEnd/>
              <a:tailEnd/>
            </a:ln>
          </p:spPr>
          <p:txBody>
            <a:bodyPr wrap="none">
              <a:spAutoFit/>
            </a:bodyPr>
            <a:lstStyle/>
            <a:p>
              <a:r>
                <a:rPr lang="en-US" sz="1400" b="1"/>
                <a:t>Sepals</a:t>
              </a:r>
            </a:p>
          </p:txBody>
        </p:sp>
        <p:sp>
          <p:nvSpPr>
            <p:cNvPr id="52237" name="Text Box 13"/>
            <p:cNvSpPr txBox="1">
              <a:spLocks noChangeArrowheads="1"/>
            </p:cNvSpPr>
            <p:nvPr/>
          </p:nvSpPr>
          <p:spPr bwMode="auto">
            <a:xfrm>
              <a:off x="3549650" y="4876800"/>
              <a:ext cx="762000" cy="307975"/>
            </a:xfrm>
            <a:prstGeom prst="rect">
              <a:avLst/>
            </a:prstGeom>
            <a:solidFill>
              <a:schemeClr val="bg1"/>
            </a:solidFill>
            <a:ln w="9525">
              <a:noFill/>
              <a:miter lim="800000"/>
              <a:headEnd/>
              <a:tailEnd/>
            </a:ln>
          </p:spPr>
          <p:txBody>
            <a:bodyPr wrap="none">
              <a:spAutoFit/>
            </a:bodyPr>
            <a:lstStyle/>
            <a:p>
              <a:r>
                <a:rPr lang="en-US" sz="1400" b="1"/>
                <a:t>Sepals</a:t>
              </a:r>
            </a:p>
          </p:txBody>
        </p:sp>
        <p:sp>
          <p:nvSpPr>
            <p:cNvPr id="52238" name="Text Box 15"/>
            <p:cNvSpPr txBox="1">
              <a:spLocks noChangeArrowheads="1"/>
            </p:cNvSpPr>
            <p:nvPr/>
          </p:nvSpPr>
          <p:spPr bwMode="auto">
            <a:xfrm>
              <a:off x="654050" y="6245225"/>
              <a:ext cx="931863" cy="307975"/>
            </a:xfrm>
            <a:prstGeom prst="rect">
              <a:avLst/>
            </a:prstGeom>
            <a:solidFill>
              <a:schemeClr val="bg1"/>
            </a:solidFill>
            <a:ln w="9525">
              <a:noFill/>
              <a:miter lim="800000"/>
              <a:headEnd/>
              <a:tailEnd/>
            </a:ln>
          </p:spPr>
          <p:txBody>
            <a:bodyPr wrap="none">
              <a:spAutoFit/>
            </a:bodyPr>
            <a:lstStyle/>
            <a:p>
              <a:r>
                <a:rPr lang="en-US" sz="1400" b="1"/>
                <a:t>Stamens</a:t>
              </a:r>
            </a:p>
          </p:txBody>
        </p:sp>
        <p:sp>
          <p:nvSpPr>
            <p:cNvPr id="52239" name="Text Box 16"/>
            <p:cNvSpPr txBox="1">
              <a:spLocks noChangeArrowheads="1"/>
            </p:cNvSpPr>
            <p:nvPr/>
          </p:nvSpPr>
          <p:spPr bwMode="auto">
            <a:xfrm>
              <a:off x="2178050" y="6245225"/>
              <a:ext cx="762000" cy="307975"/>
            </a:xfrm>
            <a:prstGeom prst="rect">
              <a:avLst/>
            </a:prstGeom>
            <a:solidFill>
              <a:schemeClr val="bg1"/>
            </a:solidFill>
            <a:ln w="9525">
              <a:noFill/>
              <a:miter lim="800000"/>
              <a:headEnd/>
              <a:tailEnd/>
            </a:ln>
          </p:spPr>
          <p:txBody>
            <a:bodyPr wrap="none">
              <a:spAutoFit/>
            </a:bodyPr>
            <a:lstStyle/>
            <a:p>
              <a:r>
                <a:rPr lang="en-US" sz="1400" b="1"/>
                <a:t>Sepals</a:t>
              </a:r>
            </a:p>
          </p:txBody>
        </p:sp>
        <p:sp>
          <p:nvSpPr>
            <p:cNvPr id="52240" name="Text Box 17"/>
            <p:cNvSpPr txBox="1">
              <a:spLocks noChangeArrowheads="1"/>
            </p:cNvSpPr>
            <p:nvPr/>
          </p:nvSpPr>
          <p:spPr bwMode="auto">
            <a:xfrm>
              <a:off x="3598863" y="6248400"/>
              <a:ext cx="1398587" cy="307975"/>
            </a:xfrm>
            <a:prstGeom prst="rect">
              <a:avLst/>
            </a:prstGeom>
            <a:solidFill>
              <a:schemeClr val="bg1"/>
            </a:solidFill>
            <a:ln w="9525">
              <a:noFill/>
              <a:miter lim="800000"/>
              <a:headEnd/>
              <a:tailEnd/>
            </a:ln>
          </p:spPr>
          <p:txBody>
            <a:bodyPr wrap="none">
              <a:spAutoFit/>
            </a:bodyPr>
            <a:lstStyle/>
            <a:p>
              <a:r>
                <a:rPr lang="en-US" sz="1400" b="1"/>
                <a:t>Sepals, bracts</a:t>
              </a:r>
            </a:p>
          </p:txBody>
        </p:sp>
        <p:sp>
          <p:nvSpPr>
            <p:cNvPr id="52241" name="Text Box 18"/>
            <p:cNvSpPr txBox="1">
              <a:spLocks noChangeArrowheads="1"/>
            </p:cNvSpPr>
            <p:nvPr/>
          </p:nvSpPr>
          <p:spPr bwMode="auto">
            <a:xfrm>
              <a:off x="1339850" y="6550223"/>
              <a:ext cx="3390900" cy="307777"/>
            </a:xfrm>
            <a:prstGeom prst="rect">
              <a:avLst/>
            </a:prstGeom>
            <a:noFill/>
            <a:ln w="9525">
              <a:noFill/>
              <a:miter lim="800000"/>
              <a:headEnd/>
              <a:tailEnd/>
            </a:ln>
          </p:spPr>
          <p:txBody>
            <a:bodyPr wrap="square">
              <a:spAutoFit/>
            </a:bodyPr>
            <a:lstStyle/>
            <a:p>
              <a:r>
                <a:rPr lang="en-US" sz="1400" b="1" dirty="0" err="1"/>
                <a:t>Brockington</a:t>
              </a:r>
              <a:r>
                <a:rPr lang="en-US" sz="1400" b="1" dirty="0"/>
                <a:t> et al., </a:t>
              </a:r>
              <a:r>
                <a:rPr lang="en-US" sz="1400" b="1" dirty="0" smtClean="0"/>
                <a:t>2009</a:t>
              </a:r>
              <a:endParaRPr lang="en-US" sz="1400" b="1" dirty="0"/>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228600"/>
            <a:ext cx="9982200" cy="7086600"/>
          </a:xfrm>
          <a:prstGeom prst="rect">
            <a:avLst/>
          </a:prstGeom>
          <a:solidFill>
            <a:srgbClr val="F5F0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50" name="Text Box 2"/>
          <p:cNvSpPr txBox="1">
            <a:spLocks noChangeArrowheads="1"/>
          </p:cNvSpPr>
          <p:nvPr/>
        </p:nvSpPr>
        <p:spPr bwMode="auto">
          <a:xfrm>
            <a:off x="0" y="1460004"/>
            <a:ext cx="9144000" cy="5078313"/>
          </a:xfrm>
          <a:prstGeom prst="rect">
            <a:avLst/>
          </a:prstGeom>
          <a:noFill/>
          <a:ln w="9525">
            <a:noFill/>
            <a:miter lim="800000"/>
            <a:headEnd/>
            <a:tailEnd/>
          </a:ln>
        </p:spPr>
        <p:txBody>
          <a:bodyPr wrap="square">
            <a:spAutoFit/>
          </a:bodyPr>
          <a:lstStyle/>
          <a:p>
            <a:r>
              <a:rPr lang="en-US" sz="2000" dirty="0" smtClean="0">
                <a:latin typeface="Arial Black" pitchFamily="34" charset="0"/>
              </a:rPr>
              <a:t>Is natural selection responsible for the </a:t>
            </a:r>
          </a:p>
          <a:p>
            <a:r>
              <a:rPr lang="en-US" sz="2000" dirty="0" smtClean="0">
                <a:latin typeface="Arial Black" pitchFamily="34" charset="0"/>
              </a:rPr>
              <a:t>   combination of floral traits in angiosperms? </a:t>
            </a:r>
          </a:p>
          <a:p>
            <a:endParaRPr lang="en-US" sz="2000" dirty="0" smtClean="0">
              <a:latin typeface="Arial Black" pitchFamily="34" charset="0"/>
            </a:endParaRPr>
          </a:p>
          <a:p>
            <a:endParaRPr lang="en-US" sz="2000" dirty="0" smtClean="0">
              <a:latin typeface="Arial Black" pitchFamily="34" charset="0"/>
            </a:endParaRPr>
          </a:p>
          <a:p>
            <a:r>
              <a:rPr lang="en-US" sz="2000" dirty="0" smtClean="0">
                <a:latin typeface="Arial Black" pitchFamily="34" charset="0"/>
              </a:rPr>
              <a:t>Analysis: </a:t>
            </a:r>
            <a:endParaRPr lang="en-US" sz="2000" dirty="0">
              <a:latin typeface="Arial Black" pitchFamily="34" charset="0"/>
            </a:endParaRPr>
          </a:p>
          <a:p>
            <a:pPr>
              <a:buFont typeface="Wingdings" pitchFamily="2" charset="2"/>
              <a:buChar char="Ø"/>
            </a:pPr>
            <a:r>
              <a:rPr lang="en-US" sz="2000" dirty="0" smtClean="0">
                <a:latin typeface="Arial Black" pitchFamily="34" charset="0"/>
              </a:rPr>
              <a:t>For </a:t>
            </a:r>
            <a:r>
              <a:rPr lang="en-US" sz="2000" dirty="0">
                <a:latin typeface="Arial Black" pitchFamily="34" charset="0"/>
              </a:rPr>
              <a:t>8 floral traits examined two states.</a:t>
            </a:r>
          </a:p>
          <a:p>
            <a:pPr>
              <a:buFont typeface="Wingdings" pitchFamily="2" charset="2"/>
              <a:buChar char="Ø"/>
            </a:pPr>
            <a:r>
              <a:rPr lang="en-US" sz="2000" dirty="0" smtClean="0">
                <a:latin typeface="Arial Black" pitchFamily="34" charset="0"/>
              </a:rPr>
              <a:t>Expect </a:t>
            </a:r>
            <a:r>
              <a:rPr lang="en-US" sz="2400" dirty="0">
                <a:latin typeface="Arial Black" pitchFamily="34" charset="0"/>
              </a:rPr>
              <a:t>2</a:t>
            </a:r>
            <a:r>
              <a:rPr lang="en-US" sz="2800" baseline="30000" dirty="0">
                <a:latin typeface="Arial Black" pitchFamily="34" charset="0"/>
              </a:rPr>
              <a:t>8</a:t>
            </a:r>
            <a:r>
              <a:rPr lang="en-US" sz="2000" dirty="0">
                <a:latin typeface="Arial Black" pitchFamily="34" charset="0"/>
              </a:rPr>
              <a:t> different combinations found in angiosperms.</a:t>
            </a:r>
          </a:p>
          <a:p>
            <a:endParaRPr lang="en-US" sz="2000" dirty="0">
              <a:latin typeface="Arial Black" pitchFamily="34" charset="0"/>
            </a:endParaRPr>
          </a:p>
          <a:p>
            <a:r>
              <a:rPr lang="en-US" sz="2000" dirty="0" smtClean="0">
                <a:latin typeface="Arial Black" pitchFamily="34" charset="0"/>
              </a:rPr>
              <a:t>Results: </a:t>
            </a:r>
          </a:p>
          <a:p>
            <a:pPr>
              <a:buFont typeface="Wingdings" pitchFamily="2" charset="2"/>
              <a:buChar char="Ø"/>
            </a:pPr>
            <a:r>
              <a:rPr lang="en-US" sz="2000" dirty="0" smtClean="0">
                <a:latin typeface="Arial Black" pitchFamily="34" charset="0"/>
              </a:rPr>
              <a:t>Uneven  and non-random distribution</a:t>
            </a:r>
          </a:p>
          <a:p>
            <a:pPr>
              <a:buFont typeface="Wingdings" pitchFamily="2" charset="2"/>
              <a:buChar char="Ø"/>
            </a:pPr>
            <a:r>
              <a:rPr lang="en-US" sz="2000" dirty="0" smtClean="0">
                <a:latin typeface="Arial Black" pitchFamily="34" charset="0"/>
              </a:rPr>
              <a:t>86/256 </a:t>
            </a:r>
            <a:r>
              <a:rPr lang="en-US" sz="2000" dirty="0">
                <a:latin typeface="Arial Black" pitchFamily="34" charset="0"/>
              </a:rPr>
              <a:t>possible </a:t>
            </a:r>
            <a:r>
              <a:rPr lang="en-US" sz="2000" dirty="0" smtClean="0">
                <a:latin typeface="Arial Black" pitchFamily="34" charset="0"/>
              </a:rPr>
              <a:t>combinations observed</a:t>
            </a:r>
          </a:p>
          <a:p>
            <a:pPr>
              <a:buFont typeface="Wingdings" pitchFamily="2" charset="2"/>
              <a:buChar char="Ø"/>
            </a:pPr>
            <a:r>
              <a:rPr lang="en-US" sz="2000" dirty="0" smtClean="0">
                <a:latin typeface="Arial Black" pitchFamily="34" charset="0"/>
              </a:rPr>
              <a:t>200 </a:t>
            </a:r>
            <a:r>
              <a:rPr lang="en-US" sz="2000" dirty="0">
                <a:latin typeface="Arial Black" pitchFamily="34" charset="0"/>
              </a:rPr>
              <a:t>of the 400 families represented 12 different </a:t>
            </a:r>
            <a:r>
              <a:rPr lang="en-US" sz="2000" dirty="0" smtClean="0">
                <a:latin typeface="Arial Black" pitchFamily="34" charset="0"/>
              </a:rPr>
              <a:t>combinations</a:t>
            </a:r>
          </a:p>
          <a:p>
            <a:endParaRPr lang="en-US" sz="2000" dirty="0">
              <a:latin typeface="Arial Black" pitchFamily="34" charset="0"/>
            </a:endParaRPr>
          </a:p>
          <a:p>
            <a:r>
              <a:rPr lang="en-US" sz="2000" dirty="0" smtClean="0">
                <a:latin typeface="Arial Black" pitchFamily="34" charset="0"/>
              </a:rPr>
              <a:t>Conclusion:</a:t>
            </a:r>
          </a:p>
          <a:p>
            <a:r>
              <a:rPr lang="en-US" sz="2000" dirty="0" smtClean="0">
                <a:latin typeface="Arial Black" pitchFamily="34" charset="0"/>
              </a:rPr>
              <a:t>“The </a:t>
            </a:r>
            <a:r>
              <a:rPr lang="en-US" sz="2000" dirty="0">
                <a:latin typeface="Arial Black" pitchFamily="34" charset="0"/>
              </a:rPr>
              <a:t>characteristic [combinations] of many genera and</a:t>
            </a:r>
          </a:p>
          <a:p>
            <a:r>
              <a:rPr lang="en-US" sz="2000" dirty="0">
                <a:latin typeface="Arial Black" pitchFamily="34" charset="0"/>
              </a:rPr>
              <a:t>    families [represent] </a:t>
            </a:r>
            <a:r>
              <a:rPr lang="en-US" sz="2000" dirty="0" smtClean="0">
                <a:latin typeface="Arial Black" pitchFamily="34" charset="0"/>
              </a:rPr>
              <a:t>peaks.”</a:t>
            </a:r>
            <a:endParaRPr lang="en-US" sz="2000" dirty="0">
              <a:latin typeface="Arial Black" pitchFamily="34" charset="0"/>
            </a:endParaRPr>
          </a:p>
        </p:txBody>
      </p:sp>
      <p:pic>
        <p:nvPicPr>
          <p:cNvPr id="53251" name="Picture 4"/>
          <p:cNvPicPr>
            <a:picLocks noChangeAspect="1" noChangeArrowheads="1"/>
          </p:cNvPicPr>
          <p:nvPr/>
        </p:nvPicPr>
        <p:blipFill>
          <a:blip r:embed="rId3" cstate="print"/>
          <a:srcRect/>
          <a:stretch>
            <a:fillRect/>
          </a:stretch>
        </p:blipFill>
        <p:spPr bwMode="auto">
          <a:xfrm>
            <a:off x="685800" y="0"/>
            <a:ext cx="7543800" cy="1524000"/>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6705600" y="457200"/>
            <a:ext cx="2223133" cy="29487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0" y="4800600"/>
            <a:ext cx="9144000" cy="1569660"/>
          </a:xfrm>
          <a:prstGeom prst="rect">
            <a:avLst/>
          </a:prstGeom>
          <a:noFill/>
          <a:ln w="9525">
            <a:noFill/>
            <a:miter lim="800000"/>
            <a:headEnd/>
            <a:tailEnd/>
          </a:ln>
        </p:spPr>
        <p:txBody>
          <a:bodyPr>
            <a:spAutoFit/>
          </a:bodyPr>
          <a:lstStyle/>
          <a:p>
            <a:r>
              <a:rPr lang="en-US" altLang="zh-CN" sz="2400" b="1" dirty="0">
                <a:ea typeface="宋体" pitchFamily="2" charset="-122"/>
              </a:rPr>
              <a:t>Natural Selection: </a:t>
            </a:r>
            <a:r>
              <a:rPr lang="en-US" altLang="zh-CN" sz="2400" b="1" dirty="0" smtClean="0">
                <a:ea typeface="宋体" pitchFamily="2" charset="-122"/>
              </a:rPr>
              <a:t> Is </a:t>
            </a:r>
            <a:r>
              <a:rPr lang="en-US" altLang="zh-CN" sz="2400" b="1" dirty="0">
                <a:ea typeface="宋体" pitchFamily="2" charset="-122"/>
              </a:rPr>
              <a:t>there a bias in trait transitions</a:t>
            </a:r>
            <a:r>
              <a:rPr lang="en-US" altLang="zh-CN" sz="2400" b="1" dirty="0" smtClean="0">
                <a:ea typeface="宋体" pitchFamily="2" charset="-122"/>
              </a:rPr>
              <a:t>?             </a:t>
            </a:r>
            <a:endParaRPr lang="en-US" altLang="zh-CN" sz="2400" b="1" dirty="0">
              <a:ea typeface="宋体" pitchFamily="2" charset="-122"/>
            </a:endParaRPr>
          </a:p>
          <a:p>
            <a:endParaRPr lang="en-US" altLang="zh-CN" sz="2400" b="1" dirty="0">
              <a:ea typeface="宋体" pitchFamily="2" charset="-122"/>
            </a:endParaRPr>
          </a:p>
          <a:p>
            <a:r>
              <a:rPr lang="en-US" altLang="zh-CN" sz="2400" b="1" dirty="0">
                <a:ea typeface="宋体" pitchFamily="2" charset="-122"/>
              </a:rPr>
              <a:t>Species Selection: </a:t>
            </a:r>
            <a:r>
              <a:rPr lang="en-US" altLang="zh-CN" sz="2400" b="1" dirty="0" smtClean="0">
                <a:ea typeface="宋体" pitchFamily="2" charset="-122"/>
              </a:rPr>
              <a:t>Do </a:t>
            </a:r>
            <a:r>
              <a:rPr lang="en-US" altLang="zh-CN" sz="2400" b="1" dirty="0">
                <a:ea typeface="宋体" pitchFamily="2" charset="-122"/>
              </a:rPr>
              <a:t>some combinations lead to greater net 	</a:t>
            </a:r>
            <a:r>
              <a:rPr lang="en-US" altLang="zh-CN" sz="2400" b="1" dirty="0" smtClean="0">
                <a:ea typeface="宋体" pitchFamily="2" charset="-122"/>
              </a:rPr>
              <a:t>		diversification </a:t>
            </a:r>
            <a:r>
              <a:rPr lang="en-US" altLang="zh-CN" sz="2400" b="1" dirty="0">
                <a:ea typeface="宋体" pitchFamily="2" charset="-122"/>
              </a:rPr>
              <a:t>than others</a:t>
            </a:r>
            <a:r>
              <a:rPr lang="en-US" altLang="zh-CN" sz="2400" b="1" dirty="0" smtClean="0">
                <a:ea typeface="宋体" pitchFamily="2" charset="-122"/>
              </a:rPr>
              <a:t>? </a:t>
            </a:r>
            <a:endParaRPr lang="en-US" altLang="zh-CN" sz="3200" b="1" dirty="0">
              <a:ea typeface="宋体" pitchFamily="2" charset="-122"/>
            </a:endParaRPr>
          </a:p>
        </p:txBody>
      </p:sp>
      <p:grpSp>
        <p:nvGrpSpPr>
          <p:cNvPr id="3" name="Group 29"/>
          <p:cNvGrpSpPr>
            <a:grpSpLocks noChangeAspect="1"/>
          </p:cNvGrpSpPr>
          <p:nvPr/>
        </p:nvGrpSpPr>
        <p:grpSpPr>
          <a:xfrm>
            <a:off x="2743200" y="0"/>
            <a:ext cx="3533904" cy="2085584"/>
            <a:chOff x="4038600" y="381000"/>
            <a:chExt cx="4648200" cy="2743200"/>
          </a:xfrm>
        </p:grpSpPr>
        <p:pic>
          <p:nvPicPr>
            <p:cNvPr id="5" name="Picture 3"/>
            <p:cNvPicPr>
              <a:picLocks noChangeAspect="1" noChangeArrowheads="1"/>
            </p:cNvPicPr>
            <p:nvPr/>
          </p:nvPicPr>
          <p:blipFill>
            <a:blip r:embed="rId3" cstate="print"/>
            <a:srcRect l="6052" t="3636" r="10439" b="9091"/>
            <a:stretch>
              <a:fillRect/>
            </a:stretch>
          </p:blipFill>
          <p:spPr bwMode="auto">
            <a:xfrm>
              <a:off x="4038600" y="381000"/>
              <a:ext cx="4648200" cy="2743200"/>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l="39024" t="11221" r="24390" b="27060"/>
            <a:stretch>
              <a:fillRect/>
            </a:stretch>
          </p:blipFill>
          <p:spPr bwMode="auto">
            <a:xfrm>
              <a:off x="5791200" y="685800"/>
              <a:ext cx="528952" cy="657627"/>
            </a:xfrm>
            <a:prstGeom prst="rect">
              <a:avLst/>
            </a:prstGeom>
            <a:noFill/>
            <a:ln w="9525">
              <a:noFill/>
              <a:miter lim="800000"/>
              <a:headEnd/>
              <a:tailEnd/>
            </a:ln>
          </p:spPr>
        </p:pic>
        <p:pic>
          <p:nvPicPr>
            <p:cNvPr id="7" name="Picture 5" descr="ForARES"/>
            <p:cNvPicPr>
              <a:picLocks noChangeAspect="1" noChangeArrowheads="1"/>
            </p:cNvPicPr>
            <p:nvPr/>
          </p:nvPicPr>
          <p:blipFill>
            <a:blip r:embed="rId5" cstate="print"/>
            <a:srcRect l="8333" t="5556" r="74889" b="77469"/>
            <a:stretch>
              <a:fillRect/>
            </a:stretch>
          </p:blipFill>
          <p:spPr bwMode="auto">
            <a:xfrm>
              <a:off x="4419600" y="533400"/>
              <a:ext cx="652283" cy="419368"/>
            </a:xfrm>
            <a:prstGeom prst="rect">
              <a:avLst/>
            </a:prstGeom>
            <a:noFill/>
            <a:ln w="9525">
              <a:noFill/>
              <a:miter lim="800000"/>
              <a:headEnd/>
              <a:tailEnd/>
            </a:ln>
          </p:spPr>
        </p:pic>
        <p:pic>
          <p:nvPicPr>
            <p:cNvPr id="8" name="Picture 6" descr="ForARES"/>
            <p:cNvPicPr>
              <a:picLocks noChangeAspect="1" noChangeArrowheads="1"/>
            </p:cNvPicPr>
            <p:nvPr/>
          </p:nvPicPr>
          <p:blipFill>
            <a:blip r:embed="rId5" cstate="print"/>
            <a:srcRect l="35390" t="5695" r="51236" b="76460"/>
            <a:stretch>
              <a:fillRect/>
            </a:stretch>
          </p:blipFill>
          <p:spPr bwMode="auto">
            <a:xfrm>
              <a:off x="7543800" y="1219200"/>
              <a:ext cx="530779" cy="449955"/>
            </a:xfrm>
            <a:prstGeom prst="rect">
              <a:avLst/>
            </a:prstGeom>
            <a:noFill/>
            <a:ln w="9525">
              <a:noFill/>
              <a:miter lim="800000"/>
              <a:headEnd/>
              <a:tailEnd/>
            </a:ln>
          </p:spPr>
        </p:pic>
        <p:pic>
          <p:nvPicPr>
            <p:cNvPr id="9" name="Picture 7"/>
            <p:cNvPicPr>
              <a:picLocks noChangeAspect="1" noChangeArrowheads="1"/>
            </p:cNvPicPr>
            <p:nvPr/>
          </p:nvPicPr>
          <p:blipFill>
            <a:blip r:embed="rId6" cstate="print"/>
            <a:srcRect l="18648" t="25224" r="25407" b="38739"/>
            <a:stretch>
              <a:fillRect/>
            </a:stretch>
          </p:blipFill>
          <p:spPr bwMode="auto">
            <a:xfrm>
              <a:off x="7162800" y="2244680"/>
              <a:ext cx="612086" cy="346120"/>
            </a:xfrm>
            <a:prstGeom prst="rect">
              <a:avLst/>
            </a:prstGeom>
            <a:noFill/>
            <a:ln w="9525">
              <a:noFill/>
              <a:miter lim="800000"/>
              <a:headEnd/>
              <a:tailEnd/>
            </a:ln>
          </p:spPr>
        </p:pic>
        <p:pic>
          <p:nvPicPr>
            <p:cNvPr id="10" name="Picture 8"/>
            <p:cNvPicPr>
              <a:picLocks noChangeAspect="1" noChangeArrowheads="1"/>
            </p:cNvPicPr>
            <p:nvPr/>
          </p:nvPicPr>
          <p:blipFill>
            <a:blip r:embed="rId7" cstate="print"/>
            <a:srcRect l="8389" r="8293" b="7938"/>
            <a:stretch>
              <a:fillRect/>
            </a:stretch>
          </p:blipFill>
          <p:spPr bwMode="auto">
            <a:xfrm>
              <a:off x="4724400" y="2438400"/>
              <a:ext cx="733590" cy="602087"/>
            </a:xfrm>
            <a:prstGeom prst="rect">
              <a:avLst/>
            </a:prstGeom>
            <a:noFill/>
            <a:ln w="9525">
              <a:noFill/>
              <a:miter lim="800000"/>
              <a:headEnd/>
              <a:tailEnd/>
            </a:ln>
          </p:spPr>
        </p:pic>
        <p:pic>
          <p:nvPicPr>
            <p:cNvPr id="11" name="Picture 9"/>
            <p:cNvPicPr>
              <a:picLocks noChangeAspect="1" noChangeArrowheads="1"/>
            </p:cNvPicPr>
            <p:nvPr/>
          </p:nvPicPr>
          <p:blipFill>
            <a:blip r:embed="rId8" cstate="print">
              <a:lum contrast="24000"/>
            </a:blip>
            <a:srcRect l="15082" t="4878" r="13275" b="48779"/>
            <a:stretch>
              <a:fillRect/>
            </a:stretch>
          </p:blipFill>
          <p:spPr bwMode="auto">
            <a:xfrm>
              <a:off x="6324600" y="2514600"/>
              <a:ext cx="613913" cy="540913"/>
            </a:xfrm>
            <a:prstGeom prst="rect">
              <a:avLst/>
            </a:prstGeom>
            <a:noFill/>
            <a:ln w="9525">
              <a:noFill/>
              <a:miter lim="800000"/>
              <a:headEnd/>
              <a:tailEnd/>
            </a:ln>
          </p:spPr>
        </p:pic>
        <p:sp>
          <p:nvSpPr>
            <p:cNvPr id="12" name="Text Box 10"/>
            <p:cNvSpPr txBox="1">
              <a:spLocks noChangeArrowheads="1"/>
            </p:cNvSpPr>
            <p:nvPr/>
          </p:nvSpPr>
          <p:spPr bwMode="auto">
            <a:xfrm>
              <a:off x="8249204" y="767366"/>
              <a:ext cx="174490" cy="231820"/>
            </a:xfrm>
            <a:prstGeom prst="rect">
              <a:avLst/>
            </a:prstGeom>
            <a:solidFill>
              <a:schemeClr val="bg1"/>
            </a:solidFill>
            <a:ln w="9525">
              <a:noFill/>
              <a:miter lim="800000"/>
              <a:headEnd/>
              <a:tailEnd/>
            </a:ln>
          </p:spPr>
          <p:txBody>
            <a:bodyPr>
              <a:spAutoFit/>
            </a:bodyPr>
            <a:lstStyle/>
            <a:p>
              <a:r>
                <a:rPr lang="en-US" sz="2400" b="1"/>
                <a:t>-</a:t>
              </a:r>
            </a:p>
          </p:txBody>
        </p:sp>
        <p:pic>
          <p:nvPicPr>
            <p:cNvPr id="13" name="Picture 11" descr="Silene1"/>
            <p:cNvPicPr>
              <a:picLocks noChangeAspect="1" noChangeArrowheads="1"/>
            </p:cNvPicPr>
            <p:nvPr/>
          </p:nvPicPr>
          <p:blipFill>
            <a:blip r:embed="rId9" cstate="print"/>
            <a:srcRect t="4411" r="6628" b="4411"/>
            <a:stretch>
              <a:fillRect/>
            </a:stretch>
          </p:blipFill>
          <p:spPr bwMode="auto">
            <a:xfrm>
              <a:off x="8001000" y="2278487"/>
              <a:ext cx="524384" cy="540913"/>
            </a:xfrm>
            <a:prstGeom prst="rect">
              <a:avLst/>
            </a:prstGeom>
            <a:noFill/>
            <a:ln w="9525">
              <a:noFill/>
              <a:miter lim="800000"/>
              <a:headEnd/>
              <a:tailEnd/>
            </a:ln>
          </p:spPr>
        </p:pic>
        <p:pic>
          <p:nvPicPr>
            <p:cNvPr id="14" name="Picture 12"/>
            <p:cNvPicPr>
              <a:picLocks noChangeAspect="1" noChangeArrowheads="1"/>
            </p:cNvPicPr>
            <p:nvPr/>
          </p:nvPicPr>
          <p:blipFill>
            <a:blip r:embed="rId10" cstate="print"/>
            <a:srcRect l="41133" t="23703" r="34236" b="39259"/>
            <a:stretch>
              <a:fillRect/>
            </a:stretch>
          </p:blipFill>
          <p:spPr bwMode="auto">
            <a:xfrm>
              <a:off x="4495800" y="1295400"/>
              <a:ext cx="570062" cy="502276"/>
            </a:xfrm>
            <a:prstGeom prst="rect">
              <a:avLst/>
            </a:prstGeom>
            <a:noFill/>
            <a:ln w="9525">
              <a:noFill/>
              <a:miter lim="800000"/>
              <a:headEnd/>
              <a:tailEnd/>
            </a:ln>
          </p:spPr>
        </p:pic>
        <p:pic>
          <p:nvPicPr>
            <p:cNvPr id="15" name="Picture 13"/>
            <p:cNvPicPr>
              <a:picLocks noChangeAspect="1" noChangeArrowheads="1"/>
            </p:cNvPicPr>
            <p:nvPr/>
          </p:nvPicPr>
          <p:blipFill>
            <a:blip r:embed="rId11" cstate="print"/>
            <a:srcRect l="31062" t="18306" r="24750" b="28870"/>
            <a:stretch>
              <a:fillRect/>
            </a:stretch>
          </p:blipFill>
          <p:spPr bwMode="auto">
            <a:xfrm>
              <a:off x="6248400" y="1905000"/>
              <a:ext cx="526211" cy="396831"/>
            </a:xfrm>
            <a:prstGeom prst="rect">
              <a:avLst/>
            </a:prstGeom>
            <a:noFill/>
            <a:ln w="9525">
              <a:noFill/>
              <a:miter lim="800000"/>
              <a:headEnd/>
              <a:tailEnd/>
            </a:ln>
          </p:spPr>
        </p:pic>
        <p:pic>
          <p:nvPicPr>
            <p:cNvPr id="409602" name="Picture 2" descr="http://www.yalibnan.com/wp-content/uploads/2010/03/volcano-eruption-iceland.bmp"/>
            <p:cNvPicPr>
              <a:picLocks noChangeAspect="1" noChangeArrowheads="1"/>
            </p:cNvPicPr>
            <p:nvPr/>
          </p:nvPicPr>
          <p:blipFill>
            <a:blip r:embed="rId12" cstate="print"/>
            <a:srcRect/>
            <a:stretch>
              <a:fillRect/>
            </a:stretch>
          </p:blipFill>
          <p:spPr bwMode="auto">
            <a:xfrm>
              <a:off x="4800600" y="838200"/>
              <a:ext cx="1143000" cy="644549"/>
            </a:xfrm>
            <a:prstGeom prst="rect">
              <a:avLst/>
            </a:prstGeom>
            <a:noFill/>
          </p:spPr>
        </p:pic>
        <p:pic>
          <p:nvPicPr>
            <p:cNvPr id="16" name="Picture 2" descr="http://www.yalibnan.com/wp-content/uploads/2010/03/volcano-eruption-iceland.bmp"/>
            <p:cNvPicPr>
              <a:picLocks noChangeAspect="1" noChangeArrowheads="1"/>
            </p:cNvPicPr>
            <p:nvPr/>
          </p:nvPicPr>
          <p:blipFill>
            <a:blip r:embed="rId12" cstate="print"/>
            <a:srcRect/>
            <a:stretch>
              <a:fillRect/>
            </a:stretch>
          </p:blipFill>
          <p:spPr bwMode="auto">
            <a:xfrm>
              <a:off x="5257800" y="2209800"/>
              <a:ext cx="1143000" cy="644549"/>
            </a:xfrm>
            <a:prstGeom prst="rect">
              <a:avLst/>
            </a:prstGeom>
            <a:noFill/>
          </p:spPr>
        </p:pic>
        <p:pic>
          <p:nvPicPr>
            <p:cNvPr id="17" name="Picture 2" descr="http://www.yalibnan.com/wp-content/uploads/2010/03/volcano-eruption-iceland.bmp"/>
            <p:cNvPicPr>
              <a:picLocks noChangeAspect="1" noChangeArrowheads="1"/>
            </p:cNvPicPr>
            <p:nvPr/>
          </p:nvPicPr>
          <p:blipFill>
            <a:blip r:embed="rId12" cstate="print"/>
            <a:srcRect/>
            <a:stretch>
              <a:fillRect/>
            </a:stretch>
          </p:blipFill>
          <p:spPr bwMode="auto">
            <a:xfrm>
              <a:off x="7391400" y="1676400"/>
              <a:ext cx="1143000" cy="644549"/>
            </a:xfrm>
            <a:prstGeom prst="rect">
              <a:avLst/>
            </a:prstGeom>
            <a:noFill/>
          </p:spPr>
        </p:pic>
      </p:grpSp>
      <p:sp>
        <p:nvSpPr>
          <p:cNvPr id="19" name="Line 8"/>
          <p:cNvSpPr>
            <a:spLocks noChangeShapeType="1"/>
          </p:cNvSpPr>
          <p:nvPr/>
        </p:nvSpPr>
        <p:spPr bwMode="auto">
          <a:xfrm>
            <a:off x="4274820" y="3395472"/>
            <a:ext cx="960120" cy="0"/>
          </a:xfrm>
          <a:prstGeom prst="line">
            <a:avLst/>
          </a:prstGeom>
          <a:noFill/>
          <a:ln w="57150">
            <a:solidFill>
              <a:srgbClr val="000000"/>
            </a:solidFill>
            <a:round/>
            <a:headEnd/>
            <a:tailEnd type="triangle" w="med" len="med"/>
          </a:ln>
        </p:spPr>
        <p:txBody>
          <a:bodyPr/>
          <a:lstStyle/>
          <a:p>
            <a:endParaRPr lang="en-US" sz="2400" b="1">
              <a:latin typeface="+mj-lt"/>
            </a:endParaRPr>
          </a:p>
        </p:txBody>
      </p:sp>
      <p:sp>
        <p:nvSpPr>
          <p:cNvPr id="20" name="Line 9"/>
          <p:cNvSpPr>
            <a:spLocks noChangeShapeType="1"/>
          </p:cNvSpPr>
          <p:nvPr/>
        </p:nvSpPr>
        <p:spPr bwMode="auto">
          <a:xfrm flipH="1">
            <a:off x="4274820" y="3587496"/>
            <a:ext cx="960120" cy="0"/>
          </a:xfrm>
          <a:prstGeom prst="line">
            <a:avLst/>
          </a:prstGeom>
          <a:noFill/>
          <a:ln w="57150">
            <a:solidFill>
              <a:srgbClr val="000000"/>
            </a:solidFill>
            <a:round/>
            <a:headEnd/>
            <a:tailEnd type="triangle" w="med" len="med"/>
          </a:ln>
        </p:spPr>
        <p:txBody>
          <a:bodyPr/>
          <a:lstStyle/>
          <a:p>
            <a:endParaRPr lang="en-US" sz="2400" b="1">
              <a:latin typeface="+mj-lt"/>
            </a:endParaRPr>
          </a:p>
        </p:txBody>
      </p:sp>
      <p:sp>
        <p:nvSpPr>
          <p:cNvPr id="21" name="Text Box 11"/>
          <p:cNvSpPr txBox="1">
            <a:spLocks noChangeArrowheads="1"/>
          </p:cNvSpPr>
          <p:nvPr/>
        </p:nvSpPr>
        <p:spPr bwMode="auto">
          <a:xfrm>
            <a:off x="3858768" y="3235452"/>
            <a:ext cx="288036" cy="480060"/>
          </a:xfrm>
          <a:prstGeom prst="rect">
            <a:avLst/>
          </a:prstGeom>
          <a:noFill/>
          <a:ln w="9525">
            <a:noFill/>
            <a:miter lim="800000"/>
            <a:headEnd/>
            <a:tailEnd/>
          </a:ln>
        </p:spPr>
        <p:txBody>
          <a:bodyPr tIns="91440" bIns="91440"/>
          <a:lstStyle/>
          <a:p>
            <a:r>
              <a:rPr lang="en-US" sz="2400" b="1" dirty="0">
                <a:latin typeface="+mj-lt"/>
              </a:rPr>
              <a:t>0</a:t>
            </a:r>
          </a:p>
        </p:txBody>
      </p:sp>
      <p:sp>
        <p:nvSpPr>
          <p:cNvPr id="22" name="Text Box 10"/>
          <p:cNvSpPr txBox="1">
            <a:spLocks noChangeArrowheads="1"/>
          </p:cNvSpPr>
          <p:nvPr/>
        </p:nvSpPr>
        <p:spPr bwMode="auto">
          <a:xfrm>
            <a:off x="5426964" y="3203448"/>
            <a:ext cx="288036" cy="480060"/>
          </a:xfrm>
          <a:prstGeom prst="rect">
            <a:avLst/>
          </a:prstGeom>
          <a:noFill/>
          <a:ln w="9525">
            <a:noFill/>
            <a:miter lim="800000"/>
            <a:headEnd/>
            <a:tailEnd/>
          </a:ln>
        </p:spPr>
        <p:txBody>
          <a:bodyPr tIns="91440" bIns="91440"/>
          <a:lstStyle/>
          <a:p>
            <a:r>
              <a:rPr lang="en-US" sz="2400" b="1" dirty="0">
                <a:latin typeface="+mj-lt"/>
              </a:rPr>
              <a:t>1</a:t>
            </a:r>
          </a:p>
        </p:txBody>
      </p:sp>
      <p:sp>
        <p:nvSpPr>
          <p:cNvPr id="23" name="Text Box 12"/>
          <p:cNvSpPr txBox="1">
            <a:spLocks noChangeArrowheads="1"/>
          </p:cNvSpPr>
          <p:nvPr/>
        </p:nvSpPr>
        <p:spPr bwMode="auto">
          <a:xfrm>
            <a:off x="4498848" y="2819400"/>
            <a:ext cx="928116" cy="384048"/>
          </a:xfrm>
          <a:prstGeom prst="rect">
            <a:avLst/>
          </a:prstGeom>
          <a:noFill/>
          <a:ln w="9525">
            <a:noFill/>
            <a:miter lim="800000"/>
            <a:headEnd/>
            <a:tailEnd/>
          </a:ln>
        </p:spPr>
        <p:txBody>
          <a:bodyPr tIns="91440" bIns="91440"/>
          <a:lstStyle/>
          <a:p>
            <a:r>
              <a:rPr lang="en-US" sz="2400" b="1" dirty="0">
                <a:latin typeface="+mj-lt"/>
              </a:rPr>
              <a:t>q01</a:t>
            </a:r>
          </a:p>
        </p:txBody>
      </p:sp>
      <p:sp>
        <p:nvSpPr>
          <p:cNvPr id="24" name="Text Box 13"/>
          <p:cNvSpPr txBox="1">
            <a:spLocks noChangeArrowheads="1"/>
          </p:cNvSpPr>
          <p:nvPr/>
        </p:nvSpPr>
        <p:spPr bwMode="auto">
          <a:xfrm>
            <a:off x="4562856" y="3648837"/>
            <a:ext cx="864108" cy="450723"/>
          </a:xfrm>
          <a:prstGeom prst="rect">
            <a:avLst/>
          </a:prstGeom>
          <a:noFill/>
          <a:ln w="9525">
            <a:noFill/>
            <a:miter lim="800000"/>
            <a:headEnd/>
            <a:tailEnd/>
          </a:ln>
        </p:spPr>
        <p:txBody>
          <a:bodyPr tIns="91440" bIns="91440"/>
          <a:lstStyle/>
          <a:p>
            <a:r>
              <a:rPr lang="en-US" sz="2400" b="1" dirty="0">
                <a:latin typeface="+mj-lt"/>
              </a:rPr>
              <a:t>q10</a:t>
            </a:r>
          </a:p>
        </p:txBody>
      </p:sp>
      <p:sp>
        <p:nvSpPr>
          <p:cNvPr id="25" name="AutoShape 14"/>
          <p:cNvSpPr>
            <a:spLocks noChangeArrowheads="1"/>
          </p:cNvSpPr>
          <p:nvPr/>
        </p:nvSpPr>
        <p:spPr bwMode="auto">
          <a:xfrm>
            <a:off x="5522976" y="3139440"/>
            <a:ext cx="768096" cy="640080"/>
          </a:xfrm>
          <a:prstGeom prst="curvedLeftArrow">
            <a:avLst>
              <a:gd name="adj1" fmla="val 593"/>
              <a:gd name="adj2" fmla="val 20620"/>
              <a:gd name="adj3" fmla="val 58333"/>
            </a:avLst>
          </a:prstGeom>
          <a:solidFill>
            <a:srgbClr val="000000"/>
          </a:solidFill>
          <a:ln w="28575">
            <a:solidFill>
              <a:srgbClr val="000000"/>
            </a:solidFill>
            <a:miter lim="800000"/>
            <a:headEnd/>
            <a:tailEnd/>
          </a:ln>
          <a:effectLst>
            <a:glow rad="101600">
              <a:schemeClr val="accent4">
                <a:satMod val="175000"/>
                <a:alpha val="40000"/>
              </a:schemeClr>
            </a:glow>
          </a:effectLst>
        </p:spPr>
        <p:txBody>
          <a:bodyPr tIns="91440" bIns="91440"/>
          <a:lstStyle/>
          <a:p>
            <a:endParaRPr lang="en-US" sz="2400" b="1">
              <a:latin typeface="+mj-lt"/>
            </a:endParaRPr>
          </a:p>
        </p:txBody>
      </p:sp>
      <p:sp>
        <p:nvSpPr>
          <p:cNvPr id="26" name="AutoShape 15"/>
          <p:cNvSpPr>
            <a:spLocks noChangeArrowheads="1"/>
          </p:cNvSpPr>
          <p:nvPr/>
        </p:nvSpPr>
        <p:spPr bwMode="auto">
          <a:xfrm rot="10817047">
            <a:off x="3284364" y="3073690"/>
            <a:ext cx="700752" cy="674558"/>
          </a:xfrm>
          <a:prstGeom prst="curvedLeftArrow">
            <a:avLst>
              <a:gd name="adj1" fmla="val 593"/>
              <a:gd name="adj2" fmla="val 20620"/>
              <a:gd name="adj3" fmla="val 58333"/>
            </a:avLst>
          </a:prstGeom>
          <a:solidFill>
            <a:srgbClr val="000000"/>
          </a:solidFill>
          <a:ln w="38100">
            <a:solidFill>
              <a:srgbClr val="000000"/>
            </a:solidFill>
            <a:miter lim="800000"/>
            <a:headEnd/>
            <a:tailEnd/>
          </a:ln>
          <a:effectLst>
            <a:glow rad="101600">
              <a:schemeClr val="accent4">
                <a:satMod val="175000"/>
                <a:alpha val="40000"/>
              </a:schemeClr>
            </a:glow>
          </a:effectLst>
        </p:spPr>
        <p:txBody>
          <a:bodyPr tIns="91440" bIns="91440"/>
          <a:lstStyle/>
          <a:p>
            <a:endParaRPr lang="en-US" sz="2400" b="1">
              <a:latin typeface="+mj-lt"/>
            </a:endParaRPr>
          </a:p>
        </p:txBody>
      </p:sp>
      <p:sp>
        <p:nvSpPr>
          <p:cNvPr id="27" name="Text Box 17"/>
          <p:cNvSpPr txBox="1">
            <a:spLocks noChangeArrowheads="1"/>
          </p:cNvSpPr>
          <p:nvPr/>
        </p:nvSpPr>
        <p:spPr bwMode="auto">
          <a:xfrm>
            <a:off x="2706624" y="3232784"/>
            <a:ext cx="576072" cy="418719"/>
          </a:xfrm>
          <a:prstGeom prst="rect">
            <a:avLst/>
          </a:prstGeom>
          <a:noFill/>
          <a:ln w="9525">
            <a:noFill/>
            <a:miter lim="800000"/>
            <a:headEnd/>
            <a:tailEnd/>
          </a:ln>
        </p:spPr>
        <p:txBody>
          <a:bodyPr tIns="91440" bIns="91440"/>
          <a:lstStyle/>
          <a:p>
            <a:r>
              <a:rPr lang="en-US" sz="2400" b="1" dirty="0">
                <a:latin typeface="+mj-lt"/>
              </a:rPr>
              <a:t>r0</a:t>
            </a:r>
          </a:p>
        </p:txBody>
      </p:sp>
      <p:sp>
        <p:nvSpPr>
          <p:cNvPr id="28" name="Text Box 16"/>
          <p:cNvSpPr txBox="1">
            <a:spLocks noChangeArrowheads="1"/>
          </p:cNvSpPr>
          <p:nvPr/>
        </p:nvSpPr>
        <p:spPr bwMode="auto">
          <a:xfrm>
            <a:off x="6355080" y="3232785"/>
            <a:ext cx="576072" cy="354711"/>
          </a:xfrm>
          <a:prstGeom prst="rect">
            <a:avLst/>
          </a:prstGeom>
          <a:noFill/>
          <a:ln w="9525">
            <a:noFill/>
            <a:miter lim="800000"/>
            <a:headEnd/>
            <a:tailEnd/>
          </a:ln>
        </p:spPr>
        <p:txBody>
          <a:bodyPr tIns="91440" bIns="91440"/>
          <a:lstStyle/>
          <a:p>
            <a:r>
              <a:rPr lang="en-US" sz="2400" b="1" dirty="0">
                <a:latin typeface="+mj-lt"/>
              </a:rPr>
              <a:t>r1</a:t>
            </a:r>
          </a:p>
        </p:txBody>
      </p:sp>
      <p:sp>
        <p:nvSpPr>
          <p:cNvPr id="29" name="TextBox 28"/>
          <p:cNvSpPr txBox="1"/>
          <p:nvPr/>
        </p:nvSpPr>
        <p:spPr>
          <a:xfrm>
            <a:off x="1600200" y="4099560"/>
            <a:ext cx="5391219" cy="461665"/>
          </a:xfrm>
          <a:prstGeom prst="rect">
            <a:avLst/>
          </a:prstGeom>
          <a:noFill/>
        </p:spPr>
        <p:txBody>
          <a:bodyPr wrap="none" rtlCol="0">
            <a:spAutoFit/>
          </a:bodyPr>
          <a:lstStyle/>
          <a:p>
            <a:r>
              <a:rPr lang="en-US" sz="2400" b="1" dirty="0" smtClean="0"/>
              <a:t>Ancestral  (root)                    Derived</a:t>
            </a:r>
            <a:endParaRPr lang="en-US" sz="2400" b="1" dirty="0"/>
          </a:p>
        </p:txBody>
      </p:sp>
      <p:sp>
        <p:nvSpPr>
          <p:cNvPr id="31" name="TextBox 30"/>
          <p:cNvSpPr txBox="1"/>
          <p:nvPr/>
        </p:nvSpPr>
        <p:spPr>
          <a:xfrm>
            <a:off x="-228600" y="2057400"/>
            <a:ext cx="9525000" cy="446276"/>
          </a:xfrm>
          <a:prstGeom prst="rect">
            <a:avLst/>
          </a:prstGeom>
          <a:noFill/>
        </p:spPr>
        <p:txBody>
          <a:bodyPr wrap="square" rtlCol="0">
            <a:spAutoFit/>
          </a:bodyPr>
          <a:lstStyle/>
          <a:p>
            <a:pPr algn="ctr"/>
            <a:r>
              <a:rPr lang="en-US" sz="2300" b="1" dirty="0" smtClean="0"/>
              <a:t>Binary State Dependent Speciation &amp; Extinction (Markov Models)</a:t>
            </a:r>
            <a:endParaRPr lang="en-US" sz="2300" b="1" dirty="0"/>
          </a:p>
        </p:txBody>
      </p:sp>
      <p:sp>
        <p:nvSpPr>
          <p:cNvPr id="32" name="TextBox 31"/>
          <p:cNvSpPr txBox="1"/>
          <p:nvPr/>
        </p:nvSpPr>
        <p:spPr>
          <a:xfrm>
            <a:off x="3733800" y="2514600"/>
            <a:ext cx="2089033" cy="338554"/>
          </a:xfrm>
          <a:prstGeom prst="rect">
            <a:avLst/>
          </a:prstGeom>
          <a:noFill/>
        </p:spPr>
        <p:txBody>
          <a:bodyPr wrap="none" rtlCol="0">
            <a:spAutoFit/>
          </a:bodyPr>
          <a:lstStyle/>
          <a:p>
            <a:r>
              <a:rPr lang="en-US" sz="1600" i="1" dirty="0" err="1" smtClean="0"/>
              <a:t>Maddison</a:t>
            </a:r>
            <a:r>
              <a:rPr lang="en-US" sz="1600" i="1" dirty="0" smtClean="0"/>
              <a:t> et al. 2007</a:t>
            </a:r>
            <a:endParaRPr lang="en-US" sz="1600" i="1" dirty="0"/>
          </a:p>
        </p:txBody>
      </p:sp>
      <p:sp>
        <p:nvSpPr>
          <p:cNvPr id="33" name="TextBox 9"/>
          <p:cNvSpPr txBox="1">
            <a:spLocks noChangeArrowheads="1"/>
          </p:cNvSpPr>
          <p:nvPr/>
        </p:nvSpPr>
        <p:spPr bwMode="auto">
          <a:xfrm>
            <a:off x="1143000" y="6488668"/>
            <a:ext cx="6041077" cy="369332"/>
          </a:xfrm>
          <a:prstGeom prst="rect">
            <a:avLst/>
          </a:prstGeom>
          <a:noFill/>
          <a:ln w="9525">
            <a:noFill/>
            <a:miter lim="800000"/>
            <a:headEnd/>
            <a:tailEnd/>
          </a:ln>
        </p:spPr>
        <p:txBody>
          <a:bodyPr wrap="none">
            <a:spAutoFit/>
          </a:bodyPr>
          <a:lstStyle/>
          <a:p>
            <a:r>
              <a:rPr lang="en-US" b="1" i="1" dirty="0" smtClean="0"/>
              <a:t>               </a:t>
            </a:r>
            <a:r>
              <a:rPr lang="en-US" b="1" i="1" dirty="0"/>
              <a:t>Brian </a:t>
            </a:r>
            <a:r>
              <a:rPr lang="en-US" b="1" i="1" dirty="0" smtClean="0"/>
              <a:t>O’Meara  and </a:t>
            </a:r>
            <a:r>
              <a:rPr lang="en-US" b="1" i="1" dirty="0" err="1" smtClean="0"/>
              <a:t>NESCent</a:t>
            </a:r>
            <a:r>
              <a:rPr lang="en-US" b="1" i="1" dirty="0" smtClean="0"/>
              <a:t> Working Group</a:t>
            </a:r>
            <a:endParaRPr lang="en-US" b="1" i="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4800" y="1195799"/>
          <a:ext cx="8686800" cy="5042262"/>
        </p:xfrm>
        <a:graphic>
          <a:graphicData uri="http://schemas.openxmlformats.org/drawingml/2006/table">
            <a:tbl>
              <a:tblPr firstRow="1" bandRow="1">
                <a:tableStyleId>{5C22544A-7EE6-4342-B048-85BDC9FD1C3A}</a:tableStyleId>
              </a:tblPr>
              <a:tblGrid>
                <a:gridCol w="3429000"/>
                <a:gridCol w="3048000"/>
                <a:gridCol w="2209800"/>
              </a:tblGrid>
              <a:tr h="642257">
                <a:tc>
                  <a:txBody>
                    <a:bodyPr/>
                    <a:lstStyle/>
                    <a:p>
                      <a:r>
                        <a:rPr lang="en-US" sz="2400" b="1" dirty="0" smtClean="0"/>
                        <a:t>Ancestral </a:t>
                      </a:r>
                      <a:r>
                        <a:rPr lang="en-US" sz="2400" b="1" baseline="0" dirty="0" smtClean="0"/>
                        <a:t> Trait State</a:t>
                      </a:r>
                      <a:endParaRPr lang="en-US" sz="2400" b="1" dirty="0"/>
                    </a:p>
                  </a:txBody>
                  <a:tcPr>
                    <a:solidFill>
                      <a:srgbClr val="3D13ED"/>
                    </a:solidFill>
                  </a:tcPr>
                </a:tc>
                <a:tc>
                  <a:txBody>
                    <a:bodyPr/>
                    <a:lstStyle/>
                    <a:p>
                      <a:r>
                        <a:rPr lang="en-US" sz="2400" b="1" dirty="0" smtClean="0"/>
                        <a:t>Derived Trait</a:t>
                      </a:r>
                      <a:r>
                        <a:rPr lang="en-US" sz="2400" b="1" baseline="0" dirty="0" smtClean="0"/>
                        <a:t> State</a:t>
                      </a:r>
                      <a:endParaRPr lang="en-US" sz="2400" b="1" dirty="0"/>
                    </a:p>
                  </a:txBody>
                  <a:tcPr>
                    <a:solidFill>
                      <a:srgbClr val="3D13ED"/>
                    </a:solidFill>
                  </a:tcPr>
                </a:tc>
                <a:tc>
                  <a:txBody>
                    <a:bodyPr/>
                    <a:lstStyle/>
                    <a:p>
                      <a:r>
                        <a:rPr lang="en-US" sz="2400" b="1" dirty="0" smtClean="0"/>
                        <a:t>Combo Score for Derived Trait State</a:t>
                      </a:r>
                      <a:endParaRPr lang="en-US" sz="2400" b="1" dirty="0"/>
                    </a:p>
                  </a:txBody>
                  <a:tcPr>
                    <a:solidFill>
                      <a:srgbClr val="3D13ED"/>
                    </a:solidFill>
                  </a:tcPr>
                </a:tc>
              </a:tr>
              <a:tr h="642257">
                <a:tc>
                  <a:txBody>
                    <a:bodyPr/>
                    <a:lstStyle/>
                    <a:p>
                      <a:r>
                        <a:rPr lang="en-US" sz="2400" b="1" dirty="0" smtClean="0"/>
                        <a:t>Corolla</a:t>
                      </a:r>
                      <a:r>
                        <a:rPr lang="en-US" sz="2400" b="1" baseline="0" dirty="0" smtClean="0"/>
                        <a:t> present</a:t>
                      </a:r>
                      <a:endParaRPr lang="en-US" sz="2400" b="1" dirty="0"/>
                    </a:p>
                  </a:txBody>
                  <a:tcPr>
                    <a:solidFill>
                      <a:srgbClr val="FFFF00"/>
                    </a:solidFill>
                  </a:tcPr>
                </a:tc>
                <a:tc>
                  <a:txBody>
                    <a:bodyPr/>
                    <a:lstStyle/>
                    <a:p>
                      <a:r>
                        <a:rPr lang="en-US" sz="2400" b="1" dirty="0" smtClean="0"/>
                        <a:t>Corolla</a:t>
                      </a:r>
                      <a:r>
                        <a:rPr lang="en-US" sz="2400" b="1" baseline="0" dirty="0" smtClean="0"/>
                        <a:t> absent</a:t>
                      </a:r>
                      <a:endParaRPr lang="en-US" sz="2400" b="1" dirty="0"/>
                    </a:p>
                  </a:txBody>
                  <a:tcPr>
                    <a:solidFill>
                      <a:srgbClr val="FFFF00"/>
                    </a:solidFill>
                  </a:tcPr>
                </a:tc>
                <a:tc>
                  <a:txBody>
                    <a:bodyPr/>
                    <a:lstStyle/>
                    <a:p>
                      <a:r>
                        <a:rPr lang="en-US" sz="2400" b="1" dirty="0" smtClean="0"/>
                        <a:t>1</a:t>
                      </a:r>
                      <a:r>
                        <a:rPr lang="en-US" sz="4400" b="1" baseline="-20000" dirty="0" smtClean="0"/>
                        <a:t>*****</a:t>
                      </a:r>
                      <a:endParaRPr lang="en-US" sz="2400" b="1" baseline="-20000" dirty="0"/>
                    </a:p>
                  </a:txBody>
                  <a:tcPr/>
                </a:tc>
              </a:tr>
              <a:tr h="642257">
                <a:tc>
                  <a:txBody>
                    <a:bodyPr/>
                    <a:lstStyle/>
                    <a:p>
                      <a:r>
                        <a:rPr lang="en-US" sz="2400" b="1" dirty="0" smtClean="0"/>
                        <a:t>Petals separate</a:t>
                      </a:r>
                      <a:endParaRPr lang="en-US" sz="2400" b="1" dirty="0"/>
                    </a:p>
                  </a:txBody>
                  <a:tcPr>
                    <a:solidFill>
                      <a:srgbClr val="FFFF00"/>
                    </a:solidFill>
                  </a:tcPr>
                </a:tc>
                <a:tc>
                  <a:txBody>
                    <a:bodyPr/>
                    <a:lstStyle/>
                    <a:p>
                      <a:r>
                        <a:rPr lang="en-US" sz="2400" b="1" dirty="0" smtClean="0"/>
                        <a:t>Petals fused</a:t>
                      </a:r>
                      <a:endParaRPr lang="en-US" sz="2400" b="1" dirty="0"/>
                    </a:p>
                  </a:txBody>
                  <a:tcPr>
                    <a:solidFill>
                      <a:srgbClr val="FFFF00"/>
                    </a:solidFill>
                  </a:tcPr>
                </a:tc>
                <a:tc>
                  <a:txBody>
                    <a:bodyPr/>
                    <a:lstStyle/>
                    <a:p>
                      <a:r>
                        <a:rPr lang="en-US" sz="4400" b="1" baseline="-20000" dirty="0" smtClean="0"/>
                        <a:t>*</a:t>
                      </a:r>
                      <a:r>
                        <a:rPr lang="en-US" sz="2400" b="1" dirty="0" smtClean="0"/>
                        <a:t>1</a:t>
                      </a:r>
                      <a:r>
                        <a:rPr lang="en-US" sz="4400" b="1" baseline="-20000" dirty="0" smtClean="0"/>
                        <a:t>****</a:t>
                      </a:r>
                      <a:endParaRPr lang="en-US" sz="4400" b="1" baseline="-20000" dirty="0"/>
                    </a:p>
                  </a:txBody>
                  <a:tcPr/>
                </a:tc>
              </a:tr>
              <a:tr h="642257">
                <a:tc>
                  <a:txBody>
                    <a:bodyPr/>
                    <a:lstStyle/>
                    <a:p>
                      <a:r>
                        <a:rPr lang="en-US" sz="2400" b="1" baseline="0" dirty="0" smtClean="0"/>
                        <a:t>Symmetry radial</a:t>
                      </a:r>
                      <a:endParaRPr lang="en-US" sz="2400" b="1" dirty="0"/>
                    </a:p>
                  </a:txBody>
                  <a:tcPr>
                    <a:solidFill>
                      <a:srgbClr val="FFFF00"/>
                    </a:solidFill>
                  </a:tcPr>
                </a:tc>
                <a:tc>
                  <a:txBody>
                    <a:bodyPr/>
                    <a:lstStyle/>
                    <a:p>
                      <a:r>
                        <a:rPr lang="en-US" sz="2400" b="1" dirty="0" smtClean="0"/>
                        <a:t>Symmetry bilateral</a:t>
                      </a:r>
                      <a:endParaRPr lang="en-US" sz="2400" b="1" dirty="0"/>
                    </a:p>
                  </a:txBody>
                  <a:tcPr>
                    <a:solidFill>
                      <a:srgbClr val="FFFF00"/>
                    </a:solidFill>
                  </a:tcPr>
                </a:tc>
                <a:tc>
                  <a:txBody>
                    <a:bodyPr/>
                    <a:lstStyle/>
                    <a:p>
                      <a:r>
                        <a:rPr lang="en-US" sz="4400" b="1" baseline="-20000" dirty="0" smtClean="0"/>
                        <a:t>**</a:t>
                      </a:r>
                      <a:r>
                        <a:rPr lang="en-US" sz="2400" b="1" dirty="0" smtClean="0"/>
                        <a:t>1</a:t>
                      </a:r>
                      <a:r>
                        <a:rPr lang="en-US" sz="4400" b="1" baseline="-20000" dirty="0" smtClean="0"/>
                        <a:t>***</a:t>
                      </a:r>
                      <a:endParaRPr lang="en-US" sz="2400" b="1" baseline="-20000" dirty="0"/>
                    </a:p>
                  </a:txBody>
                  <a:tcPr/>
                </a:tc>
              </a:tr>
              <a:tr h="642257">
                <a:tc>
                  <a:txBody>
                    <a:bodyPr/>
                    <a:lstStyle/>
                    <a:p>
                      <a:r>
                        <a:rPr lang="en-US" sz="2400" b="1" dirty="0" smtClean="0"/>
                        <a:t>Stamens many</a:t>
                      </a:r>
                      <a:endParaRPr lang="en-US" sz="2400" b="1" dirty="0"/>
                    </a:p>
                  </a:txBody>
                  <a:tcPr>
                    <a:solidFill>
                      <a:srgbClr val="FFFF00"/>
                    </a:solidFill>
                  </a:tcPr>
                </a:tc>
                <a:tc>
                  <a:txBody>
                    <a:bodyPr/>
                    <a:lstStyle/>
                    <a:p>
                      <a:r>
                        <a:rPr lang="en-US" sz="2400" b="1" dirty="0" smtClean="0"/>
                        <a:t>Stamens few</a:t>
                      </a:r>
                      <a:endParaRPr lang="en-US" sz="2400" b="1" dirty="0"/>
                    </a:p>
                  </a:txBody>
                  <a:tcPr>
                    <a:solidFill>
                      <a:srgbClr val="FFFF00"/>
                    </a:solidFill>
                  </a:tcPr>
                </a:tc>
                <a:tc>
                  <a:txBody>
                    <a:bodyPr/>
                    <a:lstStyle/>
                    <a:p>
                      <a:r>
                        <a:rPr lang="en-US" sz="4400" b="1" baseline="-20000" dirty="0" smtClean="0"/>
                        <a:t>***</a:t>
                      </a:r>
                      <a:r>
                        <a:rPr lang="en-US" sz="2400" b="1" dirty="0" smtClean="0"/>
                        <a:t>1</a:t>
                      </a:r>
                      <a:r>
                        <a:rPr lang="en-US" sz="4400" b="1" baseline="-20000" dirty="0" smtClean="0"/>
                        <a:t>**</a:t>
                      </a:r>
                      <a:endParaRPr lang="en-US" sz="2400" b="1" baseline="-20000" dirty="0"/>
                    </a:p>
                  </a:txBody>
                  <a:tcPr/>
                </a:tc>
              </a:tr>
              <a:tr h="642257">
                <a:tc>
                  <a:txBody>
                    <a:bodyPr/>
                    <a:lstStyle/>
                    <a:p>
                      <a:r>
                        <a:rPr lang="en-US" sz="2400" b="1" dirty="0" err="1" smtClean="0"/>
                        <a:t>Carpels</a:t>
                      </a:r>
                      <a:r>
                        <a:rPr lang="en-US" sz="2400" b="1" baseline="0" dirty="0" smtClean="0"/>
                        <a:t> separate</a:t>
                      </a:r>
                      <a:endParaRPr lang="en-US" sz="2400" b="1" dirty="0"/>
                    </a:p>
                  </a:txBody>
                  <a:tcPr>
                    <a:solidFill>
                      <a:srgbClr val="FFFF00"/>
                    </a:solidFill>
                  </a:tcPr>
                </a:tc>
                <a:tc>
                  <a:txBody>
                    <a:bodyPr/>
                    <a:lstStyle/>
                    <a:p>
                      <a:r>
                        <a:rPr lang="en-US" sz="2400" b="1" dirty="0" err="1" smtClean="0"/>
                        <a:t>Carpels</a:t>
                      </a:r>
                      <a:r>
                        <a:rPr lang="en-US" sz="2400" b="1" dirty="0" smtClean="0"/>
                        <a:t> fused</a:t>
                      </a:r>
                      <a:endParaRPr lang="en-US" sz="2400" b="1" dirty="0"/>
                    </a:p>
                  </a:txBody>
                  <a:tcPr>
                    <a:solidFill>
                      <a:srgbClr val="FFFF00"/>
                    </a:solidFill>
                  </a:tcPr>
                </a:tc>
                <a:tc>
                  <a:txBody>
                    <a:bodyPr/>
                    <a:lstStyle/>
                    <a:p>
                      <a:r>
                        <a:rPr lang="en-US" sz="4400" b="1" baseline="-20000" dirty="0" smtClean="0"/>
                        <a:t>****</a:t>
                      </a:r>
                      <a:r>
                        <a:rPr lang="en-US" sz="2400" b="1" dirty="0" smtClean="0"/>
                        <a:t>1</a:t>
                      </a:r>
                      <a:r>
                        <a:rPr lang="en-US" sz="4400" b="1" baseline="-20000" dirty="0" smtClean="0"/>
                        <a:t>*</a:t>
                      </a:r>
                      <a:endParaRPr lang="en-US" sz="2400" b="1" baseline="-20000" dirty="0"/>
                    </a:p>
                  </a:txBody>
                  <a:tcPr/>
                </a:tc>
              </a:tr>
              <a:tr h="642257">
                <a:tc>
                  <a:txBody>
                    <a:bodyPr/>
                    <a:lstStyle/>
                    <a:p>
                      <a:r>
                        <a:rPr lang="en-US" sz="2400" b="1" baseline="0" dirty="0" smtClean="0"/>
                        <a:t>Ovary superior</a:t>
                      </a:r>
                    </a:p>
                  </a:txBody>
                  <a:tcPr>
                    <a:solidFill>
                      <a:srgbClr val="FFFF00"/>
                    </a:solidFill>
                  </a:tcPr>
                </a:tc>
                <a:tc>
                  <a:txBody>
                    <a:bodyPr/>
                    <a:lstStyle/>
                    <a:p>
                      <a:r>
                        <a:rPr lang="en-US" sz="2400" b="1" dirty="0" smtClean="0"/>
                        <a:t>Ovary</a:t>
                      </a:r>
                      <a:r>
                        <a:rPr lang="en-US" sz="2400" b="1" baseline="0" dirty="0" smtClean="0"/>
                        <a:t> inferior</a:t>
                      </a:r>
                      <a:endParaRPr lang="en-US" sz="2400" b="1" dirty="0"/>
                    </a:p>
                  </a:txBody>
                  <a:tcPr>
                    <a:solidFill>
                      <a:srgbClr val="FFFF00"/>
                    </a:solidFill>
                  </a:tcPr>
                </a:tc>
                <a:tc>
                  <a:txBody>
                    <a:bodyPr/>
                    <a:lstStyle/>
                    <a:p>
                      <a:r>
                        <a:rPr lang="en-US" sz="4400" b="1" baseline="-20000" dirty="0" smtClean="0"/>
                        <a:t>*****</a:t>
                      </a:r>
                      <a:r>
                        <a:rPr lang="en-US" sz="2400" b="1" dirty="0" smtClean="0"/>
                        <a:t>1</a:t>
                      </a:r>
                      <a:endParaRPr lang="en-US" sz="2400" b="1" dirty="0"/>
                    </a:p>
                  </a:txBody>
                  <a:tcPr/>
                </a:tc>
              </a:tr>
            </a:tbl>
          </a:graphicData>
        </a:graphic>
      </p:graphicFrame>
      <p:sp>
        <p:nvSpPr>
          <p:cNvPr id="3" name="TextBox 2"/>
          <p:cNvSpPr txBox="1"/>
          <p:nvPr/>
        </p:nvSpPr>
        <p:spPr>
          <a:xfrm>
            <a:off x="0" y="-76200"/>
            <a:ext cx="9144000" cy="1384995"/>
          </a:xfrm>
          <a:prstGeom prst="rect">
            <a:avLst/>
          </a:prstGeom>
          <a:noFill/>
        </p:spPr>
        <p:txBody>
          <a:bodyPr wrap="square" rtlCol="0">
            <a:spAutoFit/>
          </a:bodyPr>
          <a:lstStyle/>
          <a:p>
            <a:pPr algn="ctr"/>
            <a:r>
              <a:rPr lang="en-US" sz="2800" b="1" dirty="0" smtClean="0"/>
              <a:t>Extending </a:t>
            </a:r>
            <a:r>
              <a:rPr lang="en-US" sz="2800" b="1" dirty="0" err="1" smtClean="0"/>
              <a:t>BiSSE</a:t>
            </a:r>
            <a:r>
              <a:rPr lang="en-US" sz="2800" b="1" dirty="0" smtClean="0"/>
              <a:t> to Trait Combinations: </a:t>
            </a:r>
          </a:p>
          <a:p>
            <a:pPr algn="ctr"/>
            <a:r>
              <a:rPr lang="en-US" sz="2800" b="1" dirty="0" smtClean="0"/>
              <a:t>Six Major Angiosperm Traits Scored  </a:t>
            </a:r>
          </a:p>
          <a:p>
            <a:pPr algn="ctr"/>
            <a:r>
              <a:rPr lang="en-US" sz="2800" b="1" dirty="0" smtClean="0"/>
              <a:t>(2</a:t>
            </a:r>
            <a:r>
              <a:rPr lang="en-US" sz="2800" b="1" baseline="30000" dirty="0" smtClean="0"/>
              <a:t>6</a:t>
            </a:r>
            <a:r>
              <a:rPr lang="en-US" sz="2800" b="1" dirty="0" smtClean="0"/>
              <a:t> combinations = 64 combos)</a:t>
            </a:r>
            <a:endParaRPr lang="en-US" sz="2800" b="1" dirty="0"/>
          </a:p>
        </p:txBody>
      </p:sp>
      <p:sp>
        <p:nvSpPr>
          <p:cNvPr id="4" name="TextBox 3"/>
          <p:cNvSpPr txBox="1"/>
          <p:nvPr/>
        </p:nvSpPr>
        <p:spPr>
          <a:xfrm>
            <a:off x="-12571" y="6314261"/>
            <a:ext cx="9258304" cy="543739"/>
          </a:xfrm>
          <a:prstGeom prst="rect">
            <a:avLst/>
          </a:prstGeom>
          <a:solidFill>
            <a:srgbClr val="FFFFCC"/>
          </a:solidFill>
        </p:spPr>
        <p:txBody>
          <a:bodyPr wrap="none" rtlCol="0">
            <a:spAutoFit/>
          </a:bodyPr>
          <a:lstStyle/>
          <a:p>
            <a:r>
              <a:rPr lang="en-US" sz="2400" b="1" dirty="0" smtClean="0"/>
              <a:t>e.g.: Corolla present, Symmetry bilateral, Stamens few: 0</a:t>
            </a:r>
            <a:r>
              <a:rPr lang="en-US" sz="4400" b="1" baseline="-20000" dirty="0" smtClean="0"/>
              <a:t>*</a:t>
            </a:r>
            <a:r>
              <a:rPr lang="en-US" sz="2400" b="1" dirty="0" smtClean="0"/>
              <a:t>11</a:t>
            </a:r>
            <a:r>
              <a:rPr lang="en-US" sz="4400" b="1" baseline="-20000" dirty="0" smtClean="0"/>
              <a:t>**</a:t>
            </a:r>
            <a:endParaRPr lang="en-US" sz="2400" b="1" baseline="-20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Line 8"/>
          <p:cNvSpPr>
            <a:spLocks noChangeShapeType="1"/>
          </p:cNvSpPr>
          <p:nvPr/>
        </p:nvSpPr>
        <p:spPr bwMode="auto">
          <a:xfrm>
            <a:off x="3924300" y="1981200"/>
            <a:ext cx="1143000" cy="0"/>
          </a:xfrm>
          <a:prstGeom prst="line">
            <a:avLst/>
          </a:prstGeom>
          <a:noFill/>
          <a:ln w="57150">
            <a:solidFill>
              <a:srgbClr val="000000"/>
            </a:solidFill>
            <a:round/>
            <a:headEnd/>
            <a:tailEnd type="triangle" w="med" len="med"/>
          </a:ln>
        </p:spPr>
        <p:txBody>
          <a:bodyPr/>
          <a:lstStyle/>
          <a:p>
            <a:endParaRPr lang="en-US" sz="2400" b="1">
              <a:latin typeface="+mj-lt"/>
            </a:endParaRPr>
          </a:p>
        </p:txBody>
      </p:sp>
      <p:sp>
        <p:nvSpPr>
          <p:cNvPr id="55299" name="Line 9"/>
          <p:cNvSpPr>
            <a:spLocks noChangeShapeType="1"/>
          </p:cNvSpPr>
          <p:nvPr/>
        </p:nvSpPr>
        <p:spPr bwMode="auto">
          <a:xfrm flipH="1">
            <a:off x="3924300" y="2209800"/>
            <a:ext cx="1143000" cy="0"/>
          </a:xfrm>
          <a:prstGeom prst="line">
            <a:avLst/>
          </a:prstGeom>
          <a:noFill/>
          <a:ln w="57150">
            <a:solidFill>
              <a:srgbClr val="000000"/>
            </a:solidFill>
            <a:round/>
            <a:headEnd/>
            <a:tailEnd type="triangle" w="med" len="med"/>
          </a:ln>
        </p:spPr>
        <p:txBody>
          <a:bodyPr/>
          <a:lstStyle/>
          <a:p>
            <a:endParaRPr lang="en-US" sz="2400" b="1">
              <a:latin typeface="+mj-lt"/>
            </a:endParaRPr>
          </a:p>
        </p:txBody>
      </p:sp>
      <p:sp>
        <p:nvSpPr>
          <p:cNvPr id="55300" name="Text Box 11"/>
          <p:cNvSpPr txBox="1">
            <a:spLocks noChangeArrowheads="1"/>
          </p:cNvSpPr>
          <p:nvPr/>
        </p:nvSpPr>
        <p:spPr bwMode="auto">
          <a:xfrm>
            <a:off x="3429000" y="1790700"/>
            <a:ext cx="342900" cy="571500"/>
          </a:xfrm>
          <a:prstGeom prst="rect">
            <a:avLst/>
          </a:prstGeom>
          <a:noFill/>
          <a:ln w="9525">
            <a:noFill/>
            <a:miter lim="800000"/>
            <a:headEnd/>
            <a:tailEnd/>
          </a:ln>
        </p:spPr>
        <p:txBody>
          <a:bodyPr tIns="91440" bIns="91440"/>
          <a:lstStyle/>
          <a:p>
            <a:r>
              <a:rPr lang="en-US" sz="2400" b="1" dirty="0">
                <a:latin typeface="+mj-lt"/>
              </a:rPr>
              <a:t>0</a:t>
            </a:r>
          </a:p>
        </p:txBody>
      </p:sp>
      <p:sp>
        <p:nvSpPr>
          <p:cNvPr id="55301" name="Text Box 10"/>
          <p:cNvSpPr txBox="1">
            <a:spLocks noChangeArrowheads="1"/>
          </p:cNvSpPr>
          <p:nvPr/>
        </p:nvSpPr>
        <p:spPr bwMode="auto">
          <a:xfrm>
            <a:off x="5295900" y="1752600"/>
            <a:ext cx="342900" cy="571500"/>
          </a:xfrm>
          <a:prstGeom prst="rect">
            <a:avLst/>
          </a:prstGeom>
          <a:noFill/>
          <a:ln w="9525">
            <a:noFill/>
            <a:miter lim="800000"/>
            <a:headEnd/>
            <a:tailEnd/>
          </a:ln>
        </p:spPr>
        <p:txBody>
          <a:bodyPr tIns="91440" bIns="91440"/>
          <a:lstStyle/>
          <a:p>
            <a:r>
              <a:rPr lang="en-US" sz="2400" b="1" dirty="0">
                <a:latin typeface="+mj-lt"/>
              </a:rPr>
              <a:t>1</a:t>
            </a:r>
          </a:p>
        </p:txBody>
      </p:sp>
      <p:sp>
        <p:nvSpPr>
          <p:cNvPr id="55302" name="Text Box 12"/>
          <p:cNvSpPr txBox="1">
            <a:spLocks noChangeArrowheads="1"/>
          </p:cNvSpPr>
          <p:nvPr/>
        </p:nvSpPr>
        <p:spPr bwMode="auto">
          <a:xfrm>
            <a:off x="4191000" y="1295400"/>
            <a:ext cx="1104900" cy="457200"/>
          </a:xfrm>
          <a:prstGeom prst="rect">
            <a:avLst/>
          </a:prstGeom>
          <a:noFill/>
          <a:ln w="9525">
            <a:noFill/>
            <a:miter lim="800000"/>
            <a:headEnd/>
            <a:tailEnd/>
          </a:ln>
        </p:spPr>
        <p:txBody>
          <a:bodyPr tIns="91440" bIns="91440"/>
          <a:lstStyle/>
          <a:p>
            <a:r>
              <a:rPr lang="en-US" sz="2400" b="1" dirty="0">
                <a:latin typeface="+mj-lt"/>
              </a:rPr>
              <a:t>q01</a:t>
            </a:r>
          </a:p>
        </p:txBody>
      </p:sp>
      <p:sp>
        <p:nvSpPr>
          <p:cNvPr id="55303" name="Text Box 13"/>
          <p:cNvSpPr txBox="1">
            <a:spLocks noChangeArrowheads="1"/>
          </p:cNvSpPr>
          <p:nvPr/>
        </p:nvSpPr>
        <p:spPr bwMode="auto">
          <a:xfrm>
            <a:off x="4267200" y="2282825"/>
            <a:ext cx="1028700" cy="536575"/>
          </a:xfrm>
          <a:prstGeom prst="rect">
            <a:avLst/>
          </a:prstGeom>
          <a:noFill/>
          <a:ln w="9525">
            <a:noFill/>
            <a:miter lim="800000"/>
            <a:headEnd/>
            <a:tailEnd/>
          </a:ln>
        </p:spPr>
        <p:txBody>
          <a:bodyPr tIns="91440" bIns="91440"/>
          <a:lstStyle/>
          <a:p>
            <a:r>
              <a:rPr lang="en-US" sz="2400" b="1" dirty="0">
                <a:latin typeface="+mj-lt"/>
              </a:rPr>
              <a:t>q10</a:t>
            </a:r>
          </a:p>
        </p:txBody>
      </p:sp>
      <p:sp>
        <p:nvSpPr>
          <p:cNvPr id="55304" name="AutoShape 14"/>
          <p:cNvSpPr>
            <a:spLocks noChangeArrowheads="1"/>
          </p:cNvSpPr>
          <p:nvPr/>
        </p:nvSpPr>
        <p:spPr bwMode="auto">
          <a:xfrm>
            <a:off x="5410200" y="1676400"/>
            <a:ext cx="914400" cy="762000"/>
          </a:xfrm>
          <a:prstGeom prst="curvedLeftArrow">
            <a:avLst>
              <a:gd name="adj1" fmla="val 593"/>
              <a:gd name="adj2" fmla="val 20620"/>
              <a:gd name="adj3" fmla="val 58333"/>
            </a:avLst>
          </a:prstGeom>
          <a:solidFill>
            <a:srgbClr val="000000"/>
          </a:solidFill>
          <a:ln w="28575">
            <a:solidFill>
              <a:srgbClr val="000000"/>
            </a:solidFill>
            <a:miter lim="800000"/>
            <a:headEnd/>
            <a:tailEnd/>
          </a:ln>
          <a:effectLst>
            <a:glow rad="101600">
              <a:schemeClr val="accent4">
                <a:satMod val="175000"/>
                <a:alpha val="40000"/>
              </a:schemeClr>
            </a:glow>
          </a:effectLst>
        </p:spPr>
        <p:txBody>
          <a:bodyPr tIns="91440" bIns="91440"/>
          <a:lstStyle/>
          <a:p>
            <a:endParaRPr lang="en-US" sz="2400" b="1">
              <a:latin typeface="+mj-lt"/>
            </a:endParaRPr>
          </a:p>
        </p:txBody>
      </p:sp>
      <p:sp>
        <p:nvSpPr>
          <p:cNvPr id="55305" name="AutoShape 15"/>
          <p:cNvSpPr>
            <a:spLocks noChangeArrowheads="1"/>
          </p:cNvSpPr>
          <p:nvPr/>
        </p:nvSpPr>
        <p:spPr bwMode="auto">
          <a:xfrm rot="10817047">
            <a:off x="2745186" y="1598126"/>
            <a:ext cx="834228" cy="803045"/>
          </a:xfrm>
          <a:prstGeom prst="curvedLeftArrow">
            <a:avLst>
              <a:gd name="adj1" fmla="val 593"/>
              <a:gd name="adj2" fmla="val 20620"/>
              <a:gd name="adj3" fmla="val 58333"/>
            </a:avLst>
          </a:prstGeom>
          <a:solidFill>
            <a:srgbClr val="000000"/>
          </a:solidFill>
          <a:ln w="38100">
            <a:solidFill>
              <a:srgbClr val="000000"/>
            </a:solidFill>
            <a:miter lim="800000"/>
            <a:headEnd/>
            <a:tailEnd/>
          </a:ln>
          <a:effectLst>
            <a:glow rad="101600">
              <a:schemeClr val="accent4">
                <a:satMod val="175000"/>
                <a:alpha val="40000"/>
              </a:schemeClr>
            </a:glow>
          </a:effectLst>
        </p:spPr>
        <p:txBody>
          <a:bodyPr tIns="91440" bIns="91440"/>
          <a:lstStyle/>
          <a:p>
            <a:endParaRPr lang="en-US" sz="2400" b="1">
              <a:latin typeface="+mj-lt"/>
            </a:endParaRPr>
          </a:p>
        </p:txBody>
      </p:sp>
      <p:sp>
        <p:nvSpPr>
          <p:cNvPr id="55306" name="Text Box 17"/>
          <p:cNvSpPr txBox="1">
            <a:spLocks noChangeArrowheads="1"/>
          </p:cNvSpPr>
          <p:nvPr/>
        </p:nvSpPr>
        <p:spPr bwMode="auto">
          <a:xfrm>
            <a:off x="2057400" y="1787524"/>
            <a:ext cx="685800" cy="498475"/>
          </a:xfrm>
          <a:prstGeom prst="rect">
            <a:avLst/>
          </a:prstGeom>
          <a:noFill/>
          <a:ln w="9525">
            <a:noFill/>
            <a:miter lim="800000"/>
            <a:headEnd/>
            <a:tailEnd/>
          </a:ln>
        </p:spPr>
        <p:txBody>
          <a:bodyPr tIns="91440" bIns="91440"/>
          <a:lstStyle/>
          <a:p>
            <a:r>
              <a:rPr lang="en-US" sz="2400" b="1" dirty="0">
                <a:latin typeface="+mj-lt"/>
              </a:rPr>
              <a:t>r0</a:t>
            </a:r>
          </a:p>
        </p:txBody>
      </p:sp>
      <p:sp>
        <p:nvSpPr>
          <p:cNvPr id="55307" name="Text Box 16"/>
          <p:cNvSpPr txBox="1">
            <a:spLocks noChangeArrowheads="1"/>
          </p:cNvSpPr>
          <p:nvPr/>
        </p:nvSpPr>
        <p:spPr bwMode="auto">
          <a:xfrm>
            <a:off x="6400800" y="1787525"/>
            <a:ext cx="685800" cy="422275"/>
          </a:xfrm>
          <a:prstGeom prst="rect">
            <a:avLst/>
          </a:prstGeom>
          <a:noFill/>
          <a:ln w="9525">
            <a:noFill/>
            <a:miter lim="800000"/>
            <a:headEnd/>
            <a:tailEnd/>
          </a:ln>
        </p:spPr>
        <p:txBody>
          <a:bodyPr tIns="91440" bIns="91440"/>
          <a:lstStyle/>
          <a:p>
            <a:r>
              <a:rPr lang="en-US" sz="2400" b="1" dirty="0">
                <a:latin typeface="+mj-lt"/>
              </a:rPr>
              <a:t>r1</a:t>
            </a:r>
          </a:p>
        </p:txBody>
      </p:sp>
      <p:sp>
        <p:nvSpPr>
          <p:cNvPr id="55308" name="Rectangle 18"/>
          <p:cNvSpPr>
            <a:spLocks noChangeArrowheads="1"/>
          </p:cNvSpPr>
          <p:nvPr/>
        </p:nvSpPr>
        <p:spPr bwMode="auto">
          <a:xfrm>
            <a:off x="0" y="3535742"/>
            <a:ext cx="9144000" cy="2123658"/>
          </a:xfrm>
          <a:prstGeom prst="rect">
            <a:avLst/>
          </a:prstGeom>
          <a:noFill/>
          <a:ln w="9525">
            <a:noFill/>
            <a:miter lim="800000"/>
            <a:headEnd/>
            <a:tailEnd/>
          </a:ln>
        </p:spPr>
        <p:txBody>
          <a:bodyPr wrap="square" anchor="ctr">
            <a:spAutoFit/>
          </a:bodyPr>
          <a:lstStyle/>
          <a:p>
            <a:r>
              <a:rPr lang="en-US" sz="2400" dirty="0" smtClean="0">
                <a:latin typeface="Arial" pitchFamily="34" charset="0"/>
                <a:cs typeface="Arial" pitchFamily="34" charset="0"/>
              </a:rPr>
              <a:t> Series of bipartitions for 6 traits each with 2 character states: </a:t>
            </a:r>
          </a:p>
          <a:p>
            <a:r>
              <a:rPr lang="en-US" sz="2400" dirty="0" smtClean="0">
                <a:latin typeface="Arial" pitchFamily="34" charset="0"/>
                <a:cs typeface="Arial" pitchFamily="34" charset="0"/>
              </a:rPr>
              <a:t>	</a:t>
            </a:r>
          </a:p>
          <a:p>
            <a:r>
              <a:rPr lang="en-US" sz="2400" dirty="0" smtClean="0">
                <a:latin typeface="Arial" pitchFamily="34" charset="0"/>
                <a:cs typeface="Arial" pitchFamily="34" charset="0"/>
              </a:rPr>
              <a:t>	For any character the state could be: 0, 1, or </a:t>
            </a:r>
            <a:r>
              <a:rPr lang="en-US" sz="3600" baseline="-20000" dirty="0" smtClean="0">
                <a:latin typeface="Arial" pitchFamily="34" charset="0"/>
                <a:cs typeface="Arial" pitchFamily="34" charset="0"/>
              </a:rPr>
              <a:t>*</a:t>
            </a:r>
          </a:p>
          <a:p>
            <a:endParaRPr lang="en-US" sz="3600" baseline="-20000" dirty="0" smtClean="0">
              <a:latin typeface="Arial" pitchFamily="34" charset="0"/>
              <a:cs typeface="Arial" pitchFamily="34" charset="0"/>
            </a:endParaRPr>
          </a:p>
          <a:p>
            <a:r>
              <a:rPr lang="en-US" sz="3600" baseline="-20000" dirty="0" smtClean="0">
                <a:latin typeface="Arial" pitchFamily="34" charset="0"/>
                <a:cs typeface="Arial" pitchFamily="34" charset="0"/>
              </a:rPr>
              <a:t> </a:t>
            </a:r>
            <a:r>
              <a:rPr lang="en-US" sz="3600" dirty="0" smtClean="0">
                <a:latin typeface="Arial" pitchFamily="34" charset="0"/>
                <a:cs typeface="Arial" pitchFamily="34" charset="0"/>
              </a:rPr>
              <a:t> 	</a:t>
            </a:r>
            <a:r>
              <a:rPr lang="en-US" sz="2400" dirty="0" smtClean="0">
                <a:latin typeface="Arial" pitchFamily="34" charset="0"/>
                <a:cs typeface="Arial" pitchFamily="34" charset="0"/>
              </a:rPr>
              <a:t>3</a:t>
            </a:r>
            <a:r>
              <a:rPr lang="en-US" sz="2400" baseline="30000" dirty="0" smtClean="0">
                <a:latin typeface="Arial" pitchFamily="34" charset="0"/>
                <a:cs typeface="Arial" pitchFamily="34" charset="0"/>
              </a:rPr>
              <a:t>6</a:t>
            </a:r>
            <a:r>
              <a:rPr lang="en-US" sz="2400" dirty="0" smtClean="0">
                <a:latin typeface="Arial" pitchFamily="34" charset="0"/>
                <a:cs typeface="Arial" pitchFamily="34" charset="0"/>
              </a:rPr>
              <a:t> bipartitions x  5 rate models x 6 transition models</a:t>
            </a:r>
          </a:p>
        </p:txBody>
      </p:sp>
      <p:sp>
        <p:nvSpPr>
          <p:cNvPr id="55309" name="Rectangle 27"/>
          <p:cNvSpPr>
            <a:spLocks noChangeArrowheads="1"/>
          </p:cNvSpPr>
          <p:nvPr/>
        </p:nvSpPr>
        <p:spPr bwMode="auto">
          <a:xfrm>
            <a:off x="1273175" y="1995488"/>
            <a:ext cx="9144000" cy="0"/>
          </a:xfrm>
          <a:prstGeom prst="rect">
            <a:avLst/>
          </a:prstGeom>
          <a:noFill/>
          <a:ln w="9525">
            <a:noFill/>
            <a:miter lim="800000"/>
            <a:headEnd/>
            <a:tailEnd/>
          </a:ln>
        </p:spPr>
        <p:txBody>
          <a:bodyPr wrap="none" anchor="ctr">
            <a:spAutoFit/>
          </a:bodyPr>
          <a:lstStyle/>
          <a:p>
            <a:endParaRPr lang="en-US"/>
          </a:p>
        </p:txBody>
      </p:sp>
      <p:sp>
        <p:nvSpPr>
          <p:cNvPr id="55310" name="Rectangle 29"/>
          <p:cNvSpPr>
            <a:spLocks noChangeArrowheads="1"/>
          </p:cNvSpPr>
          <p:nvPr/>
        </p:nvSpPr>
        <p:spPr bwMode="auto">
          <a:xfrm>
            <a:off x="1273175" y="1995488"/>
            <a:ext cx="9144000" cy="0"/>
          </a:xfrm>
          <a:prstGeom prst="rect">
            <a:avLst/>
          </a:prstGeom>
          <a:noFill/>
          <a:ln w="9525">
            <a:noFill/>
            <a:miter lim="800000"/>
            <a:headEnd/>
            <a:tailEnd/>
          </a:ln>
        </p:spPr>
        <p:txBody>
          <a:bodyPr wrap="none" anchor="ctr">
            <a:spAutoFit/>
          </a:bodyPr>
          <a:lstStyle/>
          <a:p>
            <a:endParaRPr lang="en-US" sz="1200"/>
          </a:p>
          <a:p>
            <a:r>
              <a:rPr lang="en-US" sz="1200"/>
              <a:t>		</a:t>
            </a:r>
            <a:r>
              <a:rPr lang="en-US" sz="900"/>
              <a:t> </a:t>
            </a:r>
            <a:endParaRPr lang="en-US"/>
          </a:p>
        </p:txBody>
      </p:sp>
      <p:sp>
        <p:nvSpPr>
          <p:cNvPr id="16" name="TextBox 15"/>
          <p:cNvSpPr txBox="1"/>
          <p:nvPr/>
        </p:nvSpPr>
        <p:spPr>
          <a:xfrm>
            <a:off x="0" y="0"/>
            <a:ext cx="9144000" cy="954107"/>
          </a:xfrm>
          <a:prstGeom prst="rect">
            <a:avLst/>
          </a:prstGeom>
          <a:noFill/>
        </p:spPr>
        <p:txBody>
          <a:bodyPr wrap="square" rtlCol="0">
            <a:spAutoFit/>
          </a:bodyPr>
          <a:lstStyle/>
          <a:p>
            <a:pPr algn="ctr"/>
            <a:r>
              <a:rPr lang="en-US" sz="2800" b="1" dirty="0" smtClean="0"/>
              <a:t>Binary State Dependent Speciation</a:t>
            </a:r>
          </a:p>
          <a:p>
            <a:pPr algn="ctr"/>
            <a:r>
              <a:rPr lang="en-US" sz="2800" b="1" dirty="0" smtClean="0"/>
              <a:t> &amp; Extinction (Markov Models)</a:t>
            </a:r>
            <a:endParaRPr lang="en-US" sz="2800" b="1" dirty="0"/>
          </a:p>
        </p:txBody>
      </p:sp>
      <p:sp>
        <p:nvSpPr>
          <p:cNvPr id="18" name="TextBox 17"/>
          <p:cNvSpPr txBox="1"/>
          <p:nvPr/>
        </p:nvSpPr>
        <p:spPr>
          <a:xfrm>
            <a:off x="1828800" y="2819400"/>
            <a:ext cx="4711546" cy="461665"/>
          </a:xfrm>
          <a:prstGeom prst="rect">
            <a:avLst/>
          </a:prstGeom>
          <a:noFill/>
        </p:spPr>
        <p:txBody>
          <a:bodyPr wrap="none" rtlCol="0">
            <a:spAutoFit/>
          </a:bodyPr>
          <a:lstStyle/>
          <a:p>
            <a:r>
              <a:rPr lang="en-US" sz="2400" b="1" dirty="0" smtClean="0"/>
              <a:t>Ancestral  (root)           Derived</a:t>
            </a:r>
            <a:endParaRPr lang="en-US" sz="2400" b="1" dirty="0"/>
          </a:p>
        </p:txBody>
      </p:sp>
      <p:sp>
        <p:nvSpPr>
          <p:cNvPr id="19" name="TextBox 18"/>
          <p:cNvSpPr txBox="1"/>
          <p:nvPr/>
        </p:nvSpPr>
        <p:spPr>
          <a:xfrm>
            <a:off x="6553200" y="990600"/>
            <a:ext cx="2326278" cy="369332"/>
          </a:xfrm>
          <a:prstGeom prst="rect">
            <a:avLst/>
          </a:prstGeom>
          <a:noFill/>
        </p:spPr>
        <p:txBody>
          <a:bodyPr wrap="none" rtlCol="0">
            <a:spAutoFit/>
          </a:bodyPr>
          <a:lstStyle/>
          <a:p>
            <a:r>
              <a:rPr lang="en-US" i="1" dirty="0" err="1" smtClean="0"/>
              <a:t>Maddison</a:t>
            </a:r>
            <a:r>
              <a:rPr lang="en-US" i="1" dirty="0" smtClean="0"/>
              <a:t> et al. 2007</a:t>
            </a:r>
            <a:endParaRPr lang="en-US" i="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1295400"/>
          <a:ext cx="8153402" cy="4267201"/>
        </p:xfrm>
        <a:graphic>
          <a:graphicData uri="http://schemas.openxmlformats.org/drawingml/2006/table">
            <a:tbl>
              <a:tblPr/>
              <a:tblGrid>
                <a:gridCol w="474295"/>
                <a:gridCol w="1916476"/>
                <a:gridCol w="1134448"/>
                <a:gridCol w="1156792"/>
                <a:gridCol w="1158823"/>
                <a:gridCol w="1155776"/>
                <a:gridCol w="1156792"/>
              </a:tblGrid>
              <a:tr h="449837">
                <a:tc>
                  <a:txBody>
                    <a:bodyPr/>
                    <a:lstStyle/>
                    <a:p>
                      <a:pPr marL="0" marR="0" algn="ctr">
                        <a:spcBef>
                          <a:spcPts val="0"/>
                        </a:spcBef>
                        <a:spcAft>
                          <a:spcPts val="0"/>
                        </a:spcAft>
                      </a:pPr>
                      <a:endParaRPr lang="en-US" sz="1800" b="1" dirty="0">
                        <a:latin typeface="+mj-lt"/>
                        <a:ea typeface="MS Mincho"/>
                        <a:cs typeface="Times New Roman"/>
                      </a:endParaRPr>
                    </a:p>
                  </a:txBody>
                  <a:tcPr marL="68580" marR="68580" marT="0" marB="0">
                    <a:lnL>
                      <a:noFill/>
                    </a:lnL>
                    <a:lnR>
                      <a:noFill/>
                    </a:lnR>
                    <a:lnT>
                      <a:noFill/>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latin typeface="+mj-lt"/>
                          <a:ea typeface="MS Mincho"/>
                          <a:cs typeface="Times New Roman"/>
                        </a:rPr>
                        <a:t>Model</a:t>
                      </a: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latin typeface="+mj-lt"/>
                          <a:ea typeface="MS Mincho"/>
                          <a:cs typeface="Times New Roman"/>
                        </a:rPr>
                        <a:t>K</a:t>
                      </a: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i="1">
                          <a:latin typeface="+mj-lt"/>
                          <a:ea typeface="MS Mincho"/>
                          <a:cs typeface="Times New Roman"/>
                        </a:rPr>
                        <a:t>q</a:t>
                      </a:r>
                      <a:r>
                        <a:rPr lang="en-US" sz="1800" b="1" i="1" baseline="-25000">
                          <a:latin typeface="+mj-lt"/>
                          <a:ea typeface="MS Mincho"/>
                          <a:cs typeface="Times New Roman"/>
                        </a:rPr>
                        <a:t>NF</a:t>
                      </a:r>
                      <a:endParaRPr lang="en-US" sz="1800" b="1">
                        <a:latin typeface="+mj-lt"/>
                        <a:ea typeface="MS Mincho"/>
                        <a:cs typeface="Times New Roman"/>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i="1">
                          <a:latin typeface="+mj-lt"/>
                          <a:ea typeface="MS Mincho"/>
                          <a:cs typeface="Times New Roman"/>
                        </a:rPr>
                        <a:t>q</a:t>
                      </a:r>
                      <a:r>
                        <a:rPr lang="en-US" sz="1800" b="1" i="1" baseline="-25000">
                          <a:latin typeface="+mj-lt"/>
                          <a:ea typeface="MS Mincho"/>
                          <a:cs typeface="Times New Roman"/>
                        </a:rPr>
                        <a:t>NN</a:t>
                      </a:r>
                      <a:endParaRPr lang="en-US" sz="1800" b="1">
                        <a:latin typeface="+mj-lt"/>
                        <a:ea typeface="MS Mincho"/>
                        <a:cs typeface="Times New Roman"/>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i="1">
                          <a:latin typeface="+mj-lt"/>
                          <a:ea typeface="MS Mincho"/>
                          <a:cs typeface="Times New Roman"/>
                        </a:rPr>
                        <a:t>q</a:t>
                      </a:r>
                      <a:r>
                        <a:rPr lang="en-US" sz="1800" b="1" i="1" baseline="-25000">
                          <a:latin typeface="+mj-lt"/>
                          <a:ea typeface="MS Mincho"/>
                          <a:cs typeface="Times New Roman"/>
                        </a:rPr>
                        <a:t>FF</a:t>
                      </a:r>
                      <a:endParaRPr lang="en-US" sz="1800" b="1">
                        <a:latin typeface="+mj-lt"/>
                        <a:ea typeface="MS Mincho"/>
                        <a:cs typeface="Times New Roman"/>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i="1" dirty="0" err="1">
                          <a:latin typeface="+mj-lt"/>
                          <a:ea typeface="MS Mincho"/>
                          <a:cs typeface="Times New Roman"/>
                        </a:rPr>
                        <a:t>q</a:t>
                      </a:r>
                      <a:r>
                        <a:rPr lang="en-US" sz="1800" b="1" i="1" baseline="-25000" dirty="0" err="1">
                          <a:latin typeface="+mj-lt"/>
                          <a:ea typeface="MS Mincho"/>
                          <a:cs typeface="Times New Roman"/>
                        </a:rPr>
                        <a:t>FN</a:t>
                      </a:r>
                      <a:endParaRPr lang="en-US" sz="1800" b="1" dirty="0">
                        <a:latin typeface="+mj-lt"/>
                        <a:ea typeface="MS Mincho"/>
                        <a:cs typeface="Times New Roman"/>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tcPr>
                </a:tc>
              </a:tr>
              <a:tr h="449837">
                <a:tc>
                  <a:txBody>
                    <a:bodyPr/>
                    <a:lstStyle/>
                    <a:p>
                      <a:pPr marL="0" marR="0" algn="ctr">
                        <a:spcBef>
                          <a:spcPts val="0"/>
                        </a:spcBef>
                        <a:spcAft>
                          <a:spcPts val="0"/>
                        </a:spcAft>
                      </a:pPr>
                      <a:r>
                        <a:rPr lang="en-US" sz="1800" b="1">
                          <a:latin typeface="+mj-lt"/>
                          <a:ea typeface="MS Mincho"/>
                          <a:cs typeface="Times New Roman"/>
                        </a:rPr>
                        <a:t>1.</a:t>
                      </a:r>
                    </a:p>
                  </a:txBody>
                  <a:tcPr marL="68580" marR="68580" marT="0" marB="0" anchor="ctr">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latin typeface="+mj-lt"/>
                          <a:ea typeface="MS Mincho"/>
                          <a:cs typeface="Times New Roman"/>
                        </a:rPr>
                        <a:t>Equal</a:t>
                      </a:r>
                    </a:p>
                  </a:txBody>
                  <a:tcPr marL="68580" marR="68580" marT="0" marB="0" anchor="ctr">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latin typeface="+mj-lt"/>
                          <a:ea typeface="MS Mincho"/>
                          <a:cs typeface="Times New Roman"/>
                        </a:rPr>
                        <a:t>1</a:t>
                      </a:r>
                    </a:p>
                  </a:txBody>
                  <a:tcPr marL="68580" marR="68580" marT="0" marB="0" anchor="ctr">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spcBef>
                          <a:spcPts val="0"/>
                        </a:spcBef>
                        <a:spcAft>
                          <a:spcPts val="0"/>
                        </a:spcAft>
                      </a:pPr>
                      <a:r>
                        <a:rPr lang="en-US" sz="1800" b="1" i="1" dirty="0" err="1">
                          <a:latin typeface="+mj-lt"/>
                          <a:ea typeface="MS Mincho"/>
                          <a:cs typeface="Times New Roman"/>
                        </a:rPr>
                        <a:t>q</a:t>
                      </a:r>
                      <a:r>
                        <a:rPr lang="en-US" sz="1800" b="1" i="1" baseline="-25000" dirty="0" err="1">
                          <a:latin typeface="+mj-lt"/>
                          <a:ea typeface="MS Mincho"/>
                          <a:cs typeface="Times New Roman"/>
                        </a:rPr>
                        <a:t>NF</a:t>
                      </a:r>
                      <a:r>
                        <a:rPr lang="en-US" sz="1800" b="1" i="1" baseline="-25000" dirty="0">
                          <a:latin typeface="+mj-lt"/>
                          <a:ea typeface="MS Mincho"/>
                          <a:cs typeface="Times New Roman"/>
                        </a:rPr>
                        <a:t> </a:t>
                      </a:r>
                      <a:r>
                        <a:rPr lang="en-US" sz="1800" b="1" dirty="0">
                          <a:latin typeface="+mj-lt"/>
                          <a:ea typeface="MS Mincho"/>
                          <a:cs typeface="Times New Roman"/>
                        </a:rPr>
                        <a:t>=</a:t>
                      </a:r>
                      <a:r>
                        <a:rPr lang="en-US" sz="1800" b="1" i="1" dirty="0">
                          <a:latin typeface="+mj-lt"/>
                          <a:ea typeface="MS Mincho"/>
                          <a:cs typeface="Times New Roman"/>
                        </a:rPr>
                        <a:t> </a:t>
                      </a:r>
                      <a:r>
                        <a:rPr lang="en-US" sz="1800" b="1" i="1" dirty="0" err="1">
                          <a:latin typeface="+mj-lt"/>
                          <a:ea typeface="MS Mincho"/>
                          <a:cs typeface="Times New Roman"/>
                        </a:rPr>
                        <a:t>q</a:t>
                      </a:r>
                      <a:r>
                        <a:rPr lang="en-US" sz="1800" b="1" i="1" baseline="-25000" dirty="0" err="1">
                          <a:latin typeface="+mj-lt"/>
                          <a:ea typeface="MS Mincho"/>
                          <a:cs typeface="Times New Roman"/>
                        </a:rPr>
                        <a:t>NN</a:t>
                      </a:r>
                      <a:r>
                        <a:rPr lang="en-US" sz="1800" b="1" i="1" baseline="-25000" dirty="0">
                          <a:latin typeface="+mj-lt"/>
                          <a:ea typeface="MS Mincho"/>
                          <a:cs typeface="Times New Roman"/>
                        </a:rPr>
                        <a:t> </a:t>
                      </a:r>
                      <a:r>
                        <a:rPr lang="en-US" sz="1800" b="1" dirty="0">
                          <a:latin typeface="+mj-lt"/>
                          <a:ea typeface="MS Mincho"/>
                          <a:cs typeface="Times New Roman"/>
                        </a:rPr>
                        <a:t>=</a:t>
                      </a:r>
                      <a:r>
                        <a:rPr lang="en-US" sz="1800" b="1" i="1" dirty="0">
                          <a:latin typeface="+mj-lt"/>
                          <a:ea typeface="MS Mincho"/>
                          <a:cs typeface="Times New Roman"/>
                        </a:rPr>
                        <a:t> </a:t>
                      </a:r>
                      <a:r>
                        <a:rPr lang="en-US" sz="1800" b="1" i="1" dirty="0" err="1">
                          <a:latin typeface="+mj-lt"/>
                          <a:ea typeface="MS Mincho"/>
                          <a:cs typeface="Times New Roman"/>
                        </a:rPr>
                        <a:t>q</a:t>
                      </a:r>
                      <a:r>
                        <a:rPr lang="en-US" sz="1800" b="1" i="1" baseline="-25000" dirty="0" err="1">
                          <a:latin typeface="+mj-lt"/>
                          <a:ea typeface="MS Mincho"/>
                          <a:cs typeface="Times New Roman"/>
                        </a:rPr>
                        <a:t>FF</a:t>
                      </a:r>
                      <a:r>
                        <a:rPr lang="en-US" sz="1800" b="1" i="1" baseline="-25000" dirty="0">
                          <a:latin typeface="+mj-lt"/>
                          <a:ea typeface="MS Mincho"/>
                          <a:cs typeface="Times New Roman"/>
                        </a:rPr>
                        <a:t> </a:t>
                      </a:r>
                      <a:r>
                        <a:rPr lang="en-US" sz="1800" b="1" dirty="0">
                          <a:latin typeface="+mj-lt"/>
                          <a:ea typeface="MS Mincho"/>
                          <a:cs typeface="Times New Roman"/>
                        </a:rPr>
                        <a:t>=</a:t>
                      </a:r>
                      <a:r>
                        <a:rPr lang="en-US" sz="1800" b="1" i="1" dirty="0">
                          <a:latin typeface="+mj-lt"/>
                          <a:ea typeface="MS Mincho"/>
                          <a:cs typeface="Times New Roman"/>
                        </a:rPr>
                        <a:t> </a:t>
                      </a:r>
                      <a:r>
                        <a:rPr lang="en-US" sz="1800" b="1" i="1" dirty="0" err="1">
                          <a:latin typeface="+mj-lt"/>
                          <a:ea typeface="MS Mincho"/>
                          <a:cs typeface="Times New Roman"/>
                        </a:rPr>
                        <a:t>q</a:t>
                      </a:r>
                      <a:r>
                        <a:rPr lang="en-US" sz="1800" b="1" i="1" baseline="-25000" dirty="0" err="1">
                          <a:latin typeface="+mj-lt"/>
                          <a:ea typeface="MS Mincho"/>
                          <a:cs typeface="Times New Roman"/>
                        </a:rPr>
                        <a:t>FN</a:t>
                      </a:r>
                      <a:endParaRPr lang="en-US" sz="1800" b="1" dirty="0">
                        <a:latin typeface="+mj-lt"/>
                        <a:ea typeface="MS Mincho"/>
                        <a:cs typeface="Times New Roman"/>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757537">
                <a:tc>
                  <a:txBody>
                    <a:bodyPr/>
                    <a:lstStyle/>
                    <a:p>
                      <a:pPr marL="0" marR="0" algn="ctr">
                        <a:spcBef>
                          <a:spcPts val="0"/>
                        </a:spcBef>
                        <a:spcAft>
                          <a:spcPts val="0"/>
                        </a:spcAft>
                      </a:pPr>
                      <a:r>
                        <a:rPr lang="en-US" sz="1800" b="1">
                          <a:latin typeface="+mj-lt"/>
                          <a:ea typeface="MS Mincho"/>
                          <a:cs typeface="Times New Roman"/>
                        </a:rPr>
                        <a:t>2.</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latin typeface="+mj-lt"/>
                          <a:ea typeface="MS Mincho"/>
                          <a:cs typeface="Times New Roman"/>
                        </a:rPr>
                        <a:t>Inflow unique</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latin typeface="+mj-lt"/>
                          <a:ea typeface="MS Mincho"/>
                          <a:cs typeface="Times New Roman"/>
                        </a:rPr>
                        <a:t>2</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i="1">
                          <a:latin typeface="+mj-lt"/>
                          <a:ea typeface="MS Mincho"/>
                          <a:cs typeface="Times New Roman"/>
                        </a:rPr>
                        <a:t>q</a:t>
                      </a:r>
                      <a:r>
                        <a:rPr lang="en-US" sz="1800" b="1" i="1" baseline="-25000">
                          <a:latin typeface="+mj-lt"/>
                          <a:ea typeface="MS Mincho"/>
                          <a:cs typeface="Times New Roman"/>
                        </a:rPr>
                        <a:t>NF</a:t>
                      </a:r>
                      <a:endParaRPr lang="en-US" sz="1800" b="1">
                        <a:latin typeface="+mj-lt"/>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gridSpan="3">
                  <a:txBody>
                    <a:bodyPr/>
                    <a:lstStyle/>
                    <a:p>
                      <a:pPr marL="0" marR="0" algn="ctr">
                        <a:spcBef>
                          <a:spcPts val="0"/>
                        </a:spcBef>
                        <a:spcAft>
                          <a:spcPts val="0"/>
                        </a:spcAft>
                      </a:pPr>
                      <a:r>
                        <a:rPr lang="en-US" sz="1800" b="1" i="1" dirty="0" err="1">
                          <a:latin typeface="+mj-lt"/>
                          <a:ea typeface="MS Mincho"/>
                          <a:cs typeface="Times New Roman"/>
                        </a:rPr>
                        <a:t>q</a:t>
                      </a:r>
                      <a:r>
                        <a:rPr lang="en-US" sz="1800" b="1" i="1" baseline="-25000" dirty="0" err="1">
                          <a:latin typeface="+mj-lt"/>
                          <a:ea typeface="MS Mincho"/>
                          <a:cs typeface="Times New Roman"/>
                        </a:rPr>
                        <a:t>NN</a:t>
                      </a:r>
                      <a:r>
                        <a:rPr lang="en-US" sz="1800" b="1" i="1" baseline="-25000" dirty="0">
                          <a:latin typeface="+mj-lt"/>
                          <a:ea typeface="MS Mincho"/>
                          <a:cs typeface="Times New Roman"/>
                        </a:rPr>
                        <a:t> </a:t>
                      </a:r>
                      <a:r>
                        <a:rPr lang="en-US" sz="1800" b="1" dirty="0">
                          <a:latin typeface="+mj-lt"/>
                          <a:ea typeface="MS Mincho"/>
                          <a:cs typeface="Times New Roman"/>
                        </a:rPr>
                        <a:t>=</a:t>
                      </a:r>
                      <a:r>
                        <a:rPr lang="en-US" sz="1800" b="1" i="1" dirty="0">
                          <a:latin typeface="+mj-lt"/>
                          <a:ea typeface="MS Mincho"/>
                          <a:cs typeface="Times New Roman"/>
                        </a:rPr>
                        <a:t> </a:t>
                      </a:r>
                      <a:r>
                        <a:rPr lang="en-US" sz="1800" b="1" i="1" dirty="0" err="1">
                          <a:latin typeface="+mj-lt"/>
                          <a:ea typeface="MS Mincho"/>
                          <a:cs typeface="Times New Roman"/>
                        </a:rPr>
                        <a:t>q</a:t>
                      </a:r>
                      <a:r>
                        <a:rPr lang="en-US" sz="1800" b="1" i="1" baseline="-25000" dirty="0" err="1">
                          <a:latin typeface="+mj-lt"/>
                          <a:ea typeface="MS Mincho"/>
                          <a:cs typeface="Times New Roman"/>
                        </a:rPr>
                        <a:t>FF</a:t>
                      </a:r>
                      <a:r>
                        <a:rPr lang="en-US" sz="1800" b="1" i="1" baseline="-25000" dirty="0">
                          <a:latin typeface="+mj-lt"/>
                          <a:ea typeface="MS Mincho"/>
                          <a:cs typeface="Times New Roman"/>
                        </a:rPr>
                        <a:t> </a:t>
                      </a:r>
                      <a:r>
                        <a:rPr lang="en-US" sz="1800" b="1" dirty="0">
                          <a:latin typeface="+mj-lt"/>
                          <a:ea typeface="MS Mincho"/>
                          <a:cs typeface="Times New Roman"/>
                        </a:rPr>
                        <a:t>=</a:t>
                      </a:r>
                      <a:r>
                        <a:rPr lang="en-US" sz="1800" b="1" i="1" dirty="0">
                          <a:latin typeface="+mj-lt"/>
                          <a:ea typeface="MS Mincho"/>
                          <a:cs typeface="Times New Roman"/>
                        </a:rPr>
                        <a:t> </a:t>
                      </a:r>
                      <a:r>
                        <a:rPr lang="en-US" sz="1800" b="1" i="1" dirty="0" err="1">
                          <a:latin typeface="+mj-lt"/>
                          <a:ea typeface="MS Mincho"/>
                          <a:cs typeface="Times New Roman"/>
                        </a:rPr>
                        <a:t>q</a:t>
                      </a:r>
                      <a:r>
                        <a:rPr lang="en-US" sz="1800" b="1" i="1" baseline="-25000" dirty="0" err="1">
                          <a:latin typeface="+mj-lt"/>
                          <a:ea typeface="MS Mincho"/>
                          <a:cs typeface="Times New Roman"/>
                        </a:rPr>
                        <a:t>FN</a:t>
                      </a:r>
                      <a:endParaRPr lang="en-US" sz="1800" b="1" dirty="0">
                        <a:latin typeface="+mj-lt"/>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n-US"/>
                    </a:p>
                  </a:txBody>
                  <a:tcPr/>
                </a:tc>
                <a:tc hMerge="1">
                  <a:txBody>
                    <a:bodyPr/>
                    <a:lstStyle/>
                    <a:p>
                      <a:endParaRPr lang="en-US"/>
                    </a:p>
                  </a:txBody>
                  <a:tcPr/>
                </a:tc>
              </a:tr>
              <a:tr h="743480">
                <a:tc>
                  <a:txBody>
                    <a:bodyPr/>
                    <a:lstStyle/>
                    <a:p>
                      <a:pPr marL="0" marR="0" algn="ctr">
                        <a:spcBef>
                          <a:spcPts val="0"/>
                        </a:spcBef>
                        <a:spcAft>
                          <a:spcPts val="0"/>
                        </a:spcAft>
                      </a:pPr>
                      <a:r>
                        <a:rPr lang="en-US" sz="1800" b="1">
                          <a:latin typeface="+mj-lt"/>
                          <a:ea typeface="MS Mincho"/>
                          <a:cs typeface="Times New Roman"/>
                        </a:rPr>
                        <a:t>3.</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latin typeface="+mj-lt"/>
                          <a:ea typeface="MS Mincho"/>
                          <a:cs typeface="Times New Roman"/>
                        </a:rPr>
                        <a:t>Outflow unique</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latin typeface="+mj-lt"/>
                          <a:ea typeface="MS Mincho"/>
                          <a:cs typeface="Times New Roman"/>
                        </a:rPr>
                        <a:t>2</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800" b="1" i="1" dirty="0" err="1">
                          <a:latin typeface="+mj-lt"/>
                          <a:ea typeface="MS Mincho"/>
                          <a:cs typeface="Times New Roman"/>
                        </a:rPr>
                        <a:t>q</a:t>
                      </a:r>
                      <a:r>
                        <a:rPr lang="en-US" sz="1800" b="1" i="1" baseline="-25000" dirty="0" err="1">
                          <a:latin typeface="+mj-lt"/>
                          <a:ea typeface="MS Mincho"/>
                          <a:cs typeface="Times New Roman"/>
                        </a:rPr>
                        <a:t>NF</a:t>
                      </a:r>
                      <a:r>
                        <a:rPr lang="en-US" sz="1800" b="1" i="1" baseline="-25000" dirty="0">
                          <a:latin typeface="+mj-lt"/>
                          <a:ea typeface="MS Mincho"/>
                          <a:cs typeface="Times New Roman"/>
                        </a:rPr>
                        <a:t> </a:t>
                      </a:r>
                      <a:r>
                        <a:rPr lang="en-US" sz="1800" b="1" dirty="0">
                          <a:latin typeface="+mj-lt"/>
                          <a:ea typeface="MS Mincho"/>
                          <a:cs typeface="Times New Roman"/>
                        </a:rPr>
                        <a:t>=</a:t>
                      </a:r>
                      <a:r>
                        <a:rPr lang="en-US" sz="1800" b="1" i="1" dirty="0">
                          <a:latin typeface="+mj-lt"/>
                          <a:ea typeface="MS Mincho"/>
                          <a:cs typeface="Times New Roman"/>
                        </a:rPr>
                        <a:t> </a:t>
                      </a:r>
                      <a:r>
                        <a:rPr lang="en-US" sz="1800" b="1" i="1" dirty="0" err="1">
                          <a:latin typeface="+mj-lt"/>
                          <a:ea typeface="MS Mincho"/>
                          <a:cs typeface="Times New Roman"/>
                        </a:rPr>
                        <a:t>q</a:t>
                      </a:r>
                      <a:r>
                        <a:rPr lang="en-US" sz="1800" b="1" i="1" baseline="-25000" dirty="0" err="1">
                          <a:latin typeface="+mj-lt"/>
                          <a:ea typeface="MS Mincho"/>
                          <a:cs typeface="Times New Roman"/>
                        </a:rPr>
                        <a:t>NN</a:t>
                      </a:r>
                      <a:r>
                        <a:rPr lang="en-US" sz="1800" b="1" i="1" baseline="-25000" dirty="0">
                          <a:latin typeface="+mj-lt"/>
                          <a:ea typeface="MS Mincho"/>
                          <a:cs typeface="Times New Roman"/>
                        </a:rPr>
                        <a:t> </a:t>
                      </a:r>
                      <a:r>
                        <a:rPr lang="en-US" sz="1800" b="1" dirty="0">
                          <a:latin typeface="+mj-lt"/>
                          <a:ea typeface="MS Mincho"/>
                          <a:cs typeface="Times New Roman"/>
                        </a:rPr>
                        <a:t>=</a:t>
                      </a:r>
                      <a:r>
                        <a:rPr lang="en-US" sz="1800" b="1" i="1" dirty="0">
                          <a:latin typeface="+mj-lt"/>
                          <a:ea typeface="MS Mincho"/>
                          <a:cs typeface="Times New Roman"/>
                        </a:rPr>
                        <a:t> </a:t>
                      </a:r>
                      <a:r>
                        <a:rPr lang="en-US" sz="1800" b="1" i="1" dirty="0" err="1">
                          <a:latin typeface="+mj-lt"/>
                          <a:ea typeface="MS Mincho"/>
                          <a:cs typeface="Times New Roman"/>
                        </a:rPr>
                        <a:t>q</a:t>
                      </a:r>
                      <a:r>
                        <a:rPr lang="en-US" sz="1800" b="1" i="1" baseline="-25000" dirty="0" err="1">
                          <a:latin typeface="+mj-lt"/>
                          <a:ea typeface="MS Mincho"/>
                          <a:cs typeface="Times New Roman"/>
                        </a:rPr>
                        <a:t>FF</a:t>
                      </a:r>
                      <a:endParaRPr lang="en-US" sz="1800" b="1" dirty="0">
                        <a:latin typeface="+mj-lt"/>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800" b="1" i="1" dirty="0" err="1">
                          <a:latin typeface="+mj-lt"/>
                          <a:ea typeface="MS Mincho"/>
                          <a:cs typeface="Times New Roman"/>
                        </a:rPr>
                        <a:t>q</a:t>
                      </a:r>
                      <a:r>
                        <a:rPr lang="en-US" sz="1800" b="1" i="1" baseline="-25000" dirty="0" err="1">
                          <a:latin typeface="+mj-lt"/>
                          <a:ea typeface="MS Mincho"/>
                          <a:cs typeface="Times New Roman"/>
                        </a:rPr>
                        <a:t>FN</a:t>
                      </a:r>
                      <a:endParaRPr lang="en-US" sz="1800" b="1" dirty="0">
                        <a:latin typeface="+mj-lt"/>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1137087">
                <a:tc>
                  <a:txBody>
                    <a:bodyPr/>
                    <a:lstStyle/>
                    <a:p>
                      <a:pPr marL="0" marR="0" algn="ctr">
                        <a:spcBef>
                          <a:spcPts val="0"/>
                        </a:spcBef>
                        <a:spcAft>
                          <a:spcPts val="0"/>
                        </a:spcAft>
                      </a:pPr>
                      <a:r>
                        <a:rPr lang="en-US" sz="1800" b="1">
                          <a:latin typeface="+mj-lt"/>
                          <a:ea typeface="MS Mincho"/>
                          <a:cs typeface="Times New Roman"/>
                        </a:rPr>
                        <a:t>4.</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latin typeface="+mj-lt"/>
                          <a:ea typeface="MS Mincho"/>
                          <a:cs typeface="Times New Roman"/>
                        </a:rPr>
                        <a:t>Inflow and outflow different</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latin typeface="+mj-lt"/>
                          <a:ea typeface="MS Mincho"/>
                          <a:cs typeface="Times New Roman"/>
                        </a:rPr>
                        <a:t>3</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i="1">
                          <a:latin typeface="+mj-lt"/>
                          <a:ea typeface="MS Mincho"/>
                          <a:cs typeface="Times New Roman"/>
                        </a:rPr>
                        <a:t>q</a:t>
                      </a:r>
                      <a:r>
                        <a:rPr lang="en-US" sz="1800" b="1" i="1" baseline="-25000">
                          <a:latin typeface="+mj-lt"/>
                          <a:ea typeface="MS Mincho"/>
                          <a:cs typeface="Times New Roman"/>
                        </a:rPr>
                        <a:t>NF</a:t>
                      </a:r>
                      <a:endParaRPr lang="en-US" sz="1800" b="1">
                        <a:latin typeface="+mj-lt"/>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gridSpan="2">
                  <a:txBody>
                    <a:bodyPr/>
                    <a:lstStyle/>
                    <a:p>
                      <a:pPr marL="0" marR="0" algn="ctr">
                        <a:spcBef>
                          <a:spcPts val="0"/>
                        </a:spcBef>
                        <a:spcAft>
                          <a:spcPts val="0"/>
                        </a:spcAft>
                      </a:pPr>
                      <a:r>
                        <a:rPr lang="en-US" sz="1800" b="1" i="1" dirty="0" err="1">
                          <a:latin typeface="+mj-lt"/>
                          <a:ea typeface="MS Mincho"/>
                          <a:cs typeface="Times New Roman"/>
                        </a:rPr>
                        <a:t>q</a:t>
                      </a:r>
                      <a:r>
                        <a:rPr lang="en-US" sz="1800" b="1" i="1" baseline="-25000" dirty="0" err="1">
                          <a:latin typeface="+mj-lt"/>
                          <a:ea typeface="MS Mincho"/>
                          <a:cs typeface="Times New Roman"/>
                        </a:rPr>
                        <a:t>NN</a:t>
                      </a:r>
                      <a:r>
                        <a:rPr lang="en-US" sz="1800" b="1" i="1" baseline="-25000" dirty="0">
                          <a:latin typeface="+mj-lt"/>
                          <a:ea typeface="MS Mincho"/>
                          <a:cs typeface="Times New Roman"/>
                        </a:rPr>
                        <a:t> </a:t>
                      </a:r>
                      <a:r>
                        <a:rPr lang="en-US" sz="1800" b="1" dirty="0">
                          <a:latin typeface="+mj-lt"/>
                          <a:ea typeface="MS Mincho"/>
                          <a:cs typeface="Times New Roman"/>
                        </a:rPr>
                        <a:t>=</a:t>
                      </a:r>
                      <a:r>
                        <a:rPr lang="en-US" sz="1800" b="1" i="1" dirty="0">
                          <a:latin typeface="+mj-lt"/>
                          <a:ea typeface="MS Mincho"/>
                          <a:cs typeface="Times New Roman"/>
                        </a:rPr>
                        <a:t> </a:t>
                      </a:r>
                      <a:r>
                        <a:rPr lang="en-US" sz="1800" b="1" i="1" dirty="0" err="1">
                          <a:latin typeface="+mj-lt"/>
                          <a:ea typeface="MS Mincho"/>
                          <a:cs typeface="Times New Roman"/>
                        </a:rPr>
                        <a:t>q</a:t>
                      </a:r>
                      <a:r>
                        <a:rPr lang="en-US" sz="1800" b="1" i="1" baseline="-25000" dirty="0" err="1">
                          <a:latin typeface="+mj-lt"/>
                          <a:ea typeface="MS Mincho"/>
                          <a:cs typeface="Times New Roman"/>
                        </a:rPr>
                        <a:t>FF</a:t>
                      </a:r>
                      <a:endParaRPr lang="en-US" sz="1800" b="1" dirty="0">
                        <a:latin typeface="+mj-lt"/>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n-US"/>
                    </a:p>
                  </a:txBody>
                  <a:tcPr/>
                </a:tc>
                <a:tc>
                  <a:txBody>
                    <a:bodyPr/>
                    <a:lstStyle/>
                    <a:p>
                      <a:pPr marL="0" marR="0" algn="ctr">
                        <a:spcBef>
                          <a:spcPts val="0"/>
                        </a:spcBef>
                        <a:spcAft>
                          <a:spcPts val="0"/>
                        </a:spcAft>
                      </a:pPr>
                      <a:r>
                        <a:rPr lang="en-US" sz="1800" b="1" i="1" dirty="0" err="1">
                          <a:latin typeface="+mj-lt"/>
                          <a:ea typeface="MS Mincho"/>
                          <a:cs typeface="Times New Roman"/>
                        </a:rPr>
                        <a:t>q</a:t>
                      </a:r>
                      <a:r>
                        <a:rPr lang="en-US" sz="1800" b="1" i="1" baseline="-25000" dirty="0" err="1">
                          <a:latin typeface="+mj-lt"/>
                          <a:ea typeface="MS Mincho"/>
                          <a:cs typeface="Times New Roman"/>
                        </a:rPr>
                        <a:t>FN</a:t>
                      </a:r>
                      <a:endParaRPr lang="en-US" sz="1800" b="1" dirty="0">
                        <a:latin typeface="+mj-lt"/>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tr>
              <a:tr h="729423">
                <a:tc>
                  <a:txBody>
                    <a:bodyPr/>
                    <a:lstStyle/>
                    <a:p>
                      <a:pPr marL="0" marR="0" algn="ctr">
                        <a:spcBef>
                          <a:spcPts val="0"/>
                        </a:spcBef>
                        <a:spcAft>
                          <a:spcPts val="0"/>
                        </a:spcAft>
                      </a:pPr>
                      <a:r>
                        <a:rPr lang="en-US" sz="1800" b="1">
                          <a:latin typeface="+mj-lt"/>
                          <a:ea typeface="MS Mincho"/>
                          <a:cs typeface="Times New Roman"/>
                        </a:rPr>
                        <a:t>5.</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800" b="1">
                          <a:latin typeface="+mj-lt"/>
                          <a:ea typeface="MS Mincho"/>
                          <a:cs typeface="Times New Roman"/>
                        </a:rPr>
                        <a:t>Free</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800" b="1" dirty="0">
                          <a:latin typeface="+mj-lt"/>
                          <a:ea typeface="MS Mincho"/>
                          <a:cs typeface="Times New Roman"/>
                        </a:rPr>
                        <a:t>4</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800" b="1" i="1">
                          <a:latin typeface="+mj-lt"/>
                          <a:ea typeface="MS Mincho"/>
                          <a:cs typeface="Times New Roman"/>
                        </a:rPr>
                        <a:t>q</a:t>
                      </a:r>
                      <a:r>
                        <a:rPr lang="en-US" sz="1800" b="1" i="1" baseline="-25000">
                          <a:latin typeface="+mj-lt"/>
                          <a:ea typeface="MS Mincho"/>
                          <a:cs typeface="Times New Roman"/>
                        </a:rPr>
                        <a:t>NF</a:t>
                      </a:r>
                      <a:endParaRPr lang="en-US" sz="1800" b="1">
                        <a:latin typeface="+mj-lt"/>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2DBDB"/>
                    </a:solidFill>
                  </a:tcPr>
                </a:tc>
                <a:tc>
                  <a:txBody>
                    <a:bodyPr/>
                    <a:lstStyle/>
                    <a:p>
                      <a:pPr marL="0" marR="0" algn="ctr">
                        <a:spcBef>
                          <a:spcPts val="0"/>
                        </a:spcBef>
                        <a:spcAft>
                          <a:spcPts val="0"/>
                        </a:spcAft>
                      </a:pPr>
                      <a:r>
                        <a:rPr lang="en-US" sz="1800" b="1" i="1">
                          <a:latin typeface="+mj-lt"/>
                          <a:ea typeface="MS Mincho"/>
                          <a:cs typeface="Times New Roman"/>
                        </a:rPr>
                        <a:t>q</a:t>
                      </a:r>
                      <a:r>
                        <a:rPr lang="en-US" sz="1800" b="1" i="1" baseline="-25000">
                          <a:latin typeface="+mj-lt"/>
                          <a:ea typeface="MS Mincho"/>
                          <a:cs typeface="Times New Roman"/>
                        </a:rPr>
                        <a:t>NN</a:t>
                      </a:r>
                      <a:endParaRPr lang="en-US" sz="1800" b="1">
                        <a:latin typeface="+mj-lt"/>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6D9F1"/>
                    </a:solidFill>
                  </a:tcPr>
                </a:tc>
                <a:tc>
                  <a:txBody>
                    <a:bodyPr/>
                    <a:lstStyle/>
                    <a:p>
                      <a:pPr marL="0" marR="0" algn="ctr">
                        <a:spcBef>
                          <a:spcPts val="0"/>
                        </a:spcBef>
                        <a:spcAft>
                          <a:spcPts val="0"/>
                        </a:spcAft>
                      </a:pPr>
                      <a:r>
                        <a:rPr lang="en-US" sz="1800" b="1" i="1" dirty="0" err="1">
                          <a:latin typeface="+mj-lt"/>
                          <a:ea typeface="MS Mincho"/>
                          <a:cs typeface="Times New Roman"/>
                        </a:rPr>
                        <a:t>q</a:t>
                      </a:r>
                      <a:r>
                        <a:rPr lang="en-US" sz="1800" b="1" i="1" baseline="-25000" dirty="0" err="1">
                          <a:latin typeface="+mj-lt"/>
                          <a:ea typeface="MS Mincho"/>
                          <a:cs typeface="Times New Roman"/>
                        </a:rPr>
                        <a:t>FF</a:t>
                      </a:r>
                      <a:endParaRPr lang="en-US" sz="1800" b="1" dirty="0">
                        <a:latin typeface="+mj-lt"/>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6E3BC"/>
                    </a:solidFill>
                  </a:tcPr>
                </a:tc>
                <a:tc>
                  <a:txBody>
                    <a:bodyPr/>
                    <a:lstStyle/>
                    <a:p>
                      <a:pPr marL="0" marR="0" algn="ctr">
                        <a:spcBef>
                          <a:spcPts val="0"/>
                        </a:spcBef>
                        <a:spcAft>
                          <a:spcPts val="0"/>
                        </a:spcAft>
                      </a:pPr>
                      <a:r>
                        <a:rPr lang="en-US" sz="1800" b="1" i="1" dirty="0" err="1">
                          <a:latin typeface="+mj-lt"/>
                          <a:ea typeface="MS Mincho"/>
                          <a:cs typeface="Times New Roman"/>
                        </a:rPr>
                        <a:t>q</a:t>
                      </a:r>
                      <a:r>
                        <a:rPr lang="en-US" sz="1800" b="1" i="1" baseline="-25000" dirty="0" err="1">
                          <a:latin typeface="+mj-lt"/>
                          <a:ea typeface="MS Mincho"/>
                          <a:cs typeface="Times New Roman"/>
                        </a:rPr>
                        <a:t>FN</a:t>
                      </a:r>
                      <a:endParaRPr lang="en-US" sz="1800" b="1" dirty="0">
                        <a:latin typeface="+mj-lt"/>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CC0D9"/>
                    </a:solidFill>
                  </a:tcPr>
                </a:tc>
              </a:tr>
            </a:tbl>
          </a:graphicData>
        </a:graphic>
      </p:graphicFrame>
      <p:sp>
        <p:nvSpPr>
          <p:cNvPr id="3" name="TextBox 2"/>
          <p:cNvSpPr txBox="1"/>
          <p:nvPr/>
        </p:nvSpPr>
        <p:spPr>
          <a:xfrm>
            <a:off x="0" y="152400"/>
            <a:ext cx="9144000" cy="892552"/>
          </a:xfrm>
          <a:prstGeom prst="rect">
            <a:avLst/>
          </a:prstGeom>
          <a:noFill/>
        </p:spPr>
        <p:txBody>
          <a:bodyPr wrap="square" rtlCol="0">
            <a:spAutoFit/>
          </a:bodyPr>
          <a:lstStyle/>
          <a:p>
            <a:pPr algn="ctr"/>
            <a:r>
              <a:rPr lang="en-US" sz="2600" b="1" dirty="0" smtClean="0"/>
              <a:t>Transition Rate models for Focal and Non-Focal States</a:t>
            </a:r>
          </a:p>
          <a:p>
            <a:pPr algn="ctr"/>
            <a:r>
              <a:rPr lang="en-US" sz="2600" b="1" dirty="0" smtClean="0"/>
              <a:t>K is the number of free parameters in the model</a:t>
            </a:r>
            <a:endParaRPr lang="en-US" sz="2600" b="1" dirty="0"/>
          </a:p>
        </p:txBody>
      </p:sp>
      <p:sp>
        <p:nvSpPr>
          <p:cNvPr id="5" name="TextBox 4"/>
          <p:cNvSpPr txBox="1"/>
          <p:nvPr/>
        </p:nvSpPr>
        <p:spPr>
          <a:xfrm>
            <a:off x="0" y="5689937"/>
            <a:ext cx="9144000" cy="1015663"/>
          </a:xfrm>
          <a:prstGeom prst="rect">
            <a:avLst/>
          </a:prstGeom>
          <a:noFill/>
        </p:spPr>
        <p:txBody>
          <a:bodyPr wrap="square" rtlCol="0">
            <a:spAutoFit/>
          </a:bodyPr>
          <a:lstStyle/>
          <a:p>
            <a:r>
              <a:rPr lang="en-US" sz="2000" b="1" dirty="0" smtClean="0"/>
              <a:t>Each model contains up to four transition rates (</a:t>
            </a:r>
            <a:r>
              <a:rPr lang="en-US" sz="2000" b="1" dirty="0" err="1" smtClean="0"/>
              <a:t>q</a:t>
            </a:r>
            <a:r>
              <a:rPr lang="en-US" sz="2000" b="1" baseline="-25000" dirty="0" err="1" smtClean="0"/>
              <a:t>NF</a:t>
            </a:r>
            <a:r>
              <a:rPr lang="en-US" sz="2000" b="1" dirty="0" smtClean="0"/>
              <a:t>, </a:t>
            </a:r>
            <a:r>
              <a:rPr lang="en-US" sz="2000" b="1" dirty="0" err="1" smtClean="0"/>
              <a:t>q</a:t>
            </a:r>
            <a:r>
              <a:rPr lang="en-US" sz="2000" b="1" baseline="-25000" dirty="0" err="1" smtClean="0"/>
              <a:t>NN</a:t>
            </a:r>
            <a:r>
              <a:rPr lang="en-US" sz="2000" b="1" dirty="0" smtClean="0"/>
              <a:t>, </a:t>
            </a:r>
            <a:r>
              <a:rPr lang="en-US" sz="2000" b="1" dirty="0" err="1" smtClean="0"/>
              <a:t>q</a:t>
            </a:r>
            <a:r>
              <a:rPr lang="en-US" sz="2000" b="1" baseline="-25000" dirty="0" err="1" smtClean="0"/>
              <a:t>FF</a:t>
            </a:r>
            <a:r>
              <a:rPr lang="en-US" sz="2000" b="1" dirty="0" smtClean="0"/>
              <a:t>, </a:t>
            </a:r>
            <a:r>
              <a:rPr lang="en-US" sz="2000" b="1" dirty="0" err="1" smtClean="0"/>
              <a:t>q</a:t>
            </a:r>
            <a:r>
              <a:rPr lang="en-US" sz="2000" b="1" baseline="-25000" dirty="0" err="1" smtClean="0"/>
              <a:t>FN</a:t>
            </a:r>
            <a:r>
              <a:rPr lang="en-US" sz="2000" b="1" dirty="0" smtClean="0"/>
              <a:t>), </a:t>
            </a:r>
          </a:p>
          <a:p>
            <a:r>
              <a:rPr lang="en-US" sz="2000" b="1" dirty="0" smtClean="0"/>
              <a:t>where “N” denotes the non-focal state and “F” the focal state.  The rate </a:t>
            </a:r>
            <a:r>
              <a:rPr lang="en-US" sz="2000" b="1" dirty="0" err="1" smtClean="0"/>
              <a:t>q</a:t>
            </a:r>
            <a:r>
              <a:rPr lang="en-US" sz="2000" b="1" baseline="-25000" dirty="0" err="1" smtClean="0"/>
              <a:t>NF</a:t>
            </a:r>
            <a:r>
              <a:rPr lang="en-US" sz="2000" b="1" dirty="0" smtClean="0"/>
              <a:t> is thus the rate of transitions from the non-focal to the focal state.</a:t>
            </a:r>
            <a:endParaRPr lang="en-US" sz="2000"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2.png"/>
          <p:cNvPicPr>
            <a:picLocks noChangeAspect="1"/>
          </p:cNvPicPr>
          <p:nvPr/>
        </p:nvPicPr>
        <p:blipFill>
          <a:blip r:embed="rId2" cstate="print"/>
          <a:stretch>
            <a:fillRect/>
          </a:stretch>
        </p:blipFill>
        <p:spPr>
          <a:xfrm>
            <a:off x="-76200" y="1143001"/>
            <a:ext cx="9311257" cy="4495800"/>
          </a:xfrm>
          <a:prstGeom prst="rect">
            <a:avLst/>
          </a:prstGeom>
        </p:spPr>
      </p:pic>
      <p:sp>
        <p:nvSpPr>
          <p:cNvPr id="6" name="TextBox 5"/>
          <p:cNvSpPr txBox="1"/>
          <p:nvPr/>
        </p:nvSpPr>
        <p:spPr>
          <a:xfrm>
            <a:off x="0" y="0"/>
            <a:ext cx="9144000" cy="892552"/>
          </a:xfrm>
          <a:prstGeom prst="rect">
            <a:avLst/>
          </a:prstGeom>
          <a:noFill/>
        </p:spPr>
        <p:txBody>
          <a:bodyPr wrap="square" rtlCol="0">
            <a:spAutoFit/>
          </a:bodyPr>
          <a:lstStyle/>
          <a:p>
            <a:pPr algn="ctr"/>
            <a:r>
              <a:rPr lang="en-US" sz="2600" b="1" dirty="0" smtClean="0"/>
              <a:t>Diversification rate models for focal and non-focal states </a:t>
            </a:r>
          </a:p>
          <a:p>
            <a:pPr algn="ctr"/>
            <a:r>
              <a:rPr lang="en-US" sz="2600" b="1" dirty="0" smtClean="0"/>
              <a:t>K is the number of free parameters (rates) in the model </a:t>
            </a:r>
            <a:endParaRPr lang="en-US" sz="2600" b="1" dirty="0"/>
          </a:p>
        </p:txBody>
      </p:sp>
      <p:sp>
        <p:nvSpPr>
          <p:cNvPr id="7" name="TextBox 6"/>
          <p:cNvSpPr txBox="1"/>
          <p:nvPr/>
        </p:nvSpPr>
        <p:spPr>
          <a:xfrm>
            <a:off x="0" y="5791200"/>
            <a:ext cx="9129881" cy="1015663"/>
          </a:xfrm>
          <a:prstGeom prst="rect">
            <a:avLst/>
          </a:prstGeom>
          <a:noFill/>
        </p:spPr>
        <p:txBody>
          <a:bodyPr wrap="square" rtlCol="0">
            <a:spAutoFit/>
          </a:bodyPr>
          <a:lstStyle/>
          <a:p>
            <a:r>
              <a:rPr lang="en-US" sz="2000" b="1" dirty="0" smtClean="0"/>
              <a:t>Each model contains up to four rates (</a:t>
            </a:r>
            <a:r>
              <a:rPr lang="en-US" sz="2000" b="1" dirty="0" err="1" smtClean="0"/>
              <a:t>λ</a:t>
            </a:r>
            <a:r>
              <a:rPr lang="en-US" sz="2000" b="1" baseline="-25000" dirty="0" err="1" smtClean="0"/>
              <a:t>F</a:t>
            </a:r>
            <a:r>
              <a:rPr lang="en-US" sz="2000" b="1" dirty="0" smtClean="0"/>
              <a:t>, </a:t>
            </a:r>
            <a:r>
              <a:rPr lang="en-US" sz="2000" b="1" dirty="0" err="1" smtClean="0"/>
              <a:t>λ</a:t>
            </a:r>
            <a:r>
              <a:rPr lang="en-US" sz="2000" b="1" baseline="-25000" dirty="0" err="1" smtClean="0"/>
              <a:t>N</a:t>
            </a:r>
            <a:r>
              <a:rPr lang="en-US" sz="2000" b="1" dirty="0" smtClean="0"/>
              <a:t>, </a:t>
            </a:r>
            <a:r>
              <a:rPr lang="en-US" sz="2000" b="1" dirty="0" err="1" smtClean="0"/>
              <a:t>μ</a:t>
            </a:r>
            <a:r>
              <a:rPr lang="en-US" sz="2000" b="1" baseline="-25000" dirty="0" err="1" smtClean="0"/>
              <a:t>F</a:t>
            </a:r>
            <a:r>
              <a:rPr lang="en-US" sz="2000" b="1" dirty="0" smtClean="0"/>
              <a:t>, </a:t>
            </a:r>
            <a:r>
              <a:rPr lang="en-US" sz="2000" b="1" dirty="0" err="1" smtClean="0"/>
              <a:t>μ</a:t>
            </a:r>
            <a:r>
              <a:rPr lang="en-US" sz="2000" b="1" baseline="-25000" dirty="0" err="1" smtClean="0"/>
              <a:t>N</a:t>
            </a:r>
            <a:r>
              <a:rPr lang="en-US" sz="2000" b="1" dirty="0" smtClean="0"/>
              <a:t>) where λ is the speciation rate (units?), μ is the extinction rate (units?) and “N” and “F” denote the non-focal and focal states, respectively. </a:t>
            </a:r>
            <a:endParaRPr lang="en-US" sz="2000"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 ASR_wAxis.jpg"/>
          <p:cNvPicPr>
            <a:picLocks noChangeAspect="1"/>
          </p:cNvPicPr>
          <p:nvPr/>
        </p:nvPicPr>
        <p:blipFill>
          <a:blip r:embed="rId3" cstate="print"/>
          <a:srcRect/>
          <a:stretch>
            <a:fillRect/>
          </a:stretch>
        </p:blipFill>
        <p:spPr bwMode="auto">
          <a:xfrm>
            <a:off x="6858000" y="0"/>
            <a:ext cx="1943100" cy="2514600"/>
          </a:xfrm>
          <a:prstGeom prst="rect">
            <a:avLst/>
          </a:prstGeom>
          <a:noFill/>
          <a:ln w="9525">
            <a:noFill/>
            <a:miter lim="800000"/>
            <a:headEnd/>
            <a:tailEnd/>
          </a:ln>
        </p:spPr>
      </p:pic>
      <p:sp>
        <p:nvSpPr>
          <p:cNvPr id="3" name="TextBox 2"/>
          <p:cNvSpPr txBox="1"/>
          <p:nvPr/>
        </p:nvSpPr>
        <p:spPr>
          <a:xfrm>
            <a:off x="76200" y="762000"/>
            <a:ext cx="6283900" cy="1077218"/>
          </a:xfrm>
          <a:prstGeom prst="rect">
            <a:avLst/>
          </a:prstGeom>
          <a:noFill/>
        </p:spPr>
        <p:txBody>
          <a:bodyPr wrap="none" rtlCol="0">
            <a:spAutoFit/>
          </a:bodyPr>
          <a:lstStyle/>
          <a:p>
            <a:pPr algn="ctr"/>
            <a:r>
              <a:rPr lang="en-US" sz="3200" b="1" dirty="0" smtClean="0"/>
              <a:t>Tree construction methods and</a:t>
            </a:r>
          </a:p>
          <a:p>
            <a:pPr algn="ctr"/>
            <a:r>
              <a:rPr lang="en-US" sz="3200" b="1" dirty="0" smtClean="0"/>
              <a:t>character mapping:</a:t>
            </a:r>
            <a:endParaRPr lang="en-US" sz="3200" b="1" dirty="0"/>
          </a:p>
        </p:txBody>
      </p:sp>
      <p:sp>
        <p:nvSpPr>
          <p:cNvPr id="4" name="TextBox 3"/>
          <p:cNvSpPr txBox="1"/>
          <p:nvPr/>
        </p:nvSpPr>
        <p:spPr>
          <a:xfrm>
            <a:off x="152400" y="2514600"/>
            <a:ext cx="8576387" cy="4039567"/>
          </a:xfrm>
          <a:prstGeom prst="rect">
            <a:avLst/>
          </a:prstGeom>
          <a:noFill/>
        </p:spPr>
        <p:txBody>
          <a:bodyPr wrap="none" rtlCol="0">
            <a:spAutoFit/>
          </a:bodyPr>
          <a:lstStyle/>
          <a:p>
            <a:pPr>
              <a:buFont typeface="Wingdings" pitchFamily="2" charset="2"/>
              <a:buChar char="Ø"/>
            </a:pPr>
            <a:r>
              <a:rPr lang="en-US" sz="2000" b="1" dirty="0" smtClean="0"/>
              <a:t>Generated branch lengths by randomly sampling 500 species from </a:t>
            </a:r>
          </a:p>
          <a:p>
            <a:r>
              <a:rPr lang="en-US" sz="2000" b="1" dirty="0" smtClean="0"/>
              <a:t>	</a:t>
            </a:r>
            <a:r>
              <a:rPr lang="en-US" sz="2000" b="1" dirty="0" err="1" smtClean="0"/>
              <a:t>GenBank</a:t>
            </a:r>
            <a:r>
              <a:rPr lang="en-US" sz="2000" b="1" dirty="0" smtClean="0"/>
              <a:t> based on </a:t>
            </a:r>
            <a:r>
              <a:rPr lang="en-US" sz="2000" b="1" dirty="0" err="1" smtClean="0"/>
              <a:t>clade</a:t>
            </a:r>
            <a:r>
              <a:rPr lang="en-US" sz="2000" b="1" dirty="0" smtClean="0"/>
              <a:t> size</a:t>
            </a:r>
          </a:p>
          <a:p>
            <a:endParaRPr lang="en-US" sz="1000" b="1" dirty="0" smtClean="0"/>
          </a:p>
          <a:p>
            <a:pPr>
              <a:buFont typeface="Wingdings" pitchFamily="2" charset="2"/>
              <a:buChar char="Ø"/>
            </a:pPr>
            <a:r>
              <a:rPr lang="en-US" sz="2000" b="1" dirty="0" smtClean="0"/>
              <a:t>1.7 </a:t>
            </a:r>
            <a:r>
              <a:rPr lang="en-US" sz="2000" b="1" dirty="0" err="1" smtClean="0"/>
              <a:t>megabases</a:t>
            </a:r>
            <a:r>
              <a:rPr lang="en-US" sz="2000" b="1" dirty="0" smtClean="0"/>
              <a:t> of sequence data (7 genes)</a:t>
            </a:r>
          </a:p>
          <a:p>
            <a:pPr>
              <a:buFont typeface="Wingdings" pitchFamily="2" charset="2"/>
              <a:buChar char="Ø"/>
            </a:pPr>
            <a:endParaRPr lang="en-US" sz="1050" b="1" dirty="0" smtClean="0"/>
          </a:p>
          <a:p>
            <a:pPr>
              <a:buFont typeface="Wingdings" pitchFamily="2" charset="2"/>
              <a:buChar char="Ø"/>
            </a:pPr>
            <a:r>
              <a:rPr lang="en-US" sz="2000" b="1" dirty="0" err="1" smtClean="0"/>
              <a:t>Supermatrix</a:t>
            </a:r>
            <a:r>
              <a:rPr lang="en-US" sz="2000" b="1" dirty="0" smtClean="0"/>
              <a:t> constructed with PHLAWD</a:t>
            </a:r>
          </a:p>
          <a:p>
            <a:pPr>
              <a:buFont typeface="Wingdings" pitchFamily="2" charset="2"/>
              <a:buChar char="Ø"/>
            </a:pPr>
            <a:endParaRPr lang="en-US" sz="1000" b="1" dirty="0" smtClean="0"/>
          </a:p>
          <a:p>
            <a:pPr>
              <a:buFont typeface="Wingdings" pitchFamily="2" charset="2"/>
              <a:buChar char="Ø"/>
            </a:pPr>
            <a:r>
              <a:rPr lang="en-US" sz="2000" b="1" dirty="0" err="1" smtClean="0"/>
              <a:t>RAxML</a:t>
            </a:r>
            <a:endParaRPr lang="en-US" sz="2000" b="1" dirty="0" smtClean="0"/>
          </a:p>
          <a:p>
            <a:pPr>
              <a:buFont typeface="Wingdings" pitchFamily="2" charset="2"/>
              <a:buChar char="Ø"/>
            </a:pPr>
            <a:endParaRPr lang="en-US" sz="1000" b="1" dirty="0" smtClean="0"/>
          </a:p>
          <a:p>
            <a:pPr>
              <a:buFont typeface="Wingdings" pitchFamily="2" charset="2"/>
              <a:buChar char="Ø"/>
            </a:pPr>
            <a:r>
              <a:rPr lang="en-US" sz="2000" b="1" dirty="0" smtClean="0"/>
              <a:t>Constrained tree (APG and group knowledge)</a:t>
            </a:r>
          </a:p>
          <a:p>
            <a:pPr>
              <a:buFont typeface="Wingdings" pitchFamily="2" charset="2"/>
              <a:buChar char="Ø"/>
            </a:pPr>
            <a:endParaRPr lang="en-US" sz="1000" b="1" dirty="0" smtClean="0"/>
          </a:p>
          <a:p>
            <a:pPr>
              <a:buFont typeface="Wingdings" pitchFamily="2" charset="2"/>
              <a:buChar char="Ø"/>
            </a:pPr>
            <a:r>
              <a:rPr lang="en-US" sz="2000" b="1" dirty="0" smtClean="0"/>
              <a:t>40 fossils for calibration points</a:t>
            </a:r>
          </a:p>
          <a:p>
            <a:pPr>
              <a:buFont typeface="Wingdings" pitchFamily="2" charset="2"/>
              <a:buChar char="Ø"/>
            </a:pPr>
            <a:endParaRPr lang="en-US" sz="1000" b="1" dirty="0" smtClean="0"/>
          </a:p>
          <a:p>
            <a:pPr>
              <a:buFont typeface="Wingdings" pitchFamily="2" charset="2"/>
              <a:buChar char="Ø"/>
            </a:pPr>
            <a:r>
              <a:rPr lang="en-US" sz="2000" b="1" dirty="0" smtClean="0"/>
              <a:t>Determined trait states and trait state combinations</a:t>
            </a:r>
          </a:p>
          <a:p>
            <a:pPr>
              <a:buFont typeface="Wingdings" pitchFamily="2" charset="2"/>
              <a:buChar char="Ø"/>
            </a:pPr>
            <a:endParaRPr lang="en-US" sz="1000" b="1" dirty="0" smtClean="0"/>
          </a:p>
          <a:p>
            <a:pPr>
              <a:buFont typeface="Wingdings" pitchFamily="2" charset="2"/>
              <a:buChar char="Ø"/>
            </a:pPr>
            <a:r>
              <a:rPr lang="en-US" sz="2000" b="1" dirty="0" smtClean="0"/>
              <a:t>Mapped character states </a:t>
            </a:r>
            <a:endParaRPr lang="en-US" sz="20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228600"/>
            <a:ext cx="9982200" cy="7086600"/>
          </a:xfrm>
          <a:prstGeom prst="rect">
            <a:avLst/>
          </a:prstGeom>
          <a:solidFill>
            <a:srgbClr val="F5F0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Rectangle 2"/>
          <p:cNvSpPr>
            <a:spLocks noGrp="1" noChangeArrowheads="1"/>
          </p:cNvSpPr>
          <p:nvPr>
            <p:ph type="title" idx="4294967295"/>
          </p:nvPr>
        </p:nvSpPr>
        <p:spPr>
          <a:xfrm>
            <a:off x="457200" y="-304800"/>
            <a:ext cx="8229600" cy="1143000"/>
          </a:xfrm>
        </p:spPr>
        <p:txBody>
          <a:bodyPr/>
          <a:lstStyle/>
          <a:p>
            <a:pPr eaLnBrk="1" hangingPunct="1"/>
            <a:r>
              <a:rPr lang="en-US" sz="3600" b="1" dirty="0" smtClean="0"/>
              <a:t>Outline</a:t>
            </a:r>
          </a:p>
        </p:txBody>
      </p:sp>
      <p:sp>
        <p:nvSpPr>
          <p:cNvPr id="8195" name="Rectangle 3"/>
          <p:cNvSpPr>
            <a:spLocks noGrp="1" noChangeArrowheads="1"/>
          </p:cNvSpPr>
          <p:nvPr>
            <p:ph type="body" idx="4294967295"/>
          </p:nvPr>
        </p:nvSpPr>
        <p:spPr>
          <a:xfrm>
            <a:off x="0" y="685800"/>
            <a:ext cx="9144000" cy="5257800"/>
          </a:xfrm>
        </p:spPr>
        <p:txBody>
          <a:bodyPr/>
          <a:lstStyle/>
          <a:p>
            <a:pPr eaLnBrk="1" hangingPunct="1">
              <a:lnSpc>
                <a:spcPct val="90000"/>
              </a:lnSpc>
              <a:buFontTx/>
              <a:buNone/>
            </a:pPr>
            <a:r>
              <a:rPr lang="en-US" sz="2800" b="1" dirty="0" smtClean="0"/>
              <a:t>1) BOTTOM UP: Input of genetic variation</a:t>
            </a:r>
          </a:p>
          <a:p>
            <a:pPr lvl="1" eaLnBrk="1" hangingPunct="1">
              <a:lnSpc>
                <a:spcPct val="90000"/>
              </a:lnSpc>
              <a:buNone/>
            </a:pPr>
            <a:r>
              <a:rPr lang="en-US" sz="2000" dirty="0" smtClean="0"/>
              <a:t>		</a:t>
            </a:r>
            <a:r>
              <a:rPr lang="en-US" dirty="0" smtClean="0"/>
              <a:t>Mutation parameters</a:t>
            </a:r>
            <a:endParaRPr lang="en-US" sz="2000" dirty="0" smtClean="0"/>
          </a:p>
          <a:p>
            <a:pPr eaLnBrk="1" hangingPunct="1">
              <a:lnSpc>
                <a:spcPct val="90000"/>
              </a:lnSpc>
              <a:buFontTx/>
              <a:buNone/>
            </a:pPr>
            <a:endParaRPr lang="en-US" sz="2400" dirty="0" smtClean="0"/>
          </a:p>
          <a:p>
            <a:pPr eaLnBrk="1" hangingPunct="1">
              <a:lnSpc>
                <a:spcPct val="90000"/>
              </a:lnSpc>
              <a:buFontTx/>
              <a:buNone/>
            </a:pPr>
            <a:r>
              <a:rPr lang="en-US" sz="2800" b="1" dirty="0" smtClean="0"/>
              <a:t>2) TOP DOWN: Natural selection &amp; species selection</a:t>
            </a:r>
          </a:p>
          <a:p>
            <a:pPr eaLnBrk="1" hangingPunct="1">
              <a:lnSpc>
                <a:spcPct val="90000"/>
              </a:lnSpc>
              <a:buNone/>
            </a:pPr>
            <a:r>
              <a:rPr lang="en-US" sz="2400" b="1" dirty="0" smtClean="0"/>
              <a:t>		</a:t>
            </a:r>
            <a:r>
              <a:rPr lang="en-US" sz="2800" dirty="0" smtClean="0"/>
              <a:t>Natural selection and the assembly of complex 	traits and consequences for </a:t>
            </a:r>
            <a:r>
              <a:rPr lang="en-US" sz="2800" dirty="0" err="1" smtClean="0"/>
              <a:t>phylogenetic</a:t>
            </a:r>
            <a:r>
              <a:rPr lang="en-US" sz="2800" dirty="0" smtClean="0"/>
              <a:t> patterns</a:t>
            </a:r>
          </a:p>
          <a:p>
            <a:pPr eaLnBrk="1" hangingPunct="1">
              <a:lnSpc>
                <a:spcPct val="90000"/>
              </a:lnSpc>
              <a:buFont typeface="Wingdings" pitchFamily="2" charset="2"/>
              <a:buChar char="§"/>
            </a:pPr>
            <a:endParaRPr lang="en-US" sz="2400" dirty="0" smtClean="0"/>
          </a:p>
          <a:p>
            <a:pPr eaLnBrk="1" hangingPunct="1">
              <a:lnSpc>
                <a:spcPct val="90000"/>
              </a:lnSpc>
              <a:buNone/>
            </a:pPr>
            <a:r>
              <a:rPr lang="en-US" sz="2800" b="1" dirty="0" smtClean="0"/>
              <a:t>3) SIDEWAYS: Plant – Animal interactions</a:t>
            </a:r>
          </a:p>
          <a:p>
            <a:pPr eaLnBrk="1" hangingPunct="1">
              <a:lnSpc>
                <a:spcPct val="90000"/>
              </a:lnSpc>
              <a:buNone/>
            </a:pPr>
            <a:r>
              <a:rPr lang="en-US" sz="2400" b="1" dirty="0" smtClean="0"/>
              <a:t>		</a:t>
            </a:r>
            <a:r>
              <a:rPr lang="en-US" sz="2800" dirty="0" smtClean="0"/>
              <a:t>Context dependent interaction outcomes</a:t>
            </a:r>
            <a:endParaRPr lang="en-US" sz="2400" dirty="0" smtClean="0"/>
          </a:p>
          <a:p>
            <a:pPr eaLnBrk="1" hangingPunct="1">
              <a:lnSpc>
                <a:spcPct val="90000"/>
              </a:lnSpc>
              <a:buNone/>
            </a:pPr>
            <a:endParaRPr lang="en-US" sz="2400" dirty="0" smtClean="0"/>
          </a:p>
          <a:p>
            <a:pPr eaLnBrk="1" hangingPunct="1">
              <a:lnSpc>
                <a:spcPct val="90000"/>
              </a:lnSpc>
              <a:buNone/>
            </a:pPr>
            <a:r>
              <a:rPr lang="en-US" sz="2800" dirty="0" smtClean="0"/>
              <a:t>4</a:t>
            </a:r>
            <a:r>
              <a:rPr lang="en-US" sz="2800" b="1" dirty="0" smtClean="0"/>
              <a:t>) CONSERVATION GENETICS</a:t>
            </a:r>
            <a:endParaRPr lang="en-US" sz="2400" dirty="0" smtClean="0"/>
          </a:p>
          <a:p>
            <a:pPr eaLnBrk="1" hangingPunct="1">
              <a:lnSpc>
                <a:spcPct val="90000"/>
              </a:lnSpc>
              <a:buNone/>
            </a:pPr>
            <a:r>
              <a:rPr lang="en-US" sz="2400" b="1" dirty="0" smtClean="0"/>
              <a:t>		</a:t>
            </a:r>
            <a:r>
              <a:rPr lang="en-US" sz="2800" dirty="0" smtClean="0"/>
              <a:t>Genetic Rescue</a:t>
            </a:r>
          </a:p>
          <a:p>
            <a:pPr eaLnBrk="1" hangingPunct="1">
              <a:lnSpc>
                <a:spcPct val="90000"/>
              </a:lnSpc>
              <a:buNone/>
            </a:pPr>
            <a:endParaRPr lang="en-US" sz="2400" b="1" dirty="0" smtClean="0"/>
          </a:p>
          <a:p>
            <a:pPr eaLnBrk="1" hangingPunct="1">
              <a:lnSpc>
                <a:spcPct val="90000"/>
              </a:lnSpc>
              <a:buNone/>
            </a:pPr>
            <a:endParaRPr lang="en-US" sz="2400" dirty="0" smtClean="0"/>
          </a:p>
          <a:p>
            <a:pPr eaLnBrk="1" hangingPunct="1">
              <a:lnSpc>
                <a:spcPct val="90000"/>
              </a:lnSpc>
            </a:pPr>
            <a:endParaRPr lang="en-US" sz="2400" dirty="0" smtClean="0"/>
          </a:p>
          <a:p>
            <a:pPr eaLnBrk="1" hangingPunct="1">
              <a:lnSpc>
                <a:spcPct val="90000"/>
              </a:lnSpc>
              <a:buFontTx/>
              <a:buNone/>
            </a:pPr>
            <a:endParaRPr lang="en-US" sz="2400" dirty="0" smtClean="0"/>
          </a:p>
          <a:p>
            <a:pPr eaLnBrk="1" hangingPunct="1">
              <a:lnSpc>
                <a:spcPct val="90000"/>
              </a:lnSpc>
            </a:pPr>
            <a:endParaRPr lang="en-US" sz="2400" dirty="0" smtClean="0"/>
          </a:p>
          <a:p>
            <a:pPr eaLnBrk="1" hangingPunct="1">
              <a:lnSpc>
                <a:spcPct val="90000"/>
              </a:lnSpc>
              <a:buFontTx/>
              <a:buNone/>
            </a:pPr>
            <a:r>
              <a:rPr lang="en-US" sz="2400" dirty="0" smtClean="0"/>
              <a:t>     </a:t>
            </a:r>
          </a:p>
          <a:p>
            <a:pPr eaLnBrk="1" hangingPunct="1">
              <a:lnSpc>
                <a:spcPct val="90000"/>
              </a:lnSpc>
              <a:buFontTx/>
              <a:buNone/>
            </a:pPr>
            <a:endParaRPr lang="en-US" sz="2400"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1" name="TextBox 11"/>
          <p:cNvSpPr txBox="1">
            <a:spLocks noChangeArrowheads="1"/>
          </p:cNvSpPr>
          <p:nvPr/>
        </p:nvSpPr>
        <p:spPr bwMode="auto">
          <a:xfrm>
            <a:off x="0" y="-76200"/>
            <a:ext cx="9144000" cy="1200329"/>
          </a:xfrm>
          <a:prstGeom prst="rect">
            <a:avLst/>
          </a:prstGeom>
          <a:noFill/>
          <a:ln w="9525">
            <a:noFill/>
            <a:miter lim="800000"/>
            <a:headEnd/>
            <a:tailEnd/>
          </a:ln>
        </p:spPr>
        <p:txBody>
          <a:bodyPr wrap="square">
            <a:spAutoFit/>
          </a:bodyPr>
          <a:lstStyle/>
          <a:p>
            <a:pPr algn="ctr"/>
            <a:r>
              <a:rPr lang="en-US" sz="3600" b="1" dirty="0"/>
              <a:t>Character evolution </a:t>
            </a:r>
            <a:r>
              <a:rPr lang="en-US" sz="3600" b="1" dirty="0" smtClean="0"/>
              <a:t>&amp; </a:t>
            </a:r>
            <a:r>
              <a:rPr lang="en-US" sz="3600" b="1" dirty="0"/>
              <a:t>diversification </a:t>
            </a:r>
            <a:endParaRPr lang="en-US" sz="3600" b="1" dirty="0" smtClean="0"/>
          </a:p>
          <a:p>
            <a:pPr algn="ctr"/>
            <a:r>
              <a:rPr lang="en-US" sz="3600" b="1" dirty="0" smtClean="0"/>
              <a:t>across </a:t>
            </a:r>
            <a:r>
              <a:rPr lang="en-US" sz="3600" b="1" dirty="0"/>
              <a:t>the </a:t>
            </a:r>
            <a:r>
              <a:rPr lang="en-US" sz="3600" b="1" dirty="0" smtClean="0"/>
              <a:t>Angiosperms</a:t>
            </a:r>
            <a:endParaRPr lang="en-US" sz="3600" b="1" dirty="0"/>
          </a:p>
        </p:txBody>
      </p:sp>
      <p:sp>
        <p:nvSpPr>
          <p:cNvPr id="4" name="Rectangle 3"/>
          <p:cNvSpPr/>
          <p:nvPr/>
        </p:nvSpPr>
        <p:spPr bwMode="auto">
          <a:xfrm>
            <a:off x="3995738" y="2668588"/>
            <a:ext cx="3797300" cy="2001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1143000" y="1219200"/>
            <a:ext cx="5334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349" name="TextBox 8"/>
          <p:cNvSpPr txBox="1">
            <a:spLocks noChangeArrowheads="1"/>
          </p:cNvSpPr>
          <p:nvPr/>
        </p:nvSpPr>
        <p:spPr bwMode="auto">
          <a:xfrm rot="-5400000">
            <a:off x="-1310314" y="3638890"/>
            <a:ext cx="3724161" cy="646331"/>
          </a:xfrm>
          <a:prstGeom prst="rect">
            <a:avLst/>
          </a:prstGeom>
          <a:noFill/>
          <a:ln w="9525">
            <a:noFill/>
            <a:miter lim="800000"/>
            <a:headEnd/>
            <a:tailEnd/>
          </a:ln>
        </p:spPr>
        <p:txBody>
          <a:bodyPr wrap="none">
            <a:spAutoFit/>
          </a:bodyPr>
          <a:lstStyle/>
          <a:p>
            <a:pPr algn="ctr"/>
            <a:r>
              <a:rPr lang="en-US" b="1" dirty="0"/>
              <a:t>Frequency of </a:t>
            </a:r>
            <a:r>
              <a:rPr lang="en-US" b="1" dirty="0" smtClean="0"/>
              <a:t>Trait </a:t>
            </a:r>
            <a:r>
              <a:rPr lang="en-US" b="1" dirty="0"/>
              <a:t>C</a:t>
            </a:r>
            <a:r>
              <a:rPr lang="en-US" b="1" dirty="0" smtClean="0"/>
              <a:t>ombination </a:t>
            </a:r>
            <a:endParaRPr lang="en-US" b="1" dirty="0"/>
          </a:p>
          <a:p>
            <a:pPr algn="ctr"/>
            <a:r>
              <a:rPr lang="en-US" b="1" dirty="0"/>
              <a:t>in </a:t>
            </a:r>
            <a:r>
              <a:rPr lang="en-US" b="1" dirty="0" smtClean="0"/>
              <a:t>Sample </a:t>
            </a:r>
            <a:r>
              <a:rPr lang="en-US" b="1" dirty="0"/>
              <a:t>of Angiosperm</a:t>
            </a:r>
          </a:p>
        </p:txBody>
      </p:sp>
      <p:sp>
        <p:nvSpPr>
          <p:cNvPr id="13" name="TextBox 12"/>
          <p:cNvSpPr txBox="1"/>
          <p:nvPr/>
        </p:nvSpPr>
        <p:spPr>
          <a:xfrm>
            <a:off x="6324600" y="6488668"/>
            <a:ext cx="2590800" cy="369332"/>
          </a:xfrm>
          <a:prstGeom prst="rect">
            <a:avLst/>
          </a:prstGeom>
          <a:noFill/>
        </p:spPr>
        <p:txBody>
          <a:bodyPr wrap="square" rtlCol="0">
            <a:spAutoFit/>
          </a:bodyPr>
          <a:lstStyle/>
          <a:p>
            <a:r>
              <a:rPr lang="en-US" i="1" dirty="0" smtClean="0"/>
              <a:t>O’Meara, Smith et al.</a:t>
            </a:r>
            <a:endParaRPr lang="en-US" i="1" dirty="0"/>
          </a:p>
        </p:txBody>
      </p:sp>
      <p:sp>
        <p:nvSpPr>
          <p:cNvPr id="15" name="Rectangle 14"/>
          <p:cNvSpPr/>
          <p:nvPr/>
        </p:nvSpPr>
        <p:spPr>
          <a:xfrm flipV="1">
            <a:off x="1676400" y="5105400"/>
            <a:ext cx="533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800600" y="1905000"/>
            <a:ext cx="917302" cy="461665"/>
          </a:xfrm>
          <a:prstGeom prst="rect">
            <a:avLst/>
          </a:prstGeom>
        </p:spPr>
        <p:txBody>
          <a:bodyPr wrap="none">
            <a:spAutoFit/>
          </a:bodyPr>
          <a:lstStyle/>
          <a:p>
            <a:r>
              <a:rPr lang="en-US" b="1" dirty="0" smtClean="0"/>
              <a:t>0</a:t>
            </a:r>
            <a:r>
              <a:rPr lang="en-US" sz="3600" b="1" baseline="-20000" dirty="0" smtClean="0"/>
              <a:t>*</a:t>
            </a:r>
            <a:r>
              <a:rPr lang="en-US" b="1" dirty="0" smtClean="0"/>
              <a:t>11</a:t>
            </a:r>
            <a:r>
              <a:rPr lang="en-US" sz="3600" b="1" baseline="-20000" dirty="0" smtClean="0"/>
              <a:t>**</a:t>
            </a:r>
            <a:endParaRPr lang="en-US" b="1" baseline="-20000" dirty="0"/>
          </a:p>
        </p:txBody>
      </p:sp>
      <p:sp>
        <p:nvSpPr>
          <p:cNvPr id="19" name="TextBox 15"/>
          <p:cNvSpPr txBox="1">
            <a:spLocks noChangeArrowheads="1"/>
          </p:cNvSpPr>
          <p:nvPr/>
        </p:nvSpPr>
        <p:spPr bwMode="auto">
          <a:xfrm>
            <a:off x="1676400" y="1752600"/>
            <a:ext cx="2819400" cy="707886"/>
          </a:xfrm>
          <a:prstGeom prst="rect">
            <a:avLst/>
          </a:prstGeom>
          <a:noFill/>
          <a:ln w="9525">
            <a:noFill/>
            <a:miter lim="800000"/>
            <a:headEnd/>
            <a:tailEnd/>
          </a:ln>
        </p:spPr>
        <p:txBody>
          <a:bodyPr wrap="square">
            <a:spAutoFit/>
          </a:bodyPr>
          <a:lstStyle/>
          <a:p>
            <a:pPr algn="ctr"/>
            <a:r>
              <a:rPr lang="en-US" sz="2000" b="1" dirty="0" smtClean="0"/>
              <a:t>     Trait combination </a:t>
            </a:r>
          </a:p>
          <a:p>
            <a:pPr algn="ctr"/>
            <a:r>
              <a:rPr lang="en-US" sz="2000" b="1" dirty="0" smtClean="0"/>
              <a:t>space</a:t>
            </a:r>
          </a:p>
        </p:txBody>
      </p:sp>
      <p:sp>
        <p:nvSpPr>
          <p:cNvPr id="57350" name="TextBox 9"/>
          <p:cNvSpPr txBox="1">
            <a:spLocks noChangeArrowheads="1"/>
          </p:cNvSpPr>
          <p:nvPr/>
        </p:nvSpPr>
        <p:spPr bwMode="auto">
          <a:xfrm>
            <a:off x="1018530" y="5943600"/>
            <a:ext cx="7462556" cy="400110"/>
          </a:xfrm>
          <a:prstGeom prst="rect">
            <a:avLst/>
          </a:prstGeom>
          <a:noFill/>
          <a:ln w="9525">
            <a:noFill/>
            <a:miter lim="800000"/>
            <a:headEnd/>
            <a:tailEnd/>
          </a:ln>
        </p:spPr>
        <p:txBody>
          <a:bodyPr wrap="none">
            <a:spAutoFit/>
          </a:bodyPr>
          <a:lstStyle/>
          <a:p>
            <a:pPr algn="ctr"/>
            <a:r>
              <a:rPr lang="en-US" sz="2000" b="1" dirty="0" smtClean="0"/>
              <a:t>Observed Trait Combinations &amp; Unordered Null Distribution</a:t>
            </a:r>
            <a:endParaRPr lang="en-US" sz="2000" b="1" dirty="0"/>
          </a:p>
        </p:txBody>
      </p:sp>
      <p:sp>
        <p:nvSpPr>
          <p:cNvPr id="21" name="TextBox 20"/>
          <p:cNvSpPr txBox="1"/>
          <p:nvPr/>
        </p:nvSpPr>
        <p:spPr>
          <a:xfrm>
            <a:off x="6868274" y="2590800"/>
            <a:ext cx="2351926" cy="1477328"/>
          </a:xfrm>
          <a:prstGeom prst="rect">
            <a:avLst/>
          </a:prstGeom>
          <a:noFill/>
        </p:spPr>
        <p:txBody>
          <a:bodyPr wrap="none" rtlCol="0">
            <a:spAutoFit/>
          </a:bodyPr>
          <a:lstStyle/>
          <a:p>
            <a:pPr algn="ctr"/>
            <a:r>
              <a:rPr lang="en-US" b="1" dirty="0" smtClean="0">
                <a:solidFill>
                  <a:srgbClr val="EE8E00"/>
                </a:solidFill>
              </a:rPr>
              <a:t>High Diversification</a:t>
            </a:r>
          </a:p>
          <a:p>
            <a:pPr algn="ctr"/>
            <a:r>
              <a:rPr lang="en-US" b="1" dirty="0" smtClean="0">
                <a:solidFill>
                  <a:srgbClr val="EE8E00"/>
                </a:solidFill>
              </a:rPr>
              <a:t>Focal state:</a:t>
            </a:r>
          </a:p>
          <a:p>
            <a:pPr algn="ctr"/>
            <a:r>
              <a:rPr lang="en-US" b="1" dirty="0" smtClean="0">
                <a:solidFill>
                  <a:srgbClr val="EE8E00"/>
                </a:solidFill>
              </a:rPr>
              <a:t>Corolla present</a:t>
            </a:r>
          </a:p>
          <a:p>
            <a:pPr algn="ctr"/>
            <a:r>
              <a:rPr lang="en-US" b="1" dirty="0" smtClean="0">
                <a:solidFill>
                  <a:srgbClr val="EE8E00"/>
                </a:solidFill>
              </a:rPr>
              <a:t>Symmetry bilateral</a:t>
            </a:r>
          </a:p>
          <a:p>
            <a:pPr algn="ctr"/>
            <a:r>
              <a:rPr lang="en-US" b="1" dirty="0" smtClean="0">
                <a:solidFill>
                  <a:srgbClr val="EE8E00"/>
                </a:solidFill>
              </a:rPr>
              <a:t>Stamens few</a:t>
            </a:r>
          </a:p>
        </p:txBody>
      </p:sp>
      <p:pic>
        <p:nvPicPr>
          <p:cNvPr id="22" name="Picture 21"/>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tretch>
            <a:fillRect/>
          </a:stretch>
        </p:blipFill>
        <p:spPr>
          <a:xfrm>
            <a:off x="914400" y="2475230"/>
            <a:ext cx="5943600" cy="3239770"/>
          </a:xfrm>
          <a:prstGeom prst="rect">
            <a:avLst/>
          </a:prstGeom>
        </p:spPr>
      </p:pic>
      <p:sp>
        <p:nvSpPr>
          <p:cNvPr id="20" name="TextBox 19"/>
          <p:cNvSpPr txBox="1"/>
          <p:nvPr/>
        </p:nvSpPr>
        <p:spPr>
          <a:xfrm>
            <a:off x="6477000" y="4495800"/>
            <a:ext cx="1782860" cy="338554"/>
          </a:xfrm>
          <a:prstGeom prst="rect">
            <a:avLst/>
          </a:prstGeom>
          <a:noFill/>
        </p:spPr>
        <p:txBody>
          <a:bodyPr wrap="none" rtlCol="0">
            <a:spAutoFit/>
          </a:bodyPr>
          <a:lstStyle/>
          <a:p>
            <a:r>
              <a:rPr lang="en-US" sz="1600" b="1" dirty="0" smtClean="0"/>
              <a:t>Null Distribution</a:t>
            </a:r>
            <a:endParaRPr lang="en-US" sz="1600"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533400" y="685800"/>
            <a:ext cx="8153400" cy="5791200"/>
          </a:xfrm>
          <a:prstGeom prst="rect">
            <a:avLst/>
          </a:prstGeom>
        </p:spPr>
      </p:pic>
      <p:sp>
        <p:nvSpPr>
          <p:cNvPr id="3" name="TextBox 2"/>
          <p:cNvSpPr txBox="1"/>
          <p:nvPr/>
        </p:nvSpPr>
        <p:spPr>
          <a:xfrm>
            <a:off x="0" y="0"/>
            <a:ext cx="5243743" cy="461665"/>
          </a:xfrm>
          <a:prstGeom prst="rect">
            <a:avLst/>
          </a:prstGeom>
          <a:noFill/>
        </p:spPr>
        <p:txBody>
          <a:bodyPr wrap="none" rtlCol="0">
            <a:spAutoFit/>
          </a:bodyPr>
          <a:lstStyle/>
          <a:p>
            <a:r>
              <a:rPr lang="en-US" sz="2400" b="1" dirty="0" smtClean="0"/>
              <a:t>Results of Stochastic Simulations:</a:t>
            </a:r>
            <a:endParaRPr lang="en-US" sz="2400" b="1" dirty="0"/>
          </a:p>
        </p:txBody>
      </p:sp>
      <p:sp>
        <p:nvSpPr>
          <p:cNvPr id="4" name="TextBox 3"/>
          <p:cNvSpPr txBox="1"/>
          <p:nvPr/>
        </p:nvSpPr>
        <p:spPr>
          <a:xfrm>
            <a:off x="1981200" y="685800"/>
            <a:ext cx="3090911" cy="400110"/>
          </a:xfrm>
          <a:prstGeom prst="rect">
            <a:avLst/>
          </a:prstGeom>
          <a:noFill/>
        </p:spPr>
        <p:txBody>
          <a:bodyPr wrap="none" rtlCol="0">
            <a:spAutoFit/>
          </a:bodyPr>
          <a:lstStyle/>
          <a:p>
            <a:r>
              <a:rPr lang="en-US" sz="2000" b="1" dirty="0" smtClean="0"/>
              <a:t>Expected vs. Observed:</a:t>
            </a:r>
            <a:endParaRPr lang="en-US" sz="2000" b="1" dirty="0"/>
          </a:p>
        </p:txBody>
      </p:sp>
      <p:sp>
        <p:nvSpPr>
          <p:cNvPr id="5" name="TextBox 4"/>
          <p:cNvSpPr txBox="1"/>
          <p:nvPr/>
        </p:nvSpPr>
        <p:spPr>
          <a:xfrm>
            <a:off x="4896503" y="304800"/>
            <a:ext cx="4476097" cy="400110"/>
          </a:xfrm>
          <a:prstGeom prst="rect">
            <a:avLst/>
          </a:prstGeom>
          <a:noFill/>
        </p:spPr>
        <p:txBody>
          <a:bodyPr wrap="none" rtlCol="0">
            <a:spAutoFit/>
          </a:bodyPr>
          <a:lstStyle/>
          <a:p>
            <a:r>
              <a:rPr lang="en-US" sz="2000" b="1" dirty="0" smtClean="0"/>
              <a:t>ML reconstruction of 3 focal traits:</a:t>
            </a:r>
            <a:endParaRPr lang="en-US" sz="2000" b="1" dirty="0"/>
          </a:p>
        </p:txBody>
      </p:sp>
      <p:sp>
        <p:nvSpPr>
          <p:cNvPr id="6" name="TextBox 5"/>
          <p:cNvSpPr txBox="1"/>
          <p:nvPr/>
        </p:nvSpPr>
        <p:spPr>
          <a:xfrm>
            <a:off x="402380" y="6412468"/>
            <a:ext cx="5084020" cy="400110"/>
          </a:xfrm>
          <a:prstGeom prst="rect">
            <a:avLst/>
          </a:prstGeom>
          <a:noFill/>
        </p:spPr>
        <p:txBody>
          <a:bodyPr wrap="none" rtlCol="0">
            <a:spAutoFit/>
          </a:bodyPr>
          <a:lstStyle/>
          <a:p>
            <a:r>
              <a:rPr lang="en-US" sz="2000" b="1" dirty="0" smtClean="0"/>
              <a:t>8 Trait Combination Time of Appearance</a:t>
            </a:r>
            <a:endParaRPr lang="en-US" sz="2000"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57200" y="-228600"/>
            <a:ext cx="9982200" cy="7086600"/>
          </a:xfrm>
          <a:prstGeom prst="rect">
            <a:avLst/>
          </a:prstGeom>
          <a:solidFill>
            <a:srgbClr val="F5F0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0" y="1578888"/>
            <a:ext cx="9144000" cy="4116512"/>
            <a:chOff x="0" y="0"/>
            <a:chExt cx="9144000" cy="4116512"/>
          </a:xfrm>
        </p:grpSpPr>
        <p:sp>
          <p:nvSpPr>
            <p:cNvPr id="2" name="Text Box 4"/>
            <p:cNvSpPr txBox="1">
              <a:spLocks noChangeArrowheads="1"/>
            </p:cNvSpPr>
            <p:nvPr/>
          </p:nvSpPr>
          <p:spPr bwMode="auto">
            <a:xfrm>
              <a:off x="0" y="0"/>
              <a:ext cx="9144000" cy="4116512"/>
            </a:xfrm>
            <a:prstGeom prst="rect">
              <a:avLst/>
            </a:prstGeom>
            <a:noFill/>
            <a:ln w="9525">
              <a:noFill/>
              <a:miter lim="800000"/>
              <a:headEnd/>
              <a:tailEnd/>
            </a:ln>
          </p:spPr>
          <p:txBody>
            <a:bodyPr>
              <a:spAutoFit/>
            </a:bodyPr>
            <a:lstStyle/>
            <a:p>
              <a:r>
                <a:rPr lang="en-US" altLang="zh-CN" sz="2400" b="1" dirty="0" smtClean="0">
                  <a:ea typeface="宋体" pitchFamily="2" charset="-122"/>
                </a:rPr>
                <a:t>Lineages with</a:t>
              </a:r>
              <a:r>
                <a:rPr lang="en-US" altLang="zh-CN" sz="1000" b="1" dirty="0" smtClean="0">
                  <a:ea typeface="宋体" pitchFamily="2" charset="-122"/>
                </a:rPr>
                <a:t>  </a:t>
              </a:r>
              <a:r>
                <a:rPr lang="en-US" altLang="zh-CN" sz="2400" b="1" dirty="0" smtClean="0">
                  <a:ea typeface="宋体" pitchFamily="2" charset="-122"/>
                </a:rPr>
                <a:t>higher diversification:</a:t>
              </a:r>
            </a:p>
            <a:p>
              <a:endParaRPr lang="en-US" altLang="zh-CN" sz="1050" b="1" dirty="0" smtClean="0">
                <a:ea typeface="宋体" pitchFamily="2" charset="-122"/>
              </a:endParaRPr>
            </a:p>
            <a:p>
              <a:pPr>
                <a:buFont typeface="Wingdings" pitchFamily="2" charset="2"/>
                <a:buChar char="Ø"/>
              </a:pPr>
              <a:r>
                <a:rPr lang="en-US" altLang="zh-CN" sz="2400" b="1" dirty="0" smtClean="0">
                  <a:ea typeface="宋体" pitchFamily="2" charset="-122"/>
                </a:rPr>
                <a:t>Corolla present</a:t>
              </a:r>
            </a:p>
            <a:p>
              <a:pPr>
                <a:buFont typeface="Wingdings" pitchFamily="2" charset="2"/>
                <a:buChar char="Ø"/>
              </a:pPr>
              <a:r>
                <a:rPr lang="en-US" altLang="zh-CN" sz="2400" b="1" dirty="0" smtClean="0">
                  <a:ea typeface="宋体" pitchFamily="2" charset="-122"/>
                </a:rPr>
                <a:t>Bilateral symmetry                        </a:t>
              </a:r>
              <a:r>
                <a:rPr lang="en-US" altLang="zh-CN" b="1" dirty="0" smtClean="0">
                  <a:ea typeface="宋体" pitchFamily="2" charset="-122"/>
                </a:rPr>
                <a:t>Likely Increase pollination precision</a:t>
              </a:r>
            </a:p>
            <a:p>
              <a:pPr>
                <a:buFont typeface="Wingdings" pitchFamily="2" charset="2"/>
                <a:buChar char="Ø"/>
              </a:pPr>
              <a:r>
                <a:rPr lang="en-US" altLang="zh-CN" sz="2400" b="1" dirty="0" smtClean="0">
                  <a:ea typeface="宋体" pitchFamily="2" charset="-122"/>
                </a:rPr>
                <a:t>Reduced stamen number</a:t>
              </a:r>
            </a:p>
            <a:p>
              <a:endParaRPr lang="en-US" altLang="zh-CN" sz="2400" b="1" dirty="0" smtClean="0">
                <a:ea typeface="宋体" pitchFamily="2" charset="-122"/>
              </a:endParaRPr>
            </a:p>
            <a:p>
              <a:endParaRPr lang="en-US" altLang="zh-CN" sz="2400" b="1" dirty="0" smtClean="0">
                <a:ea typeface="宋体" pitchFamily="2" charset="-122"/>
              </a:endParaRPr>
            </a:p>
            <a:p>
              <a:endParaRPr lang="en-US" altLang="zh-CN" sz="2400" b="1" dirty="0" smtClean="0">
                <a:ea typeface="宋体" pitchFamily="2" charset="-122"/>
              </a:endParaRPr>
            </a:p>
            <a:p>
              <a:endParaRPr lang="en-US" altLang="zh-CN" sz="2400" b="1" dirty="0" smtClean="0">
                <a:ea typeface="宋体" pitchFamily="2" charset="-122"/>
              </a:endParaRPr>
            </a:p>
            <a:p>
              <a:endParaRPr lang="en-US" altLang="zh-CN" sz="2400" b="1" dirty="0" smtClean="0">
                <a:ea typeface="宋体" pitchFamily="2" charset="-122"/>
              </a:endParaRPr>
            </a:p>
            <a:p>
              <a:endParaRPr lang="en-US" altLang="zh-CN" sz="1400" b="1" dirty="0" smtClean="0">
                <a:ea typeface="宋体" pitchFamily="2" charset="-122"/>
              </a:endParaRPr>
            </a:p>
            <a:p>
              <a:endParaRPr lang="en-US" altLang="zh-CN" sz="1050" b="1" dirty="0" smtClean="0">
                <a:ea typeface="宋体" pitchFamily="2" charset="-122"/>
              </a:endParaRPr>
            </a:p>
            <a:p>
              <a:endParaRPr lang="en-US" altLang="zh-CN" sz="1050" b="1" dirty="0" smtClean="0">
                <a:ea typeface="宋体" pitchFamily="2" charset="-122"/>
              </a:endParaRPr>
            </a:p>
          </p:txBody>
        </p:sp>
        <p:grpSp>
          <p:nvGrpSpPr>
            <p:cNvPr id="3" name="Group 9"/>
            <p:cNvGrpSpPr/>
            <p:nvPr/>
          </p:nvGrpSpPr>
          <p:grpSpPr>
            <a:xfrm>
              <a:off x="1447800" y="1926312"/>
              <a:ext cx="1579278" cy="1956375"/>
              <a:chOff x="1905000" y="249912"/>
              <a:chExt cx="1579278" cy="1956375"/>
            </a:xfrm>
          </p:grpSpPr>
          <p:pic>
            <p:nvPicPr>
              <p:cNvPr id="4" name="Picture 2" descr="http://www.treesdirect.co.uk/uploads/shop/prod/102_00.jpg"/>
              <p:cNvPicPr>
                <a:picLocks noChangeAspect="1" noChangeArrowheads="1"/>
              </p:cNvPicPr>
              <p:nvPr/>
            </p:nvPicPr>
            <p:blipFill>
              <a:blip r:embed="rId3" cstate="print"/>
              <a:srcRect l="20347" t="13714" r="8439" b="5143"/>
              <a:stretch>
                <a:fillRect/>
              </a:stretch>
            </p:blipFill>
            <p:spPr bwMode="auto">
              <a:xfrm>
                <a:off x="1981200" y="249912"/>
                <a:ext cx="1404871" cy="1295400"/>
              </a:xfrm>
              <a:prstGeom prst="rect">
                <a:avLst/>
              </a:prstGeom>
              <a:noFill/>
            </p:spPr>
          </p:pic>
          <p:sp>
            <p:nvSpPr>
              <p:cNvPr id="5" name="TextBox 4"/>
              <p:cNvSpPr txBox="1"/>
              <p:nvPr/>
            </p:nvSpPr>
            <p:spPr>
              <a:xfrm>
                <a:off x="1905000" y="1621512"/>
                <a:ext cx="1579278" cy="584775"/>
              </a:xfrm>
              <a:prstGeom prst="rect">
                <a:avLst/>
              </a:prstGeom>
              <a:noFill/>
            </p:spPr>
            <p:txBody>
              <a:bodyPr wrap="none" rtlCol="0">
                <a:spAutoFit/>
              </a:bodyPr>
              <a:lstStyle/>
              <a:p>
                <a:r>
                  <a:rPr lang="en-US" sz="1600" b="1" i="1" dirty="0" smtClean="0"/>
                  <a:t>M. </a:t>
                </a:r>
                <a:r>
                  <a:rPr lang="en-US" sz="1600" b="1" i="1" dirty="0" err="1" smtClean="0"/>
                  <a:t>Grandiflora</a:t>
                </a:r>
                <a:endParaRPr lang="en-US" sz="1600" b="1" i="1" dirty="0" smtClean="0"/>
              </a:p>
              <a:p>
                <a:pPr algn="ctr"/>
                <a:r>
                  <a:rPr lang="en-US" sz="1600" b="1" i="1" dirty="0" smtClean="0"/>
                  <a:t>Ancestral</a:t>
                </a:r>
                <a:endParaRPr lang="en-US" sz="1600" b="1" i="1" dirty="0"/>
              </a:p>
            </p:txBody>
          </p:sp>
        </p:grpSp>
        <p:grpSp>
          <p:nvGrpSpPr>
            <p:cNvPr id="6" name="Group 10"/>
            <p:cNvGrpSpPr/>
            <p:nvPr/>
          </p:nvGrpSpPr>
          <p:grpSpPr>
            <a:xfrm>
              <a:off x="5334000" y="1926312"/>
              <a:ext cx="1856680" cy="1956375"/>
              <a:chOff x="4572000" y="249912"/>
              <a:chExt cx="1856680" cy="1956375"/>
            </a:xfrm>
          </p:grpSpPr>
          <p:pic>
            <p:nvPicPr>
              <p:cNvPr id="7" name="Picture 7" descr="Nilson's Mad Orchids"/>
              <p:cNvPicPr>
                <a:picLocks noChangeAspect="1" noChangeArrowheads="1"/>
              </p:cNvPicPr>
              <p:nvPr/>
            </p:nvPicPr>
            <p:blipFill>
              <a:blip r:embed="rId4" cstate="print"/>
              <a:srcRect/>
              <a:stretch>
                <a:fillRect/>
              </a:stretch>
            </p:blipFill>
            <p:spPr bwMode="auto">
              <a:xfrm>
                <a:off x="4572000" y="249912"/>
                <a:ext cx="1679055" cy="1295400"/>
              </a:xfrm>
              <a:prstGeom prst="rect">
                <a:avLst/>
              </a:prstGeom>
              <a:noFill/>
              <a:ln w="9525">
                <a:noFill/>
                <a:miter lim="800000"/>
                <a:headEnd/>
                <a:tailEnd/>
              </a:ln>
            </p:spPr>
          </p:pic>
          <p:sp>
            <p:nvSpPr>
              <p:cNvPr id="8" name="TextBox 7"/>
              <p:cNvSpPr txBox="1"/>
              <p:nvPr/>
            </p:nvSpPr>
            <p:spPr>
              <a:xfrm>
                <a:off x="4576891" y="1621512"/>
                <a:ext cx="1851789" cy="584775"/>
              </a:xfrm>
              <a:prstGeom prst="rect">
                <a:avLst/>
              </a:prstGeom>
              <a:noFill/>
            </p:spPr>
            <p:txBody>
              <a:bodyPr wrap="none" rtlCol="0">
                <a:spAutoFit/>
              </a:bodyPr>
              <a:lstStyle/>
              <a:p>
                <a:pPr marL="342900" indent="-342900">
                  <a:buAutoNum type="alphaUcPeriod"/>
                </a:pPr>
                <a:r>
                  <a:rPr lang="en-US" sz="1600" b="1" i="1" dirty="0" err="1" smtClean="0"/>
                  <a:t>Sesquipedale</a:t>
                </a:r>
                <a:endParaRPr lang="en-US" sz="1600" b="1" i="1" dirty="0" smtClean="0"/>
              </a:p>
              <a:p>
                <a:pPr marL="342900" indent="-342900" algn="ctr"/>
                <a:r>
                  <a:rPr lang="en-US" sz="1600" b="1" i="1" dirty="0" smtClean="0"/>
                  <a:t>Derived </a:t>
                </a:r>
                <a:endParaRPr lang="en-US" sz="1600" i="1" dirty="0"/>
              </a:p>
            </p:txBody>
          </p:sp>
        </p:grpSp>
        <p:sp>
          <p:nvSpPr>
            <p:cNvPr id="9" name="Right Arrow 8"/>
            <p:cNvSpPr/>
            <p:nvPr/>
          </p:nvSpPr>
          <p:spPr>
            <a:xfrm>
              <a:off x="3352800" y="2383512"/>
              <a:ext cx="1447800" cy="609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0" y="533400"/>
            <a:ext cx="9144000" cy="830997"/>
          </a:xfrm>
          <a:prstGeom prst="rect">
            <a:avLst/>
          </a:prstGeom>
        </p:spPr>
        <p:txBody>
          <a:bodyPr wrap="square">
            <a:spAutoFit/>
          </a:bodyPr>
          <a:lstStyle/>
          <a:p>
            <a:r>
              <a:rPr lang="en-US" altLang="zh-CN" sz="2400" b="1" dirty="0" smtClean="0">
                <a:ea typeface="宋体" pitchFamily="2" charset="-122"/>
              </a:rPr>
              <a:t>Species Selection: </a:t>
            </a:r>
          </a:p>
          <a:p>
            <a:r>
              <a:rPr lang="en-US" altLang="zh-CN" sz="2400" b="1" dirty="0" smtClean="0">
                <a:ea typeface="宋体" pitchFamily="2" charset="-122"/>
              </a:rPr>
              <a:t>Increased net  diversification in some lineages</a:t>
            </a:r>
            <a:endParaRPr lang="en-US" altLang="zh-CN" sz="3200" b="1" dirty="0">
              <a:ea typeface="宋体" pitchFamily="2" charset="-122"/>
            </a:endParaRPr>
          </a:p>
        </p:txBody>
      </p:sp>
      <p:sp>
        <p:nvSpPr>
          <p:cNvPr id="13" name="TextBox 9"/>
          <p:cNvSpPr txBox="1">
            <a:spLocks noChangeArrowheads="1"/>
          </p:cNvSpPr>
          <p:nvPr/>
        </p:nvSpPr>
        <p:spPr bwMode="auto">
          <a:xfrm>
            <a:off x="381000" y="0"/>
            <a:ext cx="8305800" cy="461665"/>
          </a:xfrm>
          <a:prstGeom prst="rect">
            <a:avLst/>
          </a:prstGeom>
          <a:noFill/>
          <a:ln w="9525">
            <a:noFill/>
            <a:miter lim="800000"/>
            <a:headEnd/>
            <a:tailEnd/>
          </a:ln>
        </p:spPr>
        <p:txBody>
          <a:bodyPr wrap="square">
            <a:spAutoFit/>
          </a:bodyPr>
          <a:lstStyle/>
          <a:p>
            <a:r>
              <a:rPr lang="en-US" sz="2400" b="1" i="1" dirty="0" smtClean="0"/>
              <a:t>Brian O’Meara  and  </a:t>
            </a:r>
            <a:r>
              <a:rPr lang="en-US" sz="2400" b="1" i="1" dirty="0" err="1" smtClean="0"/>
              <a:t>NESCent</a:t>
            </a:r>
            <a:r>
              <a:rPr lang="en-US" sz="2400" b="1" i="1" dirty="0" smtClean="0"/>
              <a:t> Working Group:</a:t>
            </a:r>
            <a:endParaRPr lang="en-US" sz="2400" b="1" i="1" dirty="0"/>
          </a:p>
        </p:txBody>
      </p:sp>
      <p:sp>
        <p:nvSpPr>
          <p:cNvPr id="15" name="Right Brace 14"/>
          <p:cNvSpPr/>
          <p:nvPr/>
        </p:nvSpPr>
        <p:spPr>
          <a:xfrm>
            <a:off x="4038600" y="2209800"/>
            <a:ext cx="609600" cy="1066800"/>
          </a:xfrm>
          <a:prstGeom prst="rightBrace">
            <a:avLst/>
          </a:prstGeom>
          <a:ln w="5715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7" name="Rectangle 16"/>
          <p:cNvSpPr/>
          <p:nvPr/>
        </p:nvSpPr>
        <p:spPr>
          <a:xfrm>
            <a:off x="-381000" y="5558135"/>
            <a:ext cx="9677400" cy="461665"/>
          </a:xfrm>
          <a:prstGeom prst="rect">
            <a:avLst/>
          </a:prstGeom>
        </p:spPr>
        <p:txBody>
          <a:bodyPr wrap="square">
            <a:spAutoFit/>
          </a:bodyPr>
          <a:lstStyle/>
          <a:p>
            <a:r>
              <a:rPr lang="en-US" altLang="zh-CN" sz="2400" b="1" dirty="0" smtClean="0">
                <a:ea typeface="宋体" pitchFamily="2" charset="-122"/>
              </a:rPr>
              <a:t>But the distribution of traits is far from the expected equilibrium</a:t>
            </a:r>
            <a:endParaRPr lang="en-US" altLang="zh-CN" sz="3200" b="1" dirty="0">
              <a:ea typeface="宋体" pitchFamily="2" charset="-122"/>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
          <p:cNvSpPr txBox="1">
            <a:spLocks noChangeArrowheads="1"/>
          </p:cNvSpPr>
          <p:nvPr/>
        </p:nvSpPr>
        <p:spPr bwMode="auto">
          <a:xfrm>
            <a:off x="1905000" y="4038600"/>
            <a:ext cx="5021262"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400" b="1" dirty="0" smtClean="0">
                <a:latin typeface="Calibri"/>
                <a:cs typeface="Calibri"/>
              </a:rPr>
              <a:t>Strict </a:t>
            </a:r>
            <a:r>
              <a:rPr lang="en-US" sz="2400" b="1" dirty="0" err="1" smtClean="0">
                <a:latin typeface="Calibri"/>
                <a:cs typeface="Calibri"/>
              </a:rPr>
              <a:t>Mutualists</a:t>
            </a:r>
            <a:r>
              <a:rPr lang="en-US" sz="2400" b="1" dirty="0" smtClean="0">
                <a:latin typeface="Calibri"/>
                <a:cs typeface="Calibri"/>
              </a:rPr>
              <a:t>:</a:t>
            </a:r>
            <a:endParaRPr lang="en-US" sz="2400" b="1" dirty="0">
              <a:latin typeface="Calibri"/>
              <a:cs typeface="Calibri"/>
            </a:endParaRPr>
          </a:p>
        </p:txBody>
      </p:sp>
      <p:pic>
        <p:nvPicPr>
          <p:cNvPr id="4" name="Picture 1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038600" y="4724400"/>
            <a:ext cx="913947" cy="1066801"/>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6" name="Picture 1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67000" y="4724400"/>
            <a:ext cx="1015768" cy="1143000"/>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9" name="Picture 20"/>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410200" y="4724400"/>
            <a:ext cx="990600" cy="990600"/>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6630047" y="4343400"/>
            <a:ext cx="2513953" cy="1477328"/>
          </a:xfrm>
          <a:prstGeom prst="rect">
            <a:avLst/>
          </a:prstGeom>
          <a:noFill/>
        </p:spPr>
        <p:txBody>
          <a:bodyPr wrap="square" rtlCol="0">
            <a:spAutoFit/>
          </a:bodyPr>
          <a:lstStyle/>
          <a:p>
            <a:r>
              <a:rPr lang="en-US" b="1" dirty="0" err="1">
                <a:latin typeface="Calibri"/>
                <a:cs typeface="Calibri"/>
              </a:rPr>
              <a:t>Noctuidae</a:t>
            </a:r>
            <a:r>
              <a:rPr lang="en-US" b="1" dirty="0">
                <a:latin typeface="Calibri"/>
                <a:cs typeface="Calibri"/>
              </a:rPr>
              <a:t>, </a:t>
            </a:r>
            <a:r>
              <a:rPr lang="en-US" b="1" dirty="0" err="1" smtClean="0">
                <a:latin typeface="Calibri"/>
                <a:cs typeface="Calibri"/>
              </a:rPr>
              <a:t>Notodontidae</a:t>
            </a:r>
            <a:endParaRPr lang="en-US" b="1" dirty="0" smtClean="0">
              <a:latin typeface="Calibri"/>
              <a:cs typeface="Calibri"/>
            </a:endParaRPr>
          </a:p>
          <a:p>
            <a:r>
              <a:rPr lang="en-US" b="1" dirty="0" err="1" smtClean="0">
                <a:latin typeface="Calibri"/>
                <a:cs typeface="Calibri"/>
              </a:rPr>
              <a:t>Arctiidae</a:t>
            </a:r>
            <a:endParaRPr lang="en-US" b="1" dirty="0" smtClean="0">
              <a:latin typeface="Calibri"/>
              <a:cs typeface="Calibri"/>
            </a:endParaRPr>
          </a:p>
          <a:p>
            <a:endParaRPr lang="en-US" b="1" dirty="0">
              <a:latin typeface="Calibri"/>
              <a:cs typeface="Calibri"/>
            </a:endParaRPr>
          </a:p>
          <a:p>
            <a:r>
              <a:rPr lang="en-US" b="1" dirty="0" smtClean="0">
                <a:latin typeface="Calibri"/>
                <a:cs typeface="Calibri"/>
              </a:rPr>
              <a:t>Larger than </a:t>
            </a:r>
            <a:r>
              <a:rPr lang="en-US" b="1" i="1" dirty="0" smtClean="0">
                <a:latin typeface="Calibri"/>
                <a:cs typeface="Calibri"/>
              </a:rPr>
              <a:t>H. ectypa</a:t>
            </a:r>
            <a:endParaRPr lang="en-US" b="1" i="1" dirty="0">
              <a:latin typeface="Calibri"/>
              <a:cs typeface="Calibri"/>
            </a:endParaRPr>
          </a:p>
        </p:txBody>
      </p:sp>
      <p:grpSp>
        <p:nvGrpSpPr>
          <p:cNvPr id="11" name="Group 41"/>
          <p:cNvGrpSpPr>
            <a:grpSpLocks noChangeAspect="1"/>
          </p:cNvGrpSpPr>
          <p:nvPr/>
        </p:nvGrpSpPr>
        <p:grpSpPr>
          <a:xfrm>
            <a:off x="1828800" y="1066800"/>
            <a:ext cx="5213910" cy="1779425"/>
            <a:chOff x="2438400" y="1649290"/>
            <a:chExt cx="3352800" cy="1093910"/>
          </a:xfrm>
        </p:grpSpPr>
        <p:pic>
          <p:nvPicPr>
            <p:cNvPr id="13" name="Picture 8"/>
            <p:cNvPicPr>
              <a:picLocks noChangeAspect="1" noChangeArrowheads="1"/>
            </p:cNvPicPr>
            <p:nvPr/>
          </p:nvPicPr>
          <p:blipFill>
            <a:blip r:embed="rId6" cstate="print"/>
            <a:srcRect l="28537" t="14784" r="20963" b="13022"/>
            <a:stretch>
              <a:fillRect/>
            </a:stretch>
          </p:blipFill>
          <p:spPr bwMode="auto">
            <a:xfrm>
              <a:off x="2438400" y="1649730"/>
              <a:ext cx="1066800" cy="1093470"/>
            </a:xfrm>
            <a:prstGeom prst="rect">
              <a:avLst/>
            </a:prstGeom>
            <a:noFill/>
            <a:ln w="9525">
              <a:noFill/>
              <a:miter lim="800000"/>
              <a:headEnd/>
              <a:tailEnd/>
            </a:ln>
          </p:spPr>
        </p:pic>
        <p:pic>
          <p:nvPicPr>
            <p:cNvPr id="14" name="Picture 30"/>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876800" y="1649290"/>
              <a:ext cx="914400" cy="1093910"/>
            </a:xfrm>
            <a:prstGeom prst="rect">
              <a:avLst/>
            </a:prstGeom>
            <a:noFill/>
            <a:ln w="19050">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 name="Picture 14" descr="MLB_0013.JPG"/>
            <p:cNvPicPr>
              <a:picLocks noChangeAspect="1"/>
            </p:cNvPicPr>
            <p:nvPr/>
          </p:nvPicPr>
          <p:blipFill rotWithShape="1">
            <a:blip r:embed="rId8" cstate="print">
              <a:extLst>
                <a:ext uri="{28A0092B-C50C-407E-A947-70E740481C1C}">
                  <a14:useLocalDpi xmlns:a14="http://schemas.microsoft.com/office/drawing/2010/main" xmlns="" val="0"/>
                </a:ext>
              </a:extLst>
            </a:blip>
            <a:srcRect l="40103" t="31627" r="37339" b="29770"/>
            <a:stretch/>
          </p:blipFill>
          <p:spPr>
            <a:xfrm>
              <a:off x="3716905" y="1676400"/>
              <a:ext cx="931295" cy="1066800"/>
            </a:xfrm>
            <a:prstGeom prst="rect">
              <a:avLst/>
            </a:prstGeom>
            <a:ln w="19050">
              <a:noFill/>
            </a:ln>
          </p:spPr>
        </p:pic>
      </p:grpSp>
      <p:sp>
        <p:nvSpPr>
          <p:cNvPr id="12" name="Title 1"/>
          <p:cNvSpPr txBox="1">
            <a:spLocks/>
          </p:cNvSpPr>
          <p:nvPr/>
        </p:nvSpPr>
        <p:spPr>
          <a:xfrm>
            <a:off x="228600" y="3505200"/>
            <a:ext cx="8915400" cy="5334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600" b="1" i="1" kern="0" dirty="0" err="1" smtClean="0">
                <a:solidFill>
                  <a:schemeClr val="tx2"/>
                </a:solidFill>
                <a:latin typeface="+mj-lt"/>
                <a:ea typeface="+mj-ea"/>
                <a:cs typeface="+mj-cs"/>
              </a:rPr>
              <a:t>Silene</a:t>
            </a:r>
            <a:r>
              <a:rPr lang="en-US" sz="2600" b="1" i="1" kern="0" dirty="0" smtClean="0">
                <a:solidFill>
                  <a:schemeClr val="tx2"/>
                </a:solidFill>
                <a:latin typeface="+mj-lt"/>
                <a:ea typeface="+mj-ea"/>
                <a:cs typeface="+mj-cs"/>
              </a:rPr>
              <a:t> </a:t>
            </a:r>
            <a:r>
              <a:rPr lang="en-US" sz="2600" b="1" i="1" kern="0" dirty="0" err="1" smtClean="0">
                <a:solidFill>
                  <a:schemeClr val="tx2"/>
                </a:solidFill>
                <a:latin typeface="+mj-lt"/>
                <a:ea typeface="+mj-ea"/>
                <a:cs typeface="+mj-cs"/>
              </a:rPr>
              <a:t>stellata</a:t>
            </a:r>
            <a:r>
              <a:rPr lang="en-US" sz="2600" b="1" i="1" kern="0" dirty="0" smtClean="0">
                <a:solidFill>
                  <a:schemeClr val="tx2"/>
                </a:solidFill>
                <a:latin typeface="+mj-lt"/>
                <a:ea typeface="+mj-ea"/>
                <a:cs typeface="+mj-cs"/>
              </a:rPr>
              <a:t> –</a:t>
            </a:r>
            <a:r>
              <a:rPr lang="en-US" sz="2600" b="1" i="1" kern="0" dirty="0" err="1" smtClean="0">
                <a:solidFill>
                  <a:schemeClr val="tx2"/>
                </a:solidFill>
                <a:latin typeface="+mj-lt"/>
                <a:ea typeface="+mj-ea"/>
                <a:cs typeface="+mj-cs"/>
              </a:rPr>
              <a:t>Hadena</a:t>
            </a:r>
            <a:r>
              <a:rPr lang="en-US" sz="2600" b="1" i="1" kern="0" dirty="0" smtClean="0">
                <a:solidFill>
                  <a:schemeClr val="tx2"/>
                </a:solidFill>
                <a:latin typeface="+mj-lt"/>
                <a:ea typeface="+mj-ea"/>
                <a:cs typeface="+mj-cs"/>
              </a:rPr>
              <a:t> </a:t>
            </a:r>
            <a:r>
              <a:rPr lang="en-US" sz="2600" b="1" i="1" kern="0" dirty="0" err="1" smtClean="0">
                <a:solidFill>
                  <a:schemeClr val="tx2"/>
                </a:solidFill>
                <a:latin typeface="+mj-lt"/>
                <a:ea typeface="+mj-ea"/>
                <a:cs typeface="+mj-cs"/>
              </a:rPr>
              <a:t>ectypa</a:t>
            </a:r>
            <a:r>
              <a:rPr lang="en-US" sz="2600" b="1" i="1" kern="0" dirty="0" smtClean="0">
                <a:solidFill>
                  <a:schemeClr val="tx2"/>
                </a:solidFill>
                <a:latin typeface="+mj-lt"/>
                <a:ea typeface="+mj-ea"/>
                <a:cs typeface="+mj-cs"/>
              </a:rPr>
              <a:t> </a:t>
            </a:r>
            <a:r>
              <a:rPr lang="en-US" sz="2600" b="1" kern="0" dirty="0" smtClean="0">
                <a:solidFill>
                  <a:schemeClr val="tx2"/>
                </a:solidFill>
                <a:latin typeface="+mj-lt"/>
                <a:ea typeface="+mj-ea"/>
                <a:cs typeface="+mj-cs"/>
              </a:rPr>
              <a:t>interaction is facultative</a:t>
            </a:r>
            <a:endParaRPr kumimoji="0" lang="en-US" sz="2600" b="1" i="0" u="none" strike="noStrike" kern="0" cap="none" spc="0" normalizeH="0" baseline="0" noProof="0" dirty="0">
              <a:ln>
                <a:noFill/>
              </a:ln>
              <a:solidFill>
                <a:schemeClr val="tx2"/>
              </a:solidFill>
              <a:effectLst/>
              <a:uLnTx/>
              <a:uFillTx/>
              <a:latin typeface="+mj-lt"/>
              <a:ea typeface="+mj-ea"/>
              <a:cs typeface="+mj-cs"/>
            </a:endParaRPr>
          </a:p>
        </p:txBody>
      </p:sp>
      <p:sp>
        <p:nvSpPr>
          <p:cNvPr id="16" name="Rectangle 15"/>
          <p:cNvSpPr/>
          <p:nvPr/>
        </p:nvSpPr>
        <p:spPr>
          <a:xfrm>
            <a:off x="4038600" y="6248400"/>
            <a:ext cx="4724400" cy="646331"/>
          </a:xfrm>
          <a:prstGeom prst="rect">
            <a:avLst/>
          </a:prstGeom>
        </p:spPr>
        <p:txBody>
          <a:bodyPr wrap="square">
            <a:spAutoFit/>
          </a:bodyPr>
          <a:lstStyle/>
          <a:p>
            <a:r>
              <a:rPr lang="en-US" b="1" i="1" dirty="0" smtClean="0"/>
              <a:t>Reynolds et al. 2012</a:t>
            </a:r>
          </a:p>
          <a:p>
            <a:r>
              <a:rPr lang="en-US" b="1" i="1" dirty="0" smtClean="0"/>
              <a:t>Kula et al. 2013 and submitted</a:t>
            </a:r>
          </a:p>
        </p:txBody>
      </p:sp>
      <p:sp>
        <p:nvSpPr>
          <p:cNvPr id="8" name="Text Box 19"/>
          <p:cNvSpPr txBox="1">
            <a:spLocks noChangeArrowheads="1"/>
          </p:cNvSpPr>
          <p:nvPr/>
        </p:nvSpPr>
        <p:spPr bwMode="auto">
          <a:xfrm>
            <a:off x="5334000" y="4661356"/>
            <a:ext cx="838199"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800" b="1" i="1" dirty="0" err="1">
                <a:latin typeface="Calibri"/>
                <a:cs typeface="Calibri"/>
              </a:rPr>
              <a:t>Feltia</a:t>
            </a:r>
            <a:r>
              <a:rPr lang="en-US" sz="800" b="1" i="1" dirty="0">
                <a:latin typeface="Calibri"/>
                <a:cs typeface="Calibri"/>
              </a:rPr>
              <a:t> </a:t>
            </a:r>
            <a:r>
              <a:rPr lang="en-US" sz="800" b="1" i="1" dirty="0" err="1">
                <a:latin typeface="Calibri"/>
                <a:cs typeface="Calibri"/>
              </a:rPr>
              <a:t>herilis</a:t>
            </a:r>
            <a:endParaRPr lang="en-US" sz="800" b="1" i="1" dirty="0">
              <a:latin typeface="Calibri"/>
              <a:cs typeface="Calibri"/>
            </a:endParaRPr>
          </a:p>
        </p:txBody>
      </p:sp>
      <p:sp>
        <p:nvSpPr>
          <p:cNvPr id="18" name="Title 1"/>
          <p:cNvSpPr txBox="1">
            <a:spLocks/>
          </p:cNvSpPr>
          <p:nvPr/>
        </p:nvSpPr>
        <p:spPr>
          <a:xfrm>
            <a:off x="228600" y="0"/>
            <a:ext cx="89154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dirty="0" smtClean="0">
                <a:solidFill>
                  <a:schemeClr val="tx2"/>
                </a:solidFill>
                <a:latin typeface="+mj-lt"/>
                <a:ea typeface="+mj-ea"/>
                <a:cs typeface="+mj-cs"/>
              </a:rPr>
              <a:t>Ecological Determinants of Interaction Outcomes (Sideways Perspective)</a:t>
            </a:r>
            <a:endParaRPr kumimoji="0" lang="en-US" sz="2800" b="1" i="0" u="none" strike="noStrike" kern="0" cap="none" spc="0" normalizeH="0" baseline="0" noProof="0" dirty="0">
              <a:ln>
                <a:noFill/>
              </a:ln>
              <a:solidFill>
                <a:schemeClr val="tx2"/>
              </a:solidFill>
              <a:effectLst/>
              <a:uLnTx/>
              <a:uFillTx/>
              <a:latin typeface="+mj-lt"/>
              <a:ea typeface="+mj-ea"/>
              <a:cs typeface="+mj-cs"/>
            </a:endParaRPr>
          </a:p>
        </p:txBody>
      </p:sp>
      <p:sp>
        <p:nvSpPr>
          <p:cNvPr id="19" name="TextBox 18"/>
          <p:cNvSpPr txBox="1"/>
          <p:nvPr/>
        </p:nvSpPr>
        <p:spPr>
          <a:xfrm>
            <a:off x="0" y="2895600"/>
            <a:ext cx="9372600" cy="646331"/>
          </a:xfrm>
          <a:prstGeom prst="rect">
            <a:avLst/>
          </a:prstGeom>
          <a:noFill/>
        </p:spPr>
        <p:txBody>
          <a:bodyPr wrap="square" rtlCol="0">
            <a:spAutoFit/>
          </a:bodyPr>
          <a:lstStyle/>
          <a:p>
            <a:r>
              <a:rPr lang="en-US" sz="2800" dirty="0" smtClean="0"/>
              <a:t>(</a:t>
            </a:r>
            <a:r>
              <a:rPr lang="en-US" sz="3600" dirty="0" smtClean="0"/>
              <a:t>+</a:t>
            </a:r>
            <a:r>
              <a:rPr lang="en-US" sz="2800" dirty="0" smtClean="0"/>
              <a:t>) Mutualistic interaction    or    (</a:t>
            </a:r>
            <a:r>
              <a:rPr lang="en-US" sz="3600" dirty="0" smtClean="0"/>
              <a:t>-</a:t>
            </a:r>
            <a:r>
              <a:rPr lang="en-US" sz="2800" dirty="0" smtClean="0"/>
              <a:t>) Parasitic interaction </a:t>
            </a:r>
            <a:endParaRPr lang="en-US" sz="2800" dirty="0"/>
          </a:p>
        </p:txBody>
      </p:sp>
      <p:sp>
        <p:nvSpPr>
          <p:cNvPr id="20" name="Text Box 12"/>
          <p:cNvSpPr txBox="1">
            <a:spLocks noChangeArrowheads="1"/>
          </p:cNvSpPr>
          <p:nvPr/>
        </p:nvSpPr>
        <p:spPr bwMode="auto">
          <a:xfrm>
            <a:off x="3962400" y="5638800"/>
            <a:ext cx="115288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800" b="1" i="1" dirty="0" err="1">
                <a:latin typeface="Calibri"/>
                <a:cs typeface="Calibri"/>
              </a:rPr>
              <a:t>Amphipoea</a:t>
            </a:r>
            <a:r>
              <a:rPr lang="en-US" sz="800" b="1" i="1" dirty="0">
                <a:latin typeface="Calibri"/>
                <a:cs typeface="Calibri"/>
              </a:rPr>
              <a:t> </a:t>
            </a:r>
            <a:r>
              <a:rPr lang="en-US" sz="800" b="1" i="1" dirty="0" err="1">
                <a:latin typeface="Calibri"/>
                <a:cs typeface="Calibri"/>
              </a:rPr>
              <a:t>americana</a:t>
            </a:r>
            <a:endParaRPr lang="en-US" sz="800" b="1" i="1" dirty="0">
              <a:latin typeface="Calibri"/>
              <a:cs typeface="Calibri"/>
            </a:endParaRPr>
          </a:p>
        </p:txBody>
      </p:sp>
      <p:sp>
        <p:nvSpPr>
          <p:cNvPr id="21" name="Text Box 18"/>
          <p:cNvSpPr txBox="1">
            <a:spLocks noChangeArrowheads="1"/>
          </p:cNvSpPr>
          <p:nvPr/>
        </p:nvSpPr>
        <p:spPr bwMode="auto">
          <a:xfrm>
            <a:off x="2743200" y="4648200"/>
            <a:ext cx="777777"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800" b="1" i="1" dirty="0" err="1">
                <a:latin typeface="Calibri"/>
                <a:cs typeface="Calibri"/>
              </a:rPr>
              <a:t>Autographa</a:t>
            </a:r>
            <a:r>
              <a:rPr lang="en-US" sz="800" b="1" i="1" dirty="0">
                <a:latin typeface="Calibri"/>
                <a:cs typeface="Calibri"/>
              </a:rPr>
              <a:t> </a:t>
            </a:r>
            <a:endParaRPr lang="en-US" sz="800" b="1" i="1" dirty="0" smtClean="0">
              <a:latin typeface="Calibri"/>
              <a:cs typeface="Calibri"/>
            </a:endParaRPr>
          </a:p>
          <a:p>
            <a:pPr>
              <a:defRPr/>
            </a:pPr>
            <a:r>
              <a:rPr lang="en-US" sz="800" b="1" i="1" dirty="0" smtClean="0">
                <a:latin typeface="Calibri"/>
                <a:cs typeface="Calibri"/>
              </a:rPr>
              <a:t>     </a:t>
            </a:r>
            <a:r>
              <a:rPr lang="en-US" sz="800" b="1" i="1" dirty="0" err="1" smtClean="0">
                <a:latin typeface="Calibri"/>
                <a:cs typeface="Calibri"/>
              </a:rPr>
              <a:t>precationis</a:t>
            </a:r>
            <a:endParaRPr lang="en-US" sz="800" b="1" i="1" dirty="0">
              <a:latin typeface="Calibri"/>
              <a:cs typeface="Calibri"/>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53" name="TextBox 1"/>
          <p:cNvSpPr txBox="1">
            <a:spLocks noChangeArrowheads="1"/>
          </p:cNvSpPr>
          <p:nvPr/>
        </p:nvSpPr>
        <p:spPr bwMode="auto">
          <a:xfrm>
            <a:off x="76200" y="697468"/>
            <a:ext cx="91440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dirty="0" smtClean="0">
              <a:latin typeface="+mn-lt"/>
              <a:cs typeface="Calibri" charset="0"/>
            </a:endParaRPr>
          </a:p>
          <a:p>
            <a:pPr eaLnBrk="1" hangingPunct="1"/>
            <a:endParaRPr lang="en-US" dirty="0" smtClean="0">
              <a:latin typeface="+mn-lt"/>
              <a:cs typeface="Calibri" charset="0"/>
            </a:endParaRPr>
          </a:p>
          <a:p>
            <a:pPr eaLnBrk="1" hangingPunct="1"/>
            <a:r>
              <a:rPr lang="en-US" b="1" dirty="0" smtClean="0">
                <a:latin typeface="+mn-lt"/>
                <a:cs typeface="Calibri" charset="0"/>
              </a:rPr>
              <a:t>1. Evolutionary approaches: </a:t>
            </a:r>
          </a:p>
          <a:p>
            <a:pPr eaLnBrk="1" hangingPunct="1"/>
            <a:r>
              <a:rPr lang="en-US" dirty="0" smtClean="0">
                <a:latin typeface="+mn-lt"/>
                <a:cs typeface="Calibri" charset="0"/>
              </a:rPr>
              <a:t>Does </a:t>
            </a:r>
            <a:r>
              <a:rPr lang="en-US" i="1" dirty="0" smtClean="0">
                <a:latin typeface="+mn-lt"/>
                <a:cs typeface="Calibri" charset="0"/>
              </a:rPr>
              <a:t>H. </a:t>
            </a:r>
            <a:r>
              <a:rPr lang="en-US" i="1" dirty="0" err="1" smtClean="0">
                <a:latin typeface="+mn-lt"/>
                <a:cs typeface="Calibri" charset="0"/>
              </a:rPr>
              <a:t>ectypa</a:t>
            </a:r>
            <a:r>
              <a:rPr lang="en-US" i="1" dirty="0" smtClean="0">
                <a:latin typeface="+mn-lt"/>
                <a:cs typeface="Calibri" charset="0"/>
              </a:rPr>
              <a:t> </a:t>
            </a:r>
            <a:r>
              <a:rPr lang="en-US" dirty="0" smtClean="0">
                <a:latin typeface="+mn-lt"/>
                <a:cs typeface="Calibri" charset="0"/>
              </a:rPr>
              <a:t>produce conflicting selection pressures through male and female reproductive success? (Sexual Conflict?) </a:t>
            </a:r>
          </a:p>
          <a:p>
            <a:pPr eaLnBrk="1" hangingPunct="1"/>
            <a:endParaRPr lang="en-US" dirty="0">
              <a:latin typeface="+mn-lt"/>
              <a:cs typeface="Calibri" charset="0"/>
            </a:endParaRPr>
          </a:p>
        </p:txBody>
      </p:sp>
      <p:sp>
        <p:nvSpPr>
          <p:cNvPr id="28" name="TextBox 27"/>
          <p:cNvSpPr txBox="1"/>
          <p:nvPr/>
        </p:nvSpPr>
        <p:spPr>
          <a:xfrm>
            <a:off x="5943600" y="6488668"/>
            <a:ext cx="3352800" cy="400110"/>
          </a:xfrm>
          <a:prstGeom prst="rect">
            <a:avLst/>
          </a:prstGeom>
          <a:noFill/>
        </p:spPr>
        <p:txBody>
          <a:bodyPr wrap="square" rtlCol="0">
            <a:spAutoFit/>
          </a:bodyPr>
          <a:lstStyle/>
          <a:p>
            <a:r>
              <a:rPr lang="en-US" b="1" dirty="0" smtClean="0"/>
              <a:t>(Zhou, Zimmer &amp; </a:t>
            </a:r>
            <a:r>
              <a:rPr lang="en-US" sz="2000" b="1" dirty="0" smtClean="0"/>
              <a:t>Dudash</a:t>
            </a:r>
            <a:r>
              <a:rPr lang="en-US" b="1" dirty="0" smtClean="0"/>
              <a:t>)</a:t>
            </a:r>
            <a:endParaRPr lang="en-US" b="1" dirty="0"/>
          </a:p>
        </p:txBody>
      </p:sp>
      <p:sp>
        <p:nvSpPr>
          <p:cNvPr id="12" name="Rectangle 11"/>
          <p:cNvSpPr/>
          <p:nvPr/>
        </p:nvSpPr>
        <p:spPr>
          <a:xfrm>
            <a:off x="304800" y="-76200"/>
            <a:ext cx="8458199" cy="1323439"/>
          </a:xfrm>
          <a:prstGeom prst="rect">
            <a:avLst/>
          </a:prstGeom>
        </p:spPr>
        <p:txBody>
          <a:bodyPr wrap="square">
            <a:spAutoFit/>
          </a:bodyPr>
          <a:lstStyle/>
          <a:p>
            <a:pPr algn="ctr">
              <a:spcBef>
                <a:spcPct val="50000"/>
              </a:spcBef>
              <a:defRPr/>
            </a:pPr>
            <a:r>
              <a:rPr lang="en-US" sz="3200" b="1" dirty="0" smtClean="0">
                <a:cs typeface="Calibri"/>
              </a:rPr>
              <a:t>Future Directions: </a:t>
            </a:r>
          </a:p>
          <a:p>
            <a:pPr algn="ctr">
              <a:spcBef>
                <a:spcPct val="50000"/>
              </a:spcBef>
              <a:defRPr/>
            </a:pPr>
            <a:r>
              <a:rPr lang="en-US" sz="3200" b="1" dirty="0" smtClean="0">
                <a:cs typeface="Calibri"/>
              </a:rPr>
              <a:t>What is maintaining the interaction?</a:t>
            </a:r>
          </a:p>
        </p:txBody>
      </p:sp>
      <p:grpSp>
        <p:nvGrpSpPr>
          <p:cNvPr id="3" name="Group 17"/>
          <p:cNvGrpSpPr/>
          <p:nvPr/>
        </p:nvGrpSpPr>
        <p:grpSpPr>
          <a:xfrm>
            <a:off x="3566777" y="3212068"/>
            <a:ext cx="2910223" cy="3034780"/>
            <a:chOff x="2326454" y="4572000"/>
            <a:chExt cx="2626546" cy="2168962"/>
          </a:xfrm>
        </p:grpSpPr>
        <p:pic>
          <p:nvPicPr>
            <p:cNvPr id="19" name="Picture 14" descr="MLBS field 15Aug08010 female fl stigmas"/>
            <p:cNvPicPr>
              <a:picLocks noChangeAspect="1" noChangeArrowheads="1"/>
            </p:cNvPicPr>
            <p:nvPr/>
          </p:nvPicPr>
          <p:blipFill>
            <a:blip r:embed="rId3" cstate="print">
              <a:extLst>
                <a:ext uri="{28A0092B-C50C-407E-A947-70E740481C1C}">
                  <a14:useLocalDpi xmlns:a14="http://schemas.microsoft.com/office/drawing/2010/main" xmlns="" val="0"/>
                </a:ext>
              </a:extLst>
            </a:blip>
            <a:srcRect r="4843"/>
            <a:stretch>
              <a:fillRect/>
            </a:stretch>
          </p:blipFill>
          <p:spPr bwMode="auto">
            <a:xfrm>
              <a:off x="2326454" y="4572000"/>
              <a:ext cx="2626546" cy="1905000"/>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0" name="TextBox 19"/>
            <p:cNvSpPr txBox="1"/>
            <p:nvPr/>
          </p:nvSpPr>
          <p:spPr>
            <a:xfrm>
              <a:off x="2823547" y="6477000"/>
              <a:ext cx="1509248" cy="263962"/>
            </a:xfrm>
            <a:prstGeom prst="rect">
              <a:avLst/>
            </a:prstGeom>
            <a:noFill/>
          </p:spPr>
          <p:txBody>
            <a:bodyPr wrap="none" rtlCol="0">
              <a:spAutoFit/>
            </a:bodyPr>
            <a:lstStyle/>
            <a:p>
              <a:r>
                <a:rPr lang="en-US" dirty="0" smtClean="0"/>
                <a:t>Female Phase</a:t>
              </a:r>
              <a:endParaRPr lang="en-US" dirty="0"/>
            </a:p>
          </p:txBody>
        </p:sp>
      </p:grpSp>
      <p:pic>
        <p:nvPicPr>
          <p:cNvPr id="25" name="Picture 59"/>
          <p:cNvPicPr>
            <a:picLocks noChangeAspect="1" noChangeArrowheads="1"/>
          </p:cNvPicPr>
          <p:nvPr/>
        </p:nvPicPr>
        <p:blipFill>
          <a:blip r:embed="rId4" cstate="print"/>
          <a:srcRect l="41349" t="33143" r="34745" b="30793"/>
          <a:stretch>
            <a:fillRect/>
          </a:stretch>
        </p:blipFill>
        <p:spPr bwMode="auto">
          <a:xfrm>
            <a:off x="914400" y="3200400"/>
            <a:ext cx="2232359" cy="2715286"/>
          </a:xfrm>
          <a:prstGeom prst="rect">
            <a:avLst/>
          </a:prstGeom>
          <a:noFill/>
          <a:ln w="9525">
            <a:noFill/>
            <a:miter lim="800000"/>
            <a:headEnd/>
            <a:tailEnd/>
          </a:ln>
        </p:spPr>
      </p:pic>
      <p:sp>
        <p:nvSpPr>
          <p:cNvPr id="26" name="TextBox 25"/>
          <p:cNvSpPr txBox="1"/>
          <p:nvPr/>
        </p:nvSpPr>
        <p:spPr>
          <a:xfrm>
            <a:off x="1333631" y="5867400"/>
            <a:ext cx="2019169" cy="670599"/>
          </a:xfrm>
          <a:prstGeom prst="rect">
            <a:avLst/>
          </a:prstGeom>
          <a:noFill/>
        </p:spPr>
        <p:txBody>
          <a:bodyPr wrap="square" rtlCol="0">
            <a:spAutoFit/>
          </a:bodyPr>
          <a:lstStyle/>
          <a:p>
            <a:r>
              <a:rPr lang="en-US" dirty="0" smtClean="0"/>
              <a:t>Male  Phase</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noChangeArrowheads="1"/>
          </p:cNvPicPr>
          <p:nvPr/>
        </p:nvPicPr>
        <p:blipFill>
          <a:blip r:embed="rId3" cstate="print"/>
          <a:srcRect l="33713" t="14784" r="24877" b="27461"/>
          <a:stretch>
            <a:fillRect/>
          </a:stretch>
        </p:blipFill>
        <p:spPr bwMode="auto">
          <a:xfrm>
            <a:off x="6400800" y="2514600"/>
            <a:ext cx="838200" cy="718458"/>
          </a:xfrm>
          <a:prstGeom prst="rect">
            <a:avLst/>
          </a:prstGeom>
          <a:noFill/>
          <a:ln w="9525">
            <a:noFill/>
            <a:miter lim="800000"/>
            <a:headEnd/>
            <a:tailEnd/>
          </a:ln>
        </p:spPr>
      </p:pic>
      <p:pic>
        <p:nvPicPr>
          <p:cNvPr id="10" name="Picture 11"/>
          <p:cNvPicPr>
            <a:picLocks noChangeAspect="1" noChangeArrowheads="1"/>
          </p:cNvPicPr>
          <p:nvPr/>
        </p:nvPicPr>
        <p:blipFill>
          <a:blip r:embed="rId4" cstate="print">
            <a:extLst>
              <a:ext uri="{28A0092B-C50C-407E-A947-70E740481C1C}">
                <a14:useLocalDpi xmlns="" xmlns:a14="http://schemas.microsoft.com/office/drawing/2010/main" val="0"/>
              </a:ext>
            </a:extLst>
          </a:blip>
          <a:srcRect l="11111" t="9519" r="11111" b="14328"/>
          <a:stretch>
            <a:fillRect/>
          </a:stretch>
        </p:blipFill>
        <p:spPr bwMode="auto">
          <a:xfrm>
            <a:off x="1447800" y="2514600"/>
            <a:ext cx="891673" cy="672577"/>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8" name="Picture 59"/>
          <p:cNvPicPr>
            <a:picLocks noChangeAspect="1" noChangeArrowheads="1"/>
          </p:cNvPicPr>
          <p:nvPr/>
        </p:nvPicPr>
        <p:blipFill>
          <a:blip r:embed="rId5" cstate="print"/>
          <a:srcRect l="44224" t="36749" r="38529" b="34399"/>
          <a:stretch>
            <a:fillRect/>
          </a:stretch>
        </p:blipFill>
        <p:spPr bwMode="auto">
          <a:xfrm>
            <a:off x="4038600" y="4038600"/>
            <a:ext cx="802506" cy="706206"/>
          </a:xfrm>
          <a:prstGeom prst="rect">
            <a:avLst/>
          </a:prstGeom>
          <a:noFill/>
          <a:ln w="9525">
            <a:noFill/>
            <a:miter lim="800000"/>
            <a:headEnd/>
            <a:tailEnd/>
          </a:ln>
        </p:spPr>
      </p:pic>
      <p:sp>
        <p:nvSpPr>
          <p:cNvPr id="2" name="TextBox 1"/>
          <p:cNvSpPr txBox="1">
            <a:spLocks noChangeArrowheads="1"/>
          </p:cNvSpPr>
          <p:nvPr/>
        </p:nvSpPr>
        <p:spPr bwMode="auto">
          <a:xfrm>
            <a:off x="0" y="533400"/>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smtClean="0">
                <a:latin typeface="+mn-lt"/>
                <a:cs typeface="Calibri" charset="0"/>
              </a:rPr>
              <a:t>2. Ecological approaches: </a:t>
            </a:r>
          </a:p>
          <a:p>
            <a:pPr eaLnBrk="1" hangingPunct="1"/>
            <a:r>
              <a:rPr lang="en-US" dirty="0" smtClean="0"/>
              <a:t>Dynamics of a Mutualism-Parasitism Food Web Module</a:t>
            </a:r>
            <a:endParaRPr lang="en-US" dirty="0">
              <a:latin typeface="+mn-lt"/>
              <a:cs typeface="Calibri" charset="0"/>
            </a:endParaRPr>
          </a:p>
        </p:txBody>
      </p:sp>
      <p:sp>
        <p:nvSpPr>
          <p:cNvPr id="4" name="TextBox 3"/>
          <p:cNvSpPr txBox="1"/>
          <p:nvPr/>
        </p:nvSpPr>
        <p:spPr>
          <a:xfrm>
            <a:off x="6096000" y="6320135"/>
            <a:ext cx="3124200" cy="461665"/>
          </a:xfrm>
          <a:prstGeom prst="rect">
            <a:avLst/>
          </a:prstGeom>
          <a:noFill/>
        </p:spPr>
        <p:txBody>
          <a:bodyPr wrap="square" rtlCol="0">
            <a:spAutoFit/>
          </a:bodyPr>
          <a:lstStyle/>
          <a:p>
            <a:r>
              <a:rPr lang="en-US" sz="2400" b="1" dirty="0" smtClean="0"/>
              <a:t>(Holland &amp; Dudash)</a:t>
            </a:r>
            <a:endParaRPr lang="en-US" sz="2400" b="1" dirty="0"/>
          </a:p>
        </p:txBody>
      </p:sp>
      <p:sp>
        <p:nvSpPr>
          <p:cNvPr id="5" name="Rectangle 4"/>
          <p:cNvSpPr/>
          <p:nvPr/>
        </p:nvSpPr>
        <p:spPr>
          <a:xfrm>
            <a:off x="2658657" y="-76200"/>
            <a:ext cx="3826689" cy="584775"/>
          </a:xfrm>
          <a:prstGeom prst="rect">
            <a:avLst/>
          </a:prstGeom>
        </p:spPr>
        <p:txBody>
          <a:bodyPr wrap="none">
            <a:spAutoFit/>
          </a:bodyPr>
          <a:lstStyle/>
          <a:p>
            <a:pPr algn="ctr">
              <a:spcBef>
                <a:spcPct val="50000"/>
              </a:spcBef>
              <a:defRPr/>
            </a:pPr>
            <a:r>
              <a:rPr lang="en-US" sz="3200" b="1" dirty="0" smtClean="0">
                <a:cs typeface="Calibri"/>
              </a:rPr>
              <a:t>Future Directions: </a:t>
            </a:r>
          </a:p>
        </p:txBody>
      </p:sp>
      <p:sp>
        <p:nvSpPr>
          <p:cNvPr id="13" name="TextBox 12"/>
          <p:cNvSpPr txBox="1"/>
          <p:nvPr/>
        </p:nvSpPr>
        <p:spPr>
          <a:xfrm>
            <a:off x="1066800" y="5334000"/>
            <a:ext cx="5368777" cy="1384995"/>
          </a:xfrm>
          <a:prstGeom prst="rect">
            <a:avLst/>
          </a:prstGeom>
          <a:noFill/>
        </p:spPr>
        <p:txBody>
          <a:bodyPr wrap="none" rtlCol="0">
            <a:spAutoFit/>
          </a:bodyPr>
          <a:lstStyle/>
          <a:p>
            <a:r>
              <a:rPr lang="en-US" sz="2800" b="1" baseline="26000" dirty="0" smtClean="0"/>
              <a:t> </a:t>
            </a:r>
            <a:r>
              <a:rPr lang="en-US" sz="2800" b="1" dirty="0" smtClean="0"/>
              <a:t>               </a:t>
            </a:r>
            <a:r>
              <a:rPr lang="en-US" sz="2800" dirty="0" smtClean="0"/>
              <a:t> = non </a:t>
            </a:r>
            <a:r>
              <a:rPr lang="en-US" sz="2800" dirty="0" err="1" smtClean="0"/>
              <a:t>trophic</a:t>
            </a:r>
            <a:r>
              <a:rPr lang="en-US" sz="2800" dirty="0" smtClean="0"/>
              <a:t> service</a:t>
            </a:r>
          </a:p>
          <a:p>
            <a:endParaRPr lang="en-US" sz="2800" dirty="0" smtClean="0"/>
          </a:p>
          <a:p>
            <a:r>
              <a:rPr lang="en-US" sz="2800" dirty="0" smtClean="0"/>
              <a:t>                 = indirect effects</a:t>
            </a:r>
            <a:endParaRPr lang="en-US" sz="2800" dirty="0"/>
          </a:p>
        </p:txBody>
      </p:sp>
      <p:sp>
        <p:nvSpPr>
          <p:cNvPr id="17" name="TextBox 16"/>
          <p:cNvSpPr txBox="1"/>
          <p:nvPr/>
        </p:nvSpPr>
        <p:spPr>
          <a:xfrm>
            <a:off x="1066800" y="1752600"/>
            <a:ext cx="1790875" cy="830997"/>
          </a:xfrm>
          <a:prstGeom prst="rect">
            <a:avLst/>
          </a:prstGeom>
          <a:noFill/>
        </p:spPr>
        <p:txBody>
          <a:bodyPr wrap="none" rtlCol="0">
            <a:spAutoFit/>
          </a:bodyPr>
          <a:lstStyle/>
          <a:p>
            <a:r>
              <a:rPr lang="en-US" sz="2400" b="1" dirty="0" err="1" smtClean="0"/>
              <a:t>Mutualistic</a:t>
            </a:r>
            <a:endParaRPr lang="en-US" sz="2400" b="1" dirty="0" smtClean="0"/>
          </a:p>
          <a:p>
            <a:r>
              <a:rPr lang="en-US" sz="2400" b="1" dirty="0" smtClean="0"/>
              <a:t>Pollinators</a:t>
            </a:r>
            <a:endParaRPr lang="en-US" sz="2400" b="1" dirty="0"/>
          </a:p>
        </p:txBody>
      </p:sp>
      <p:sp>
        <p:nvSpPr>
          <p:cNvPr id="18" name="TextBox 17"/>
          <p:cNvSpPr txBox="1"/>
          <p:nvPr/>
        </p:nvSpPr>
        <p:spPr>
          <a:xfrm>
            <a:off x="5507092" y="1752600"/>
            <a:ext cx="3395481" cy="830997"/>
          </a:xfrm>
          <a:prstGeom prst="rect">
            <a:avLst/>
          </a:prstGeom>
          <a:noFill/>
        </p:spPr>
        <p:txBody>
          <a:bodyPr wrap="none" rtlCol="0">
            <a:spAutoFit/>
          </a:bodyPr>
          <a:lstStyle/>
          <a:p>
            <a:r>
              <a:rPr lang="en-US" sz="2400" b="1" i="1" dirty="0" err="1" smtClean="0"/>
              <a:t>Hadena</a:t>
            </a:r>
            <a:r>
              <a:rPr lang="en-US" sz="2400" b="1" i="1" dirty="0" smtClean="0"/>
              <a:t> </a:t>
            </a:r>
            <a:r>
              <a:rPr lang="en-US" sz="2400" b="1" i="1" dirty="0" err="1" smtClean="0"/>
              <a:t>ectypa</a:t>
            </a:r>
            <a:endParaRPr lang="en-US" sz="2400" b="1" i="1" dirty="0" smtClean="0"/>
          </a:p>
          <a:p>
            <a:r>
              <a:rPr lang="en-US" sz="2400" b="1" dirty="0" smtClean="0"/>
              <a:t>Seed eating pollinator</a:t>
            </a:r>
            <a:endParaRPr lang="en-US" sz="2400" b="1" dirty="0"/>
          </a:p>
        </p:txBody>
      </p:sp>
      <p:sp>
        <p:nvSpPr>
          <p:cNvPr id="19" name="TextBox 18"/>
          <p:cNvSpPr txBox="1"/>
          <p:nvPr/>
        </p:nvSpPr>
        <p:spPr>
          <a:xfrm>
            <a:off x="3352800" y="4724400"/>
            <a:ext cx="2236510" cy="461665"/>
          </a:xfrm>
          <a:prstGeom prst="rect">
            <a:avLst/>
          </a:prstGeom>
          <a:noFill/>
        </p:spPr>
        <p:txBody>
          <a:bodyPr wrap="none" rtlCol="0">
            <a:spAutoFit/>
          </a:bodyPr>
          <a:lstStyle/>
          <a:p>
            <a:r>
              <a:rPr lang="en-US" sz="2400" b="1" i="1" dirty="0" err="1" smtClean="0"/>
              <a:t>Silene</a:t>
            </a:r>
            <a:r>
              <a:rPr lang="en-US" sz="2400" b="1" i="1" dirty="0" smtClean="0"/>
              <a:t> </a:t>
            </a:r>
            <a:r>
              <a:rPr lang="en-US" sz="2400" b="1" i="1" dirty="0" err="1" smtClean="0"/>
              <a:t>stellata</a:t>
            </a:r>
            <a:endParaRPr lang="en-US" sz="2400" b="1" i="1" dirty="0"/>
          </a:p>
        </p:txBody>
      </p:sp>
      <p:cxnSp>
        <p:nvCxnSpPr>
          <p:cNvPr id="21" name="Straight Arrow Connector 20"/>
          <p:cNvCxnSpPr/>
          <p:nvPr/>
        </p:nvCxnSpPr>
        <p:spPr>
          <a:xfrm flipV="1">
            <a:off x="5257800" y="3429000"/>
            <a:ext cx="1143000" cy="838200"/>
          </a:xfrm>
          <a:prstGeom prst="straightConnector1">
            <a:avLst/>
          </a:prstGeom>
          <a:ln w="76200">
            <a:tailEnd type="arrow"/>
          </a:ln>
        </p:spPr>
        <p:style>
          <a:lnRef idx="3">
            <a:schemeClr val="dk1"/>
          </a:lnRef>
          <a:fillRef idx="0">
            <a:schemeClr val="dk1"/>
          </a:fillRef>
          <a:effectRef idx="2">
            <a:schemeClr val="dk1"/>
          </a:effectRef>
          <a:fontRef idx="minor">
            <a:schemeClr val="tx1"/>
          </a:fontRef>
        </p:style>
      </p:cxnSp>
      <p:cxnSp>
        <p:nvCxnSpPr>
          <p:cNvPr id="24" name="Straight Arrow Connector 23"/>
          <p:cNvCxnSpPr/>
          <p:nvPr/>
        </p:nvCxnSpPr>
        <p:spPr>
          <a:xfrm flipH="1" flipV="1">
            <a:off x="2133600" y="3429000"/>
            <a:ext cx="1447800" cy="838200"/>
          </a:xfrm>
          <a:prstGeom prst="straightConnector1">
            <a:avLst/>
          </a:prstGeom>
          <a:ln w="76200">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a:off x="2514600" y="3352800"/>
            <a:ext cx="1143000" cy="685800"/>
          </a:xfrm>
          <a:prstGeom prst="straightConnector1">
            <a:avLst/>
          </a:prstGeom>
          <a:ln w="76200">
            <a:tailEnd type="arrow"/>
          </a:ln>
        </p:spPr>
        <p:style>
          <a:lnRef idx="3">
            <a:schemeClr val="accent1"/>
          </a:lnRef>
          <a:fillRef idx="0">
            <a:schemeClr val="accent1"/>
          </a:fillRef>
          <a:effectRef idx="2">
            <a:schemeClr val="accent1"/>
          </a:effectRef>
          <a:fontRef idx="minor">
            <a:schemeClr val="tx1"/>
          </a:fontRef>
        </p:style>
      </p:cxnSp>
      <p:cxnSp>
        <p:nvCxnSpPr>
          <p:cNvPr id="28" name="Straight Arrow Connector 27"/>
          <p:cNvCxnSpPr/>
          <p:nvPr/>
        </p:nvCxnSpPr>
        <p:spPr>
          <a:xfrm flipH="1">
            <a:off x="5105400" y="3352800"/>
            <a:ext cx="990600" cy="685800"/>
          </a:xfrm>
          <a:prstGeom prst="straightConnector1">
            <a:avLst/>
          </a:prstGeom>
          <a:ln w="76200">
            <a:tailEnd type="arrow"/>
          </a:ln>
        </p:spPr>
        <p:style>
          <a:lnRef idx="3">
            <a:schemeClr val="accent1"/>
          </a:lnRef>
          <a:fillRef idx="0">
            <a:schemeClr val="accent1"/>
          </a:fillRef>
          <a:effectRef idx="2">
            <a:schemeClr val="accent1"/>
          </a:effectRef>
          <a:fontRef idx="minor">
            <a:schemeClr val="tx1"/>
          </a:fontRef>
        </p:style>
      </p:cxnSp>
      <p:cxnSp>
        <p:nvCxnSpPr>
          <p:cNvPr id="30" name="Straight Arrow Connector 29"/>
          <p:cNvCxnSpPr/>
          <p:nvPr/>
        </p:nvCxnSpPr>
        <p:spPr>
          <a:xfrm>
            <a:off x="2971800" y="2819400"/>
            <a:ext cx="2819400" cy="0"/>
          </a:xfrm>
          <a:prstGeom prst="straightConnector1">
            <a:avLst/>
          </a:prstGeom>
          <a:ln w="76200">
            <a:solidFill>
              <a:srgbClr val="FF0000"/>
            </a:solidFill>
            <a:headEnd type="arrow"/>
            <a:tailEnd type="arrow"/>
          </a:ln>
        </p:spPr>
        <p:style>
          <a:lnRef idx="3">
            <a:schemeClr val="accent1"/>
          </a:lnRef>
          <a:fillRef idx="0">
            <a:schemeClr val="accent1"/>
          </a:fillRef>
          <a:effectRef idx="2">
            <a:schemeClr val="accent1"/>
          </a:effectRef>
          <a:fontRef idx="minor">
            <a:schemeClr val="tx1"/>
          </a:fontRef>
        </p:style>
      </p:cxnSp>
      <p:cxnSp>
        <p:nvCxnSpPr>
          <p:cNvPr id="32" name="Straight Arrow Connector 31"/>
          <p:cNvCxnSpPr/>
          <p:nvPr/>
        </p:nvCxnSpPr>
        <p:spPr>
          <a:xfrm>
            <a:off x="1482577" y="6414195"/>
            <a:ext cx="1143000" cy="0"/>
          </a:xfrm>
          <a:prstGeom prst="straightConnector1">
            <a:avLst/>
          </a:prstGeom>
          <a:ln w="508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482577" y="5575995"/>
            <a:ext cx="1066800" cy="0"/>
          </a:xfrm>
          <a:prstGeom prst="straightConnector1">
            <a:avLst/>
          </a:prstGeom>
          <a:ln w="50800">
            <a:tailEnd type="arrow"/>
          </a:ln>
        </p:spPr>
        <p:style>
          <a:lnRef idx="3">
            <a:schemeClr val="accent1"/>
          </a:lnRef>
          <a:fillRef idx="0">
            <a:schemeClr val="accent1"/>
          </a:fillRef>
          <a:effectRef idx="2">
            <a:schemeClr val="accent1"/>
          </a:effectRef>
          <a:fontRef idx="minor">
            <a:schemeClr val="tx1"/>
          </a:fontRef>
        </p:style>
      </p:cxnSp>
      <p:sp>
        <p:nvSpPr>
          <p:cNvPr id="37" name="TextBox 36"/>
          <p:cNvSpPr txBox="1"/>
          <p:nvPr/>
        </p:nvSpPr>
        <p:spPr>
          <a:xfrm>
            <a:off x="3124200" y="2209800"/>
            <a:ext cx="2403222" cy="584775"/>
          </a:xfrm>
          <a:prstGeom prst="rect">
            <a:avLst/>
          </a:prstGeom>
          <a:noFill/>
        </p:spPr>
        <p:txBody>
          <a:bodyPr wrap="none" rtlCol="0">
            <a:spAutoFit/>
          </a:bodyPr>
          <a:lstStyle/>
          <a:p>
            <a:r>
              <a:rPr lang="en-US" sz="3200" b="1" dirty="0" smtClean="0"/>
              <a:t> (-?)      (+?)</a:t>
            </a:r>
            <a:endParaRPr lang="en-US" sz="3200" b="1" dirty="0"/>
          </a:p>
        </p:txBody>
      </p:sp>
      <p:sp>
        <p:nvSpPr>
          <p:cNvPr id="38" name="TextBox 37"/>
          <p:cNvSpPr txBox="1"/>
          <p:nvPr/>
        </p:nvSpPr>
        <p:spPr>
          <a:xfrm>
            <a:off x="1752600" y="3962400"/>
            <a:ext cx="5001690" cy="584775"/>
          </a:xfrm>
          <a:prstGeom prst="rect">
            <a:avLst/>
          </a:prstGeom>
          <a:noFill/>
        </p:spPr>
        <p:txBody>
          <a:bodyPr wrap="none" rtlCol="0">
            <a:spAutoFit/>
          </a:bodyPr>
          <a:lstStyle/>
          <a:p>
            <a:r>
              <a:rPr lang="en-US" sz="3200" b="1" dirty="0" smtClean="0"/>
              <a:t>(+,+)                           (+,?)</a:t>
            </a:r>
            <a:endParaRPr lang="en-US" sz="3200"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838200" y="-228600"/>
            <a:ext cx="9982200" cy="7086600"/>
          </a:xfrm>
          <a:prstGeom prst="rect">
            <a:avLst/>
          </a:prstGeom>
          <a:solidFill>
            <a:srgbClr val="F5F0CB"/>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7" name="Rectangle 5"/>
          <p:cNvSpPr>
            <a:spLocks noChangeArrowheads="1"/>
          </p:cNvSpPr>
          <p:nvPr/>
        </p:nvSpPr>
        <p:spPr bwMode="auto">
          <a:xfrm>
            <a:off x="0" y="0"/>
            <a:ext cx="9144000" cy="1200329"/>
          </a:xfrm>
          <a:prstGeom prst="rect">
            <a:avLst/>
          </a:prstGeom>
          <a:noFill/>
          <a:ln w="9525">
            <a:noFill/>
            <a:miter lim="800000"/>
            <a:headEnd/>
            <a:tailEnd/>
          </a:ln>
        </p:spPr>
        <p:txBody>
          <a:bodyPr>
            <a:spAutoFit/>
          </a:bodyPr>
          <a:lstStyle/>
          <a:p>
            <a:pPr algn="ctr"/>
            <a:r>
              <a:rPr lang="en-US" sz="3600" b="1" dirty="0" smtClean="0"/>
              <a:t>Genetic Rescue: </a:t>
            </a:r>
          </a:p>
          <a:p>
            <a:pPr algn="ctr"/>
            <a:r>
              <a:rPr lang="en-US" sz="3600" b="1" dirty="0" smtClean="0"/>
              <a:t>inbreeding </a:t>
            </a:r>
            <a:r>
              <a:rPr lang="en-US" sz="3600" b="1" dirty="0" err="1" smtClean="0"/>
              <a:t>vs</a:t>
            </a:r>
            <a:r>
              <a:rPr lang="en-US" sz="3600" b="1" dirty="0" smtClean="0"/>
              <a:t> </a:t>
            </a:r>
            <a:r>
              <a:rPr lang="en-US" sz="3600" b="1" dirty="0" err="1" smtClean="0"/>
              <a:t>outbreeding</a:t>
            </a:r>
            <a:r>
              <a:rPr lang="en-US" sz="3600" b="1" dirty="0" smtClean="0"/>
              <a:t> depression?</a:t>
            </a:r>
            <a:endParaRPr lang="en-US" sz="3600" dirty="0"/>
          </a:p>
        </p:txBody>
      </p:sp>
      <p:sp>
        <p:nvSpPr>
          <p:cNvPr id="31749" name="TextBox 51"/>
          <p:cNvSpPr txBox="1">
            <a:spLocks noChangeArrowheads="1"/>
          </p:cNvSpPr>
          <p:nvPr/>
        </p:nvSpPr>
        <p:spPr bwMode="auto">
          <a:xfrm>
            <a:off x="5257800" y="4171950"/>
            <a:ext cx="2038350" cy="400050"/>
          </a:xfrm>
          <a:prstGeom prst="rect">
            <a:avLst/>
          </a:prstGeom>
          <a:noFill/>
          <a:ln w="9525">
            <a:noFill/>
            <a:miter lim="800000"/>
            <a:headEnd/>
            <a:tailEnd/>
          </a:ln>
        </p:spPr>
        <p:txBody>
          <a:bodyPr wrap="none">
            <a:spAutoFit/>
          </a:bodyPr>
          <a:lstStyle/>
          <a:p>
            <a:r>
              <a:rPr lang="en-US" sz="2000" b="1" dirty="0"/>
              <a:t>Lakeside Daisy</a:t>
            </a:r>
          </a:p>
        </p:txBody>
      </p:sp>
      <p:sp>
        <p:nvSpPr>
          <p:cNvPr id="31750" name="TextBox 52"/>
          <p:cNvSpPr txBox="1">
            <a:spLocks noChangeArrowheads="1"/>
          </p:cNvSpPr>
          <p:nvPr/>
        </p:nvSpPr>
        <p:spPr bwMode="auto">
          <a:xfrm>
            <a:off x="1447800" y="4171950"/>
            <a:ext cx="2051050" cy="400050"/>
          </a:xfrm>
          <a:prstGeom prst="rect">
            <a:avLst/>
          </a:prstGeom>
          <a:noFill/>
          <a:ln w="9525">
            <a:noFill/>
            <a:miter lim="800000"/>
            <a:headEnd/>
            <a:tailEnd/>
          </a:ln>
        </p:spPr>
        <p:txBody>
          <a:bodyPr wrap="none">
            <a:spAutoFit/>
          </a:bodyPr>
          <a:lstStyle/>
          <a:p>
            <a:r>
              <a:rPr lang="en-US" sz="2000" b="1" dirty="0"/>
              <a:t>Prairie Chicken</a:t>
            </a:r>
          </a:p>
        </p:txBody>
      </p:sp>
      <p:pic>
        <p:nvPicPr>
          <p:cNvPr id="31752" name="Picture 2" descr="http://ohiodnr.com/Portals/3/location/preservepix/lakesidedaisy10.jpg"/>
          <p:cNvPicPr>
            <a:picLocks noChangeAspect="1" noChangeArrowheads="1"/>
          </p:cNvPicPr>
          <p:nvPr/>
        </p:nvPicPr>
        <p:blipFill>
          <a:blip r:embed="rId3" cstate="print"/>
          <a:srcRect l="5223" t="12903" r="5991" b="9677"/>
          <a:stretch>
            <a:fillRect/>
          </a:stretch>
        </p:blipFill>
        <p:spPr bwMode="auto">
          <a:xfrm>
            <a:off x="4953000" y="1905000"/>
            <a:ext cx="3276600" cy="2160493"/>
          </a:xfrm>
          <a:prstGeom prst="rect">
            <a:avLst/>
          </a:prstGeom>
          <a:noFill/>
          <a:ln w="76200">
            <a:solidFill>
              <a:schemeClr val="bg1"/>
            </a:solidFill>
            <a:miter lim="800000"/>
            <a:headEnd/>
            <a:tailEnd/>
          </a:ln>
          <a:scene3d>
            <a:camera prst="orthographicFront"/>
            <a:lightRig rig="threePt" dir="t"/>
          </a:scene3d>
          <a:sp3d>
            <a:bevelT/>
          </a:sp3d>
        </p:spPr>
      </p:pic>
      <p:pic>
        <p:nvPicPr>
          <p:cNvPr id="54274" name="Picture 2" descr="http://shawneeaudubon.org/wp-content/uploads/2012/12/PrairieChicken1_l.jpg"/>
          <p:cNvPicPr>
            <a:picLocks noChangeAspect="1" noChangeArrowheads="1"/>
          </p:cNvPicPr>
          <p:nvPr/>
        </p:nvPicPr>
        <p:blipFill>
          <a:blip r:embed="rId4" cstate="print"/>
          <a:srcRect/>
          <a:stretch>
            <a:fillRect/>
          </a:stretch>
        </p:blipFill>
        <p:spPr bwMode="auto">
          <a:xfrm>
            <a:off x="762000" y="1962150"/>
            <a:ext cx="3089188" cy="2057400"/>
          </a:xfrm>
          <a:prstGeom prst="rect">
            <a:avLst/>
          </a:prstGeom>
          <a:noFill/>
          <a:ln w="76200">
            <a:solidFill>
              <a:schemeClr val="bg1"/>
            </a:solidFill>
          </a:ln>
          <a:effectLst>
            <a:glow rad="101600">
              <a:schemeClr val="accent1">
                <a:satMod val="175000"/>
                <a:alpha val="40000"/>
              </a:schemeClr>
            </a:glow>
          </a:effectLst>
          <a:scene3d>
            <a:camera prst="orthographicFront"/>
            <a:lightRig rig="threePt" dir="t"/>
          </a:scene3d>
          <a:sp3d>
            <a:bevelT/>
          </a:sp3d>
        </p:spPr>
      </p:pic>
      <p:pic>
        <p:nvPicPr>
          <p:cNvPr id="12" name="Picture 4" descr="http://www.floridapanther.com/pics/panther_pics/panther_headshot%20.jpg"/>
          <p:cNvPicPr>
            <a:picLocks noChangeAspect="1" noChangeArrowheads="1"/>
          </p:cNvPicPr>
          <p:nvPr/>
        </p:nvPicPr>
        <p:blipFill>
          <a:blip r:embed="rId5" cstate="print"/>
          <a:srcRect l="15723" r="13721"/>
          <a:stretch>
            <a:fillRect/>
          </a:stretch>
        </p:blipFill>
        <p:spPr bwMode="auto">
          <a:xfrm>
            <a:off x="2209801" y="4767262"/>
            <a:ext cx="2802835" cy="1981522"/>
          </a:xfrm>
          <a:prstGeom prst="rect">
            <a:avLst/>
          </a:prstGeom>
          <a:noFill/>
          <a:ln w="76200">
            <a:solidFill>
              <a:schemeClr val="bg1"/>
            </a:solidFill>
            <a:miter lim="800000"/>
            <a:headEnd/>
            <a:tailEnd/>
          </a:ln>
          <a:scene3d>
            <a:camera prst="orthographicFront"/>
            <a:lightRig rig="threePt" dir="t"/>
          </a:scene3d>
          <a:sp3d>
            <a:bevelT/>
          </a:sp3d>
        </p:spPr>
      </p:pic>
      <p:sp>
        <p:nvSpPr>
          <p:cNvPr id="13" name="Rectangle 6"/>
          <p:cNvSpPr>
            <a:spLocks noChangeArrowheads="1"/>
          </p:cNvSpPr>
          <p:nvPr/>
        </p:nvSpPr>
        <p:spPr bwMode="auto">
          <a:xfrm>
            <a:off x="3657600" y="6520190"/>
            <a:ext cx="1447800" cy="261610"/>
          </a:xfrm>
          <a:prstGeom prst="rect">
            <a:avLst/>
          </a:prstGeom>
          <a:noFill/>
          <a:ln w="76200">
            <a:noFill/>
            <a:miter lim="800000"/>
            <a:headEnd/>
            <a:tailEnd/>
          </a:ln>
          <a:scene3d>
            <a:camera prst="orthographicFront"/>
            <a:lightRig rig="threePt" dir="t"/>
          </a:scene3d>
          <a:sp3d>
            <a:bevelT/>
          </a:sp3d>
        </p:spPr>
        <p:txBody>
          <a:bodyPr wrap="square">
            <a:spAutoFit/>
          </a:bodyPr>
          <a:lstStyle/>
          <a:p>
            <a:r>
              <a:rPr lang="en-US" sz="1100" b="1" dirty="0" smtClean="0"/>
              <a:t>floridapanther.com</a:t>
            </a:r>
            <a:endParaRPr lang="en-US" sz="1100" b="1" dirty="0"/>
          </a:p>
        </p:txBody>
      </p:sp>
      <p:sp>
        <p:nvSpPr>
          <p:cNvPr id="14" name="TextBox 13"/>
          <p:cNvSpPr txBox="1"/>
          <p:nvPr/>
        </p:nvSpPr>
        <p:spPr>
          <a:xfrm>
            <a:off x="152400" y="5453062"/>
            <a:ext cx="1949573" cy="400110"/>
          </a:xfrm>
          <a:prstGeom prst="rect">
            <a:avLst/>
          </a:prstGeom>
          <a:noFill/>
        </p:spPr>
        <p:txBody>
          <a:bodyPr wrap="none" rtlCol="0">
            <a:spAutoFit/>
          </a:bodyPr>
          <a:lstStyle/>
          <a:p>
            <a:r>
              <a:rPr lang="en-US" sz="2000" b="1" dirty="0" smtClean="0"/>
              <a:t>Florida</a:t>
            </a:r>
            <a:r>
              <a:rPr lang="en-US" b="1" dirty="0" smtClean="0"/>
              <a:t> panther</a:t>
            </a:r>
            <a:endParaRPr lang="en-US" b="1" dirty="0"/>
          </a:p>
        </p:txBody>
      </p:sp>
      <p:sp>
        <p:nvSpPr>
          <p:cNvPr id="15" name="TextBox 14"/>
          <p:cNvSpPr txBox="1"/>
          <p:nvPr/>
        </p:nvSpPr>
        <p:spPr>
          <a:xfrm>
            <a:off x="6489152" y="3761601"/>
            <a:ext cx="1054648" cy="276999"/>
          </a:xfrm>
          <a:prstGeom prst="rect">
            <a:avLst/>
          </a:prstGeom>
          <a:noFill/>
        </p:spPr>
        <p:txBody>
          <a:bodyPr wrap="none" rtlCol="0">
            <a:spAutoFit/>
          </a:bodyPr>
          <a:lstStyle/>
          <a:p>
            <a:r>
              <a:rPr lang="en-US" sz="1200" dirty="0" smtClean="0"/>
              <a:t>Ohiodnr.com</a:t>
            </a:r>
            <a:endParaRPr lang="en-US" sz="1200" dirty="0"/>
          </a:p>
        </p:txBody>
      </p:sp>
      <p:sp>
        <p:nvSpPr>
          <p:cNvPr id="16" name="TextBox 15"/>
          <p:cNvSpPr txBox="1"/>
          <p:nvPr/>
        </p:nvSpPr>
        <p:spPr>
          <a:xfrm>
            <a:off x="2306177" y="3761601"/>
            <a:ext cx="1656223" cy="276999"/>
          </a:xfrm>
          <a:prstGeom prst="rect">
            <a:avLst/>
          </a:prstGeom>
          <a:noFill/>
        </p:spPr>
        <p:txBody>
          <a:bodyPr wrap="none" rtlCol="0">
            <a:spAutoFit/>
          </a:bodyPr>
          <a:lstStyle/>
          <a:p>
            <a:r>
              <a:rPr lang="en-US" sz="1200" dirty="0" smtClean="0"/>
              <a:t>shawneeaudobon.org</a:t>
            </a:r>
            <a:endParaRPr lang="en-US" sz="1200" dirty="0"/>
          </a:p>
        </p:txBody>
      </p:sp>
      <p:sp>
        <p:nvSpPr>
          <p:cNvPr id="17" name="TextBox 16"/>
          <p:cNvSpPr txBox="1"/>
          <p:nvPr/>
        </p:nvSpPr>
        <p:spPr>
          <a:xfrm>
            <a:off x="5029200" y="5334000"/>
            <a:ext cx="4163319" cy="830997"/>
          </a:xfrm>
          <a:prstGeom prst="rect">
            <a:avLst/>
          </a:prstGeom>
          <a:noFill/>
        </p:spPr>
        <p:txBody>
          <a:bodyPr wrap="none" rtlCol="0">
            <a:spAutoFit/>
          </a:bodyPr>
          <a:lstStyle/>
          <a:p>
            <a:r>
              <a:rPr lang="en-US" sz="2400" b="1" dirty="0" err="1" smtClean="0"/>
              <a:t>Outbreeding</a:t>
            </a:r>
            <a:r>
              <a:rPr lang="en-US" sz="2400" b="1" dirty="0" smtClean="0"/>
              <a:t> Depression</a:t>
            </a:r>
          </a:p>
          <a:p>
            <a:r>
              <a:rPr lang="en-US" sz="2400" b="1" dirty="0" smtClean="0"/>
              <a:t>  Should we be concerned?</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8200" y="0"/>
            <a:ext cx="9982200" cy="7086600"/>
          </a:xfrm>
          <a:prstGeom prst="rect">
            <a:avLst/>
          </a:prstGeom>
          <a:solidFill>
            <a:srgbClr val="F5F0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3" descr="WMA070 Black Footed Rock Wallaby Black footed Rock wallaby / Schwarzfuß Felsenkänguru photo"/>
          <p:cNvPicPr>
            <a:picLocks noChangeAspect="1" noChangeArrowheads="1"/>
          </p:cNvPicPr>
          <p:nvPr/>
        </p:nvPicPr>
        <p:blipFill>
          <a:blip r:embed="rId3" cstate="print"/>
          <a:srcRect/>
          <a:stretch>
            <a:fillRect/>
          </a:stretch>
        </p:blipFill>
        <p:spPr bwMode="auto">
          <a:xfrm>
            <a:off x="7353300" y="152400"/>
            <a:ext cx="1543050" cy="2057400"/>
          </a:xfrm>
          <a:prstGeom prst="rect">
            <a:avLst/>
          </a:prstGeom>
          <a:noFill/>
        </p:spPr>
      </p:pic>
      <p:sp>
        <p:nvSpPr>
          <p:cNvPr id="14" name="TextBox 13"/>
          <p:cNvSpPr txBox="1"/>
          <p:nvPr/>
        </p:nvSpPr>
        <p:spPr>
          <a:xfrm>
            <a:off x="20612" y="0"/>
            <a:ext cx="7808548" cy="6740307"/>
          </a:xfrm>
          <a:prstGeom prst="rect">
            <a:avLst/>
          </a:prstGeom>
          <a:noFill/>
        </p:spPr>
        <p:txBody>
          <a:bodyPr wrap="none" rtlCol="0">
            <a:spAutoFit/>
          </a:bodyPr>
          <a:lstStyle/>
          <a:p>
            <a:r>
              <a:rPr lang="en-US" sz="3200" b="1" dirty="0" smtClean="0"/>
              <a:t>Genetic Rescue</a:t>
            </a:r>
          </a:p>
          <a:p>
            <a:endParaRPr lang="en-US" sz="1400" dirty="0" smtClean="0"/>
          </a:p>
          <a:p>
            <a:endParaRPr lang="en-US" sz="2800" dirty="0" smtClean="0"/>
          </a:p>
          <a:p>
            <a:r>
              <a:rPr lang="en-US" sz="2800" dirty="0" smtClean="0"/>
              <a:t>To Date:</a:t>
            </a:r>
          </a:p>
          <a:p>
            <a:endParaRPr lang="en-US" sz="1400" dirty="0" smtClean="0"/>
          </a:p>
          <a:p>
            <a:pPr>
              <a:buFont typeface="Wingdings" pitchFamily="2" charset="2"/>
              <a:buChar char="Ø"/>
            </a:pPr>
            <a:r>
              <a:rPr lang="en-US" sz="2400" dirty="0" smtClean="0"/>
              <a:t>Decision tree for predicting </a:t>
            </a:r>
            <a:r>
              <a:rPr lang="en-US" sz="2400" dirty="0" err="1" smtClean="0"/>
              <a:t>outbreeding</a:t>
            </a:r>
            <a:r>
              <a:rPr lang="en-US" sz="2400" dirty="0" smtClean="0"/>
              <a:t> depression </a:t>
            </a:r>
          </a:p>
          <a:p>
            <a:r>
              <a:rPr lang="en-US" sz="2400" dirty="0" smtClean="0"/>
              <a:t>       and utilizing genetic rescue</a:t>
            </a:r>
          </a:p>
          <a:p>
            <a:r>
              <a:rPr lang="en-US" sz="2400" dirty="0" smtClean="0"/>
              <a:t>       (Frankham et al. 2011, </a:t>
            </a:r>
            <a:r>
              <a:rPr lang="en-US" sz="2400" i="1" dirty="0" smtClean="0"/>
              <a:t>Conservation Biology</a:t>
            </a:r>
            <a:r>
              <a:rPr lang="en-US" sz="2400" dirty="0" smtClean="0"/>
              <a:t>)</a:t>
            </a:r>
          </a:p>
          <a:p>
            <a:endParaRPr lang="en-US" sz="1400" dirty="0" smtClean="0"/>
          </a:p>
          <a:p>
            <a:pPr>
              <a:buFont typeface="Wingdings" pitchFamily="2" charset="2"/>
              <a:buChar char="Ø"/>
            </a:pPr>
            <a:r>
              <a:rPr lang="en-US" sz="2400" dirty="0" smtClean="0"/>
              <a:t>Implications of species concepts for genetic rescue</a:t>
            </a:r>
          </a:p>
          <a:p>
            <a:r>
              <a:rPr lang="en-US" sz="2400" dirty="0" smtClean="0"/>
              <a:t>       (Frankham et al. 2012, </a:t>
            </a:r>
            <a:r>
              <a:rPr lang="en-US" sz="2400" i="1" dirty="0" smtClean="0"/>
              <a:t>Biological Conservation</a:t>
            </a:r>
            <a:r>
              <a:rPr lang="en-US" sz="2400" dirty="0" smtClean="0"/>
              <a:t>)</a:t>
            </a:r>
            <a:endParaRPr lang="en-US" dirty="0" smtClean="0"/>
          </a:p>
          <a:p>
            <a:endParaRPr lang="en-US" sz="1400" dirty="0" smtClean="0"/>
          </a:p>
          <a:p>
            <a:r>
              <a:rPr lang="en-US" sz="2800" dirty="0" smtClean="0"/>
              <a:t>Future:</a:t>
            </a:r>
          </a:p>
          <a:p>
            <a:endParaRPr lang="en-US" sz="1400" dirty="0" smtClean="0"/>
          </a:p>
          <a:p>
            <a:pPr>
              <a:buFont typeface="Wingdings" pitchFamily="2" charset="2"/>
              <a:buChar char="Ø"/>
            </a:pPr>
            <a:r>
              <a:rPr lang="en-US" sz="2400" dirty="0" smtClean="0"/>
              <a:t>Textbook on Genetic Rescue</a:t>
            </a:r>
          </a:p>
          <a:p>
            <a:pPr>
              <a:buFont typeface="Wingdings" pitchFamily="2" charset="2"/>
              <a:buChar char="Ø"/>
            </a:pPr>
            <a:endParaRPr lang="en-US" sz="1600" dirty="0" smtClean="0"/>
          </a:p>
          <a:p>
            <a:pPr>
              <a:buFont typeface="Wingdings" pitchFamily="2" charset="2"/>
              <a:buChar char="Ø"/>
            </a:pPr>
            <a:r>
              <a:rPr lang="en-US" sz="2400" dirty="0" smtClean="0"/>
              <a:t>Primer on Genetic Rescue (for managers)</a:t>
            </a:r>
          </a:p>
          <a:p>
            <a:pPr>
              <a:buFont typeface="Wingdings" pitchFamily="2" charset="2"/>
              <a:buChar char="Ø"/>
            </a:pPr>
            <a:endParaRPr lang="en-US" sz="1400" dirty="0" smtClean="0"/>
          </a:p>
          <a:p>
            <a:pPr>
              <a:buFont typeface="Wingdings" pitchFamily="2" charset="2"/>
              <a:buChar char="Ø"/>
            </a:pPr>
            <a:r>
              <a:rPr lang="en-US" sz="2400" dirty="0" smtClean="0"/>
              <a:t>Research to investigate breeding strategies to reduce </a:t>
            </a:r>
          </a:p>
          <a:p>
            <a:r>
              <a:rPr lang="en-US" sz="2400" dirty="0" smtClean="0"/>
              <a:t>          inbreeding for captive populations</a:t>
            </a:r>
          </a:p>
        </p:txBody>
      </p:sp>
      <p:sp>
        <p:nvSpPr>
          <p:cNvPr id="17" name="TextBox 16"/>
          <p:cNvSpPr txBox="1"/>
          <p:nvPr/>
        </p:nvSpPr>
        <p:spPr>
          <a:xfrm>
            <a:off x="3979928" y="685800"/>
            <a:ext cx="3335272" cy="461665"/>
          </a:xfrm>
          <a:prstGeom prst="rect">
            <a:avLst/>
          </a:prstGeom>
          <a:noFill/>
        </p:spPr>
        <p:txBody>
          <a:bodyPr wrap="none" rtlCol="0">
            <a:spAutoFit/>
          </a:bodyPr>
          <a:lstStyle/>
          <a:p>
            <a:pPr algn="ctr"/>
            <a:r>
              <a:rPr lang="en-US" sz="1200" dirty="0" smtClean="0"/>
              <a:t>Black-footed Rock Wallaby Recovery Program</a:t>
            </a:r>
          </a:p>
          <a:p>
            <a:pPr algn="ctr"/>
            <a:r>
              <a:rPr lang="en-US" sz="1200" dirty="0" smtClean="0"/>
              <a:t>Mark </a:t>
            </a:r>
            <a:r>
              <a:rPr lang="en-US" sz="1200" dirty="0" err="1" smtClean="0"/>
              <a:t>Eldrige</a:t>
            </a:r>
            <a:r>
              <a:rPr lang="en-US" sz="1200" dirty="0" smtClean="0"/>
              <a:t>, Australian Museum</a:t>
            </a:r>
            <a:endParaRPr lang="en-US" sz="12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228600"/>
            <a:ext cx="9982200" cy="7086600"/>
          </a:xfrm>
          <a:prstGeom prst="rect">
            <a:avLst/>
          </a:prstGeom>
          <a:solidFill>
            <a:srgbClr val="F5F0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62" name="Rectangle 2"/>
          <p:cNvSpPr>
            <a:spLocks noGrp="1" noChangeArrowheads="1"/>
          </p:cNvSpPr>
          <p:nvPr>
            <p:ph type="title"/>
          </p:nvPr>
        </p:nvSpPr>
        <p:spPr>
          <a:xfrm>
            <a:off x="381000" y="-228600"/>
            <a:ext cx="8229600" cy="1143000"/>
          </a:xfrm>
        </p:spPr>
        <p:txBody>
          <a:bodyPr/>
          <a:lstStyle/>
          <a:p>
            <a:pPr eaLnBrk="1" hangingPunct="1"/>
            <a:r>
              <a:rPr lang="en-US" b="1" dirty="0" smtClean="0"/>
              <a:t>Synthesis</a:t>
            </a:r>
          </a:p>
        </p:txBody>
      </p:sp>
      <p:sp>
        <p:nvSpPr>
          <p:cNvPr id="66563" name="Rectangle 3"/>
          <p:cNvSpPr>
            <a:spLocks noGrp="1" noChangeArrowheads="1"/>
          </p:cNvSpPr>
          <p:nvPr>
            <p:ph type="body" idx="1"/>
          </p:nvPr>
        </p:nvSpPr>
        <p:spPr>
          <a:xfrm>
            <a:off x="0" y="1066800"/>
            <a:ext cx="9144000" cy="4525963"/>
          </a:xfrm>
        </p:spPr>
        <p:txBody>
          <a:bodyPr/>
          <a:lstStyle/>
          <a:p>
            <a:pPr eaLnBrk="1" hangingPunct="1">
              <a:buFont typeface="Wingdings" pitchFamily="2" charset="2"/>
              <a:buChar char="Ø"/>
            </a:pPr>
            <a:r>
              <a:rPr lang="en-US" dirty="0" smtClean="0"/>
              <a:t> Input of mutation </a:t>
            </a:r>
          </a:p>
          <a:p>
            <a:pPr eaLnBrk="1" hangingPunct="1">
              <a:buFont typeface="Wingdings" pitchFamily="2" charset="2"/>
              <a:buChar char="Ø"/>
            </a:pPr>
            <a:r>
              <a:rPr lang="en-US" dirty="0" smtClean="0"/>
              <a:t> Elegance of natural selection</a:t>
            </a:r>
          </a:p>
          <a:p>
            <a:pPr eaLnBrk="1" hangingPunct="1">
              <a:buFont typeface="Wingdings" pitchFamily="2" charset="2"/>
              <a:buChar char="Ø"/>
            </a:pPr>
            <a:r>
              <a:rPr lang="en-US" dirty="0" smtClean="0"/>
              <a:t> Multi-trait evolution has consequences for 	diversification and species selection</a:t>
            </a:r>
          </a:p>
          <a:p>
            <a:pPr eaLnBrk="1" hangingPunct="1">
              <a:buFont typeface="Wingdings" pitchFamily="2" charset="2"/>
              <a:buChar char="Ø"/>
            </a:pPr>
            <a:r>
              <a:rPr lang="en-US" dirty="0" smtClean="0"/>
              <a:t> Ecological context determines interaction</a:t>
            </a:r>
          </a:p>
          <a:p>
            <a:pPr eaLnBrk="1" hangingPunct="1">
              <a:buNone/>
            </a:pPr>
            <a:r>
              <a:rPr lang="en-US" dirty="0" smtClean="0"/>
              <a:t>        outcomes</a:t>
            </a:r>
          </a:p>
          <a:p>
            <a:pPr eaLnBrk="1" hangingPunct="1">
              <a:buFont typeface="Wingdings" pitchFamily="2" charset="2"/>
              <a:buChar char="Ø"/>
            </a:pPr>
            <a:r>
              <a:rPr lang="en-US" dirty="0" smtClean="0"/>
              <a:t> Genetic rescue</a:t>
            </a:r>
          </a:p>
          <a:p>
            <a:pPr eaLnBrk="1" hangingPunct="1">
              <a:buNone/>
            </a:pPr>
            <a:endParaRPr lang="en-US" dirty="0" smtClean="0"/>
          </a:p>
          <a:p>
            <a:pPr eaLnBrk="1" hangingPunct="1">
              <a:buNone/>
            </a:pPr>
            <a:endParaRPr lang="en-US" dirty="0" smtClean="0"/>
          </a:p>
          <a:p>
            <a:pPr eaLnBrk="1" hangingPunct="1">
              <a:buNone/>
            </a:pPr>
            <a:endParaRPr lang="en-US" dirty="0" smtClean="0"/>
          </a:p>
          <a:p>
            <a:pPr eaLnBrk="1" hangingPunct="1">
              <a:buFont typeface="Wingdings" pitchFamily="2" charset="2"/>
              <a:buChar char="Ø"/>
            </a:pPr>
            <a:endParaRPr lang="en-US" dirty="0" smtClean="0"/>
          </a:p>
          <a:p>
            <a:pPr eaLnBrk="1" hangingPunct="1">
              <a:buFontTx/>
              <a:buNone/>
            </a:pPr>
            <a:endParaRPr lang="en-US" dirty="0" smtClean="0"/>
          </a:p>
        </p:txBody>
      </p:sp>
      <p:pic>
        <p:nvPicPr>
          <p:cNvPr id="4" name="Picture 2"/>
          <p:cNvPicPr>
            <a:picLocks noChangeAspect="1" noChangeArrowheads="1"/>
          </p:cNvPicPr>
          <p:nvPr/>
        </p:nvPicPr>
        <p:blipFill>
          <a:blip r:embed="rId3" cstate="print"/>
          <a:srcRect/>
          <a:stretch>
            <a:fillRect/>
          </a:stretch>
        </p:blipFill>
        <p:spPr bwMode="auto">
          <a:xfrm>
            <a:off x="3581400" y="4800600"/>
            <a:ext cx="3387910" cy="2057400"/>
          </a:xfrm>
          <a:prstGeom prst="rect">
            <a:avLst/>
          </a:prstGeom>
          <a:noFill/>
          <a:ln w="9525">
            <a:noFill/>
            <a:miter lim="800000"/>
            <a:headEnd/>
            <a:tailEnd/>
          </a:ln>
          <a:effectLst/>
        </p:spPr>
      </p:pic>
      <p:pic>
        <p:nvPicPr>
          <p:cNvPr id="5" name="Picture 3" descr="Arabidopsis%20thaliana%20%20Acker-Schmalwand%202%20_%2022%20Tage%20alt"/>
          <p:cNvPicPr>
            <a:picLocks noChangeAspect="1" noChangeArrowheads="1"/>
          </p:cNvPicPr>
          <p:nvPr/>
        </p:nvPicPr>
        <p:blipFill>
          <a:blip r:embed="rId4" cstate="print"/>
          <a:srcRect/>
          <a:stretch>
            <a:fillRect/>
          </a:stretch>
        </p:blipFill>
        <p:spPr bwMode="auto">
          <a:xfrm>
            <a:off x="7162800" y="457200"/>
            <a:ext cx="1219200" cy="1696453"/>
          </a:xfrm>
          <a:prstGeom prst="rect">
            <a:avLst/>
          </a:prstGeom>
          <a:solidFill>
            <a:srgbClr val="FFFF00"/>
          </a:solid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ChangeArrowheads="1"/>
          </p:cNvSpPr>
          <p:nvPr/>
        </p:nvSpPr>
        <p:spPr bwMode="auto">
          <a:xfrm>
            <a:off x="0" y="968889"/>
            <a:ext cx="9144000" cy="4555093"/>
          </a:xfrm>
          <a:prstGeom prst="rect">
            <a:avLst/>
          </a:prstGeom>
          <a:noFill/>
          <a:ln w="9525">
            <a:noFill/>
            <a:miter lim="800000"/>
            <a:headEnd/>
            <a:tailEnd/>
          </a:ln>
          <a:effectLst/>
        </p:spPr>
        <p:txBody>
          <a:bodyPr wrap="square" anchor="ctr">
            <a:spAutoFit/>
          </a:bodyPr>
          <a:lstStyle/>
          <a:p>
            <a:pPr indent="228600"/>
            <a:r>
              <a:rPr lang="en-US" sz="1000" b="1" u="sng" dirty="0"/>
              <a:t>Master’s </a:t>
            </a:r>
            <a:r>
              <a:rPr lang="en-US" sz="1000" b="1" u="sng" dirty="0" smtClean="0"/>
              <a:t>Students (both with professional science related careers): </a:t>
            </a:r>
            <a:endParaRPr lang="en-US" sz="1000" b="1" u="sng" dirty="0"/>
          </a:p>
          <a:p>
            <a:pPr indent="228600"/>
            <a:r>
              <a:rPr lang="en-US" sz="1000" b="1" dirty="0"/>
              <a:t>    Holly </a:t>
            </a:r>
            <a:r>
              <a:rPr lang="en-US" sz="1000" b="1" dirty="0" smtClean="0"/>
              <a:t>Williams, </a:t>
            </a:r>
            <a:r>
              <a:rPr lang="en-US" sz="1000" b="1" dirty="0"/>
              <a:t>Tanya </a:t>
            </a:r>
            <a:r>
              <a:rPr lang="en-US" sz="1000" b="1" dirty="0" smtClean="0"/>
              <a:t>Finney</a:t>
            </a:r>
            <a:endParaRPr lang="en-US" sz="1000" b="1" dirty="0"/>
          </a:p>
          <a:p>
            <a:pPr indent="228600"/>
            <a:r>
              <a:rPr lang="en-US" sz="1000" b="1" dirty="0"/>
              <a:t> </a:t>
            </a:r>
          </a:p>
          <a:p>
            <a:pPr indent="228600"/>
            <a:r>
              <a:rPr lang="en-US" sz="1000" b="1" u="sng" dirty="0"/>
              <a:t>Ph. D. </a:t>
            </a:r>
            <a:r>
              <a:rPr lang="en-US" sz="1000" b="1" u="sng" dirty="0" smtClean="0"/>
              <a:t>Students (all with academic appointments): </a:t>
            </a:r>
            <a:endParaRPr lang="en-US" sz="1000" b="1" u="sng" dirty="0"/>
          </a:p>
          <a:p>
            <a:pPr indent="228600"/>
            <a:r>
              <a:rPr lang="en-US" sz="1000" b="1" dirty="0"/>
              <a:t>    Richard </a:t>
            </a:r>
            <a:r>
              <a:rPr lang="en-US" sz="1000" b="1" dirty="0" smtClean="0"/>
              <a:t>Reynolds, </a:t>
            </a:r>
            <a:r>
              <a:rPr lang="en-US" sz="1000" b="1" dirty="0" err="1" smtClean="0"/>
              <a:t>Sylvana</a:t>
            </a:r>
            <a:r>
              <a:rPr lang="en-US" sz="1000" b="1" dirty="0" smtClean="0"/>
              <a:t> </a:t>
            </a:r>
            <a:r>
              <a:rPr lang="en-US" sz="1000" b="1" dirty="0" err="1" smtClean="0"/>
              <a:t>Martén</a:t>
            </a:r>
            <a:r>
              <a:rPr lang="en-US" sz="1000" b="1" dirty="0" smtClean="0"/>
              <a:t>-Rodriquez, Abby Kula</a:t>
            </a:r>
          </a:p>
          <a:p>
            <a:pPr indent="228600"/>
            <a:r>
              <a:rPr lang="en-US" sz="1000" b="1" dirty="0" smtClean="0"/>
              <a:t>	</a:t>
            </a:r>
            <a:endParaRPr lang="en-US" sz="1000" b="1" dirty="0"/>
          </a:p>
          <a:p>
            <a:pPr indent="228600"/>
            <a:r>
              <a:rPr lang="en-US" sz="1000" b="1" u="sng" dirty="0"/>
              <a:t>Current Ph. D. Students: </a:t>
            </a:r>
          </a:p>
          <a:p>
            <a:pPr indent="228600"/>
            <a:r>
              <a:rPr lang="en-US" sz="1000" b="1" dirty="0"/>
              <a:t>    </a:t>
            </a:r>
            <a:r>
              <a:rPr lang="en-US" sz="1000" b="1" dirty="0" smtClean="0"/>
              <a:t>Sara </a:t>
            </a:r>
            <a:r>
              <a:rPr lang="en-US" sz="1000" b="1" dirty="0"/>
              <a:t>Konkel, adaptive significance of color variation (with M. Dudash)</a:t>
            </a:r>
          </a:p>
          <a:p>
            <a:pPr indent="228600"/>
            <a:r>
              <a:rPr lang="en-US" sz="1000" b="1" dirty="0"/>
              <a:t>    Frank Stearns, mutations and adaptive landscapes</a:t>
            </a:r>
          </a:p>
          <a:p>
            <a:pPr indent="228600"/>
            <a:r>
              <a:rPr lang="en-US" sz="1000" b="1" dirty="0"/>
              <a:t>    Carolina Diller, </a:t>
            </a:r>
            <a:r>
              <a:rPr lang="en-US" sz="1000" b="1" dirty="0" smtClean="0"/>
              <a:t>pollinator-mediated selection</a:t>
            </a:r>
            <a:endParaRPr lang="en-US" sz="1000" b="1" dirty="0"/>
          </a:p>
          <a:p>
            <a:pPr indent="228600"/>
            <a:r>
              <a:rPr lang="en-US" sz="1000" b="1" dirty="0"/>
              <a:t>    Andy Simpson, </a:t>
            </a:r>
            <a:r>
              <a:rPr lang="en-US" sz="1000" b="1" dirty="0" err="1"/>
              <a:t>paleo</a:t>
            </a:r>
            <a:r>
              <a:rPr lang="en-US" sz="1000" b="1" dirty="0"/>
              <a:t>-botanical perspective on dispersal </a:t>
            </a:r>
            <a:r>
              <a:rPr lang="en-US" sz="1000" b="1" dirty="0" err="1"/>
              <a:t>sydromes</a:t>
            </a:r>
            <a:r>
              <a:rPr lang="en-US" sz="1000" b="1" dirty="0"/>
              <a:t> (with S. Wing</a:t>
            </a:r>
            <a:r>
              <a:rPr lang="en-US" sz="1000" b="1" dirty="0" smtClean="0"/>
              <a:t>)</a:t>
            </a:r>
          </a:p>
          <a:p>
            <a:pPr indent="228600"/>
            <a:r>
              <a:rPr lang="en-US" sz="1000" b="1" dirty="0" smtClean="0"/>
              <a:t>    Juannan Zhou, sexual conflict (with M. Dudash, E. </a:t>
            </a:r>
            <a:r>
              <a:rPr lang="en-US" sz="1000" b="1" dirty="0" err="1" smtClean="0"/>
              <a:t>Ziimmer</a:t>
            </a:r>
            <a:r>
              <a:rPr lang="en-US" sz="1000" b="1" dirty="0" smtClean="0"/>
              <a:t>)</a:t>
            </a:r>
            <a:endParaRPr lang="en-US" sz="1000" b="1" dirty="0"/>
          </a:p>
          <a:p>
            <a:pPr indent="228600"/>
            <a:endParaRPr lang="en-US" sz="1000" b="1" u="sng" dirty="0"/>
          </a:p>
          <a:p>
            <a:pPr indent="228600"/>
            <a:r>
              <a:rPr lang="en-US" sz="1000" b="1" u="sng" dirty="0"/>
              <a:t>Postdoctoral Supervision </a:t>
            </a:r>
            <a:r>
              <a:rPr lang="en-US" sz="1000" b="1" u="sng" dirty="0" smtClean="0"/>
              <a:t>(6 </a:t>
            </a:r>
            <a:r>
              <a:rPr lang="en-US" sz="1000" b="1" u="sng" dirty="0"/>
              <a:t>have academic appointments):</a:t>
            </a:r>
          </a:p>
          <a:p>
            <a:pPr indent="228600"/>
            <a:r>
              <a:rPr lang="en-US" sz="1000" b="1" dirty="0"/>
              <a:t>    Laura  </a:t>
            </a:r>
            <a:r>
              <a:rPr lang="en-US" sz="1000" b="1" dirty="0" smtClean="0"/>
              <a:t>Galloway, Martha Weiss, Eric Nagy, Stanley </a:t>
            </a:r>
            <a:r>
              <a:rPr lang="en-US" sz="1000" b="1" dirty="0"/>
              <a:t>Spencer, </a:t>
            </a:r>
            <a:r>
              <a:rPr lang="en-US" sz="1000" b="1" dirty="0" smtClean="0"/>
              <a:t>Hans </a:t>
            </a:r>
            <a:r>
              <a:rPr lang="en-US" sz="1000" b="1" dirty="0"/>
              <a:t>Stenøien, </a:t>
            </a:r>
            <a:r>
              <a:rPr lang="en-US" sz="1000" b="1" dirty="0" smtClean="0"/>
              <a:t>Johanne Maad, </a:t>
            </a:r>
            <a:r>
              <a:rPr lang="en-US" altLang="ja-JP" sz="1000" b="1" dirty="0" smtClean="0">
                <a:ea typeface="ＭＳ Ｐゴシック" pitchFamily="34" charset="-128"/>
              </a:rPr>
              <a:t>Matt </a:t>
            </a:r>
            <a:r>
              <a:rPr lang="en-US" altLang="ja-JP" sz="1000" b="1" dirty="0">
                <a:ea typeface="ＭＳ Ｐゴシック" pitchFamily="34" charset="-128"/>
              </a:rPr>
              <a:t>Rutter, </a:t>
            </a:r>
            <a:r>
              <a:rPr lang="en-US" altLang="ja-JP" sz="1000" b="1" dirty="0" smtClean="0">
                <a:ea typeface="ＭＳ Ｐゴシック" pitchFamily="34" charset="-128"/>
              </a:rPr>
              <a:t>Joe Hereford</a:t>
            </a:r>
            <a:endParaRPr lang="en-US" altLang="ja-JP" sz="1000" b="1" dirty="0">
              <a:ea typeface="ＭＳ Ｐゴシック" pitchFamily="34" charset="-128"/>
            </a:endParaRPr>
          </a:p>
          <a:p>
            <a:pPr indent="228600"/>
            <a:endParaRPr lang="en-US" altLang="ja-JP" sz="1000" b="1" dirty="0">
              <a:ea typeface="ＭＳ Ｐゴシック" pitchFamily="34" charset="-128"/>
            </a:endParaRPr>
          </a:p>
          <a:p>
            <a:pPr indent="228600"/>
            <a:r>
              <a:rPr lang="en-US" altLang="ja-JP" sz="1000" b="1" u="sng" dirty="0" smtClean="0">
                <a:ea typeface="ＭＳ Ｐゴシック" pitchFamily="34" charset="-128"/>
              </a:rPr>
              <a:t>Undergraduates &amp; </a:t>
            </a:r>
            <a:r>
              <a:rPr lang="en-US" altLang="ja-JP" sz="1000" b="1" u="sng" dirty="0">
                <a:ea typeface="ＭＳ Ｐゴシック" pitchFamily="34" charset="-128"/>
              </a:rPr>
              <a:t>High School </a:t>
            </a:r>
            <a:r>
              <a:rPr lang="en-US" altLang="ja-JP" sz="1000" b="1" u="sng" dirty="0" smtClean="0">
                <a:ea typeface="ＭＳ Ｐゴシック" pitchFamily="34" charset="-128"/>
              </a:rPr>
              <a:t>Student Co-authors (7 with or currently obtaining PhD): </a:t>
            </a:r>
            <a:endParaRPr lang="en-US" altLang="ja-JP" sz="1000" b="1" dirty="0">
              <a:ea typeface="ＭＳ Ｐゴシック" pitchFamily="34" charset="-128"/>
            </a:endParaRPr>
          </a:p>
          <a:p>
            <a:pPr indent="228600"/>
            <a:r>
              <a:rPr lang="en-US" altLang="ja-JP" sz="1000" b="1" dirty="0">
                <a:ea typeface="ＭＳ Ｐゴシック" pitchFamily="34" charset="-128"/>
              </a:rPr>
              <a:t>   Julie </a:t>
            </a:r>
            <a:r>
              <a:rPr lang="en-US" altLang="ja-JP" sz="1000" b="1" dirty="0" err="1" smtClean="0">
                <a:ea typeface="ＭＳ Ｐゴシック" pitchFamily="34" charset="-128"/>
              </a:rPr>
              <a:t>Cridland</a:t>
            </a:r>
            <a:r>
              <a:rPr lang="en-US" altLang="ja-JP" sz="1000" b="1" dirty="0" smtClean="0">
                <a:ea typeface="ＭＳ Ｐゴシック" pitchFamily="34" charset="-128"/>
              </a:rPr>
              <a:t>, Cynthia </a:t>
            </a:r>
            <a:r>
              <a:rPr lang="en-US" altLang="ja-JP" sz="1000" b="1" dirty="0" err="1" smtClean="0">
                <a:ea typeface="ＭＳ Ｐゴシック" pitchFamily="34" charset="-128"/>
              </a:rPr>
              <a:t>Hassler</a:t>
            </a:r>
            <a:r>
              <a:rPr lang="en-US" altLang="ja-JP" sz="1000" b="1" dirty="0" smtClean="0">
                <a:ea typeface="ＭＳ Ｐゴシック" pitchFamily="34" charset="-128"/>
              </a:rPr>
              <a:t>, George </a:t>
            </a:r>
            <a:r>
              <a:rPr lang="en-US" altLang="ja-JP" sz="1000" b="1" dirty="0" err="1" smtClean="0">
                <a:ea typeface="ＭＳ Ｐゴシック" pitchFamily="34" charset="-128"/>
              </a:rPr>
              <a:t>Cheely</a:t>
            </a:r>
            <a:r>
              <a:rPr lang="en-US" altLang="ja-JP" sz="1000" b="1" dirty="0" smtClean="0">
                <a:ea typeface="ＭＳ Ｐゴシック" pitchFamily="34" charset="-128"/>
              </a:rPr>
              <a:t>, </a:t>
            </a:r>
            <a:r>
              <a:rPr lang="en-US" altLang="ja-JP" sz="1000" b="1" dirty="0">
                <a:ea typeface="ＭＳ Ｐゴシック" pitchFamily="34" charset="-128"/>
              </a:rPr>
              <a:t>Chris </a:t>
            </a:r>
            <a:r>
              <a:rPr lang="en-US" altLang="ja-JP" sz="1000" b="1" dirty="0" smtClean="0">
                <a:ea typeface="ＭＳ Ｐゴシック" pitchFamily="34" charset="-128"/>
              </a:rPr>
              <a:t>Hardy, </a:t>
            </a:r>
            <a:r>
              <a:rPr lang="en-US" altLang="ja-JP" sz="1000" b="1" dirty="0">
                <a:ea typeface="ＭＳ Ｐゴシック" pitchFamily="34" charset="-128"/>
              </a:rPr>
              <a:t>Peter </a:t>
            </a:r>
            <a:r>
              <a:rPr lang="en-US" altLang="ja-JP" sz="1000" b="1" dirty="0" smtClean="0">
                <a:ea typeface="ＭＳ Ｐゴシック" pitchFamily="34" charset="-128"/>
              </a:rPr>
              <a:t>Stevens, Jody Westbrook, Chris Williams, </a:t>
            </a:r>
            <a:r>
              <a:rPr lang="en-US" altLang="ja-JP" sz="1000" b="1" dirty="0">
                <a:ea typeface="ＭＳ Ｐゴシック" pitchFamily="34" charset="-128"/>
              </a:rPr>
              <a:t>Sasha </a:t>
            </a:r>
            <a:r>
              <a:rPr lang="en-US" altLang="ja-JP" sz="1000" b="1" dirty="0" err="1" smtClean="0">
                <a:ea typeface="ＭＳ Ｐゴシック" pitchFamily="34" charset="-128"/>
              </a:rPr>
              <a:t>Rhodie</a:t>
            </a:r>
            <a:r>
              <a:rPr lang="en-US" altLang="ja-JP" sz="1000" b="1" dirty="0" smtClean="0">
                <a:ea typeface="ＭＳ Ｐゴシック" pitchFamily="34" charset="-128"/>
              </a:rPr>
              <a:t>, Dean Castillo, 	Kate Fenster</a:t>
            </a:r>
            <a:endParaRPr lang="en-US" altLang="ja-JP" sz="1000" b="1" dirty="0">
              <a:ea typeface="ＭＳ Ｐゴシック" pitchFamily="34" charset="-128"/>
            </a:endParaRPr>
          </a:p>
          <a:p>
            <a:pPr indent="228600"/>
            <a:endParaRPr lang="en-US" altLang="ja-JP" sz="1000" b="1" u="sng" dirty="0">
              <a:ea typeface="ＭＳ Ｐゴシック" pitchFamily="34" charset="-128"/>
            </a:endParaRPr>
          </a:p>
          <a:p>
            <a:pPr indent="228600"/>
            <a:r>
              <a:rPr lang="en-US" altLang="ja-JP" sz="1000" b="1" u="sng" dirty="0">
                <a:ea typeface="ＭＳ Ｐゴシック" pitchFamily="34" charset="-128"/>
              </a:rPr>
              <a:t>Most Influential </a:t>
            </a:r>
            <a:r>
              <a:rPr lang="en-US" altLang="ja-JP" sz="1000" b="1" u="sng" dirty="0" smtClean="0">
                <a:ea typeface="ＭＳ Ｐゴシック" pitchFamily="34" charset="-128"/>
              </a:rPr>
              <a:t>Collaborators (</a:t>
            </a:r>
            <a:r>
              <a:rPr lang="en-US" altLang="ja-JP" sz="1000" b="1" i="1" u="sng" dirty="0" smtClean="0">
                <a:ea typeface="ＭＳ Ｐゴシック" pitchFamily="34" charset="-128"/>
              </a:rPr>
              <a:t>current</a:t>
            </a:r>
            <a:r>
              <a:rPr lang="en-US" altLang="ja-JP" sz="1000" b="1" u="sng" dirty="0" smtClean="0">
                <a:ea typeface="ＭＳ Ｐゴシック" pitchFamily="34" charset="-128"/>
              </a:rPr>
              <a:t>):</a:t>
            </a:r>
            <a:endParaRPr lang="en-US" altLang="ja-JP" sz="1000" b="1" u="sng" dirty="0">
              <a:ea typeface="ＭＳ Ｐゴシック" pitchFamily="34" charset="-128"/>
            </a:endParaRPr>
          </a:p>
          <a:p>
            <a:pPr indent="228600"/>
            <a:r>
              <a:rPr lang="en-US" altLang="ja-JP" sz="1000" b="1" dirty="0">
                <a:ea typeface="ＭＳ Ｐゴシック" pitchFamily="34" charset="-128"/>
              </a:rPr>
              <a:t>  </a:t>
            </a:r>
            <a:r>
              <a:rPr lang="en-US" altLang="ja-JP" sz="1000" b="1" i="1" dirty="0" smtClean="0">
                <a:ea typeface="ＭＳ Ｐゴシック" pitchFamily="34" charset="-128"/>
              </a:rPr>
              <a:t>Douglas </a:t>
            </a:r>
            <a:r>
              <a:rPr lang="en-US" altLang="ja-JP" sz="1000" b="1" i="1" dirty="0">
                <a:ea typeface="ＭＳ Ｐゴシック" pitchFamily="34" charset="-128"/>
              </a:rPr>
              <a:t>Schemske </a:t>
            </a:r>
            <a:r>
              <a:rPr lang="en-US" altLang="ja-JP" sz="1000" b="1" dirty="0">
                <a:ea typeface="ＭＳ Ｐゴシック" pitchFamily="34" charset="-128"/>
              </a:rPr>
              <a:t>(MSU</a:t>
            </a:r>
            <a:r>
              <a:rPr lang="en-US" altLang="ja-JP" sz="1000" b="1" dirty="0" smtClean="0">
                <a:ea typeface="ＭＳ Ｐゴシック" pitchFamily="34" charset="-128"/>
              </a:rPr>
              <a:t>), </a:t>
            </a:r>
            <a:r>
              <a:rPr lang="en-US" altLang="ja-JP" sz="1000" b="1" dirty="0">
                <a:ea typeface="ＭＳ Ｐゴシック" pitchFamily="34" charset="-128"/>
              </a:rPr>
              <a:t>Kermit Ritland UBC), Spencer Barrett (</a:t>
            </a:r>
            <a:r>
              <a:rPr lang="en-US" altLang="ja-JP" sz="1000" b="1" dirty="0" err="1">
                <a:ea typeface="ＭＳ Ｐゴシック" pitchFamily="34" charset="-128"/>
              </a:rPr>
              <a:t>UToronto</a:t>
            </a:r>
            <a:r>
              <a:rPr lang="en-US" altLang="ja-JP" sz="1000" b="1" dirty="0">
                <a:ea typeface="ＭＳ Ｐゴシック" pitchFamily="34" charset="-128"/>
              </a:rPr>
              <a:t>), </a:t>
            </a:r>
            <a:r>
              <a:rPr lang="en-US" altLang="ja-JP" sz="1000" b="1" i="1" dirty="0">
                <a:ea typeface="ＭＳ Ｐゴシック" pitchFamily="34" charset="-128"/>
              </a:rPr>
              <a:t>E. Zimmer </a:t>
            </a:r>
            <a:r>
              <a:rPr lang="en-US" altLang="ja-JP" sz="1000" b="1" dirty="0">
                <a:ea typeface="ＭＳ Ｐゴシック" pitchFamily="34" charset="-128"/>
              </a:rPr>
              <a:t>(Smithsonian), James </a:t>
            </a:r>
            <a:r>
              <a:rPr lang="en-US" altLang="ja-JP" sz="1000" b="1" dirty="0" smtClean="0">
                <a:ea typeface="ＭＳ Ｐゴシック" pitchFamily="34" charset="-128"/>
              </a:rPr>
              <a:t>Thomson </a:t>
            </a:r>
            <a:r>
              <a:rPr lang="en-US" altLang="ja-JP" sz="1000" b="1" dirty="0">
                <a:ea typeface="ＭＳ Ｐゴシック" pitchFamily="34" charset="-128"/>
              </a:rPr>
              <a:t>(</a:t>
            </a:r>
            <a:r>
              <a:rPr lang="en-US" altLang="ja-JP" sz="1000" b="1" dirty="0" err="1">
                <a:ea typeface="ＭＳ Ｐゴシック" pitchFamily="34" charset="-128"/>
              </a:rPr>
              <a:t>UToronto</a:t>
            </a:r>
            <a:r>
              <a:rPr lang="en-US" altLang="ja-JP" sz="1000" b="1" dirty="0">
                <a:ea typeface="ＭＳ Ｐゴシック" pitchFamily="34" charset="-128"/>
              </a:rPr>
              <a:t>), </a:t>
            </a:r>
            <a:endParaRPr lang="en-US" altLang="ja-JP" sz="1000" b="1" dirty="0" smtClean="0">
              <a:ea typeface="ＭＳ Ｐゴシック" pitchFamily="34" charset="-128"/>
            </a:endParaRPr>
          </a:p>
          <a:p>
            <a:pPr indent="228600"/>
            <a:r>
              <a:rPr lang="en-US" altLang="ja-JP" sz="1000" b="1" dirty="0" smtClean="0">
                <a:ea typeface="ＭＳ Ｐゴシック" pitchFamily="34" charset="-128"/>
              </a:rPr>
              <a:t>  </a:t>
            </a:r>
            <a:r>
              <a:rPr lang="en-US" altLang="ja-JP" sz="1000" b="1" dirty="0" err="1" smtClean="0">
                <a:ea typeface="ＭＳ Ｐゴシック" pitchFamily="34" charset="-128"/>
              </a:rPr>
              <a:t>Shuang</a:t>
            </a:r>
            <a:r>
              <a:rPr lang="en-US" altLang="ja-JP" sz="1000" b="1" dirty="0" smtClean="0">
                <a:ea typeface="ＭＳ Ｐゴシック" pitchFamily="34" charset="-128"/>
              </a:rPr>
              <a:t> </a:t>
            </a:r>
            <a:r>
              <a:rPr lang="en-US" altLang="ja-JP" sz="1000" b="1" dirty="0" err="1">
                <a:ea typeface="ＭＳ Ｐゴシック" pitchFamily="34" charset="-128"/>
              </a:rPr>
              <a:t>Quan</a:t>
            </a:r>
            <a:r>
              <a:rPr lang="en-US" altLang="ja-JP" sz="1000" b="1" dirty="0">
                <a:ea typeface="ＭＳ Ｐゴシック" pitchFamily="34" charset="-128"/>
              </a:rPr>
              <a:t> Huang (Wuhan), </a:t>
            </a:r>
            <a:r>
              <a:rPr lang="en-US" altLang="ja-JP" sz="1000" b="1" i="1" dirty="0">
                <a:ea typeface="ＭＳ Ｐゴシック" pitchFamily="34" charset="-128"/>
              </a:rPr>
              <a:t>Jon</a:t>
            </a:r>
            <a:r>
              <a:rPr lang="en-US" altLang="ja-JP" sz="1000" b="1" dirty="0">
                <a:ea typeface="ＭＳ Ｐゴシック" pitchFamily="34" charset="-128"/>
              </a:rPr>
              <a:t> </a:t>
            </a:r>
            <a:r>
              <a:rPr lang="en-US" altLang="ja-JP" sz="1000" b="1" i="1" dirty="0" err="1">
                <a:ea typeface="ＭＳ Ｐゴシック" pitchFamily="34" charset="-128"/>
              </a:rPr>
              <a:t>Agren</a:t>
            </a:r>
            <a:r>
              <a:rPr lang="en-US" altLang="ja-JP" sz="1000" b="1" dirty="0">
                <a:ea typeface="ＭＳ Ｐゴシック" pitchFamily="34" charset="-128"/>
              </a:rPr>
              <a:t> (Uppsala), </a:t>
            </a:r>
            <a:r>
              <a:rPr lang="en-US" altLang="ja-JP" sz="1000" b="1" i="1" dirty="0">
                <a:ea typeface="ＭＳ Ｐゴシック" pitchFamily="34" charset="-128"/>
              </a:rPr>
              <a:t>Thomas </a:t>
            </a:r>
            <a:r>
              <a:rPr lang="en-US" altLang="ja-JP" sz="1000" b="1" i="1" dirty="0" err="1">
                <a:ea typeface="ＭＳ Ｐゴシック" pitchFamily="34" charset="-128"/>
              </a:rPr>
              <a:t>Lenormand</a:t>
            </a:r>
            <a:r>
              <a:rPr lang="en-US" altLang="ja-JP" sz="1000" b="1" i="1" dirty="0">
                <a:ea typeface="ＭＳ Ｐゴシック" pitchFamily="34" charset="-128"/>
              </a:rPr>
              <a:t> </a:t>
            </a:r>
            <a:r>
              <a:rPr lang="en-US" altLang="ja-JP" sz="1000" b="1" dirty="0">
                <a:ea typeface="ＭＳ Ｐゴシック" pitchFamily="34" charset="-128"/>
              </a:rPr>
              <a:t>(CNRS), </a:t>
            </a:r>
            <a:r>
              <a:rPr lang="en-US" altLang="ja-JP" sz="1000" b="1" dirty="0" smtClean="0">
                <a:ea typeface="ＭＳ Ｐゴシック" pitchFamily="34" charset="-128"/>
              </a:rPr>
              <a:t>Rick Ree and Deren Eaton (Field Museum),</a:t>
            </a:r>
          </a:p>
          <a:p>
            <a:pPr indent="228600"/>
            <a:r>
              <a:rPr lang="en-US" altLang="ja-JP" sz="1000" b="1" i="1" dirty="0" smtClean="0">
                <a:ea typeface="ＭＳ Ｐゴシック" pitchFamily="34" charset="-128"/>
              </a:rPr>
              <a:t>  Eric </a:t>
            </a:r>
            <a:r>
              <a:rPr lang="en-US" altLang="ja-JP" sz="1000" b="1" i="1" dirty="0" err="1">
                <a:ea typeface="ＭＳ Ｐゴシック" pitchFamily="34" charset="-128"/>
              </a:rPr>
              <a:t>Imbert</a:t>
            </a:r>
            <a:r>
              <a:rPr lang="en-US" altLang="ja-JP" sz="1000" b="1" i="1" dirty="0">
                <a:ea typeface="ＭＳ Ｐゴシック" pitchFamily="34" charset="-128"/>
              </a:rPr>
              <a:t> </a:t>
            </a:r>
            <a:r>
              <a:rPr lang="en-US" altLang="ja-JP" sz="1000" b="1" dirty="0" smtClean="0">
                <a:ea typeface="ＭＳ Ｐゴシック" pitchFamily="34" charset="-128"/>
              </a:rPr>
              <a:t>(</a:t>
            </a:r>
            <a:r>
              <a:rPr lang="en-US" altLang="ja-JP" sz="1000" b="1" dirty="0">
                <a:ea typeface="ＭＳ Ｐゴシック" pitchFamily="34" charset="-128"/>
              </a:rPr>
              <a:t>Montpellier),  </a:t>
            </a:r>
            <a:r>
              <a:rPr lang="en-US" altLang="ja-JP" sz="1000" b="1" i="1" dirty="0">
                <a:ea typeface="ＭＳ Ｐゴシック" pitchFamily="34" charset="-128"/>
              </a:rPr>
              <a:t>Pam Diggle </a:t>
            </a:r>
            <a:r>
              <a:rPr lang="en-US" altLang="ja-JP" sz="1000" b="1" dirty="0">
                <a:ea typeface="ＭＳ Ｐゴシック" pitchFamily="34" charset="-128"/>
              </a:rPr>
              <a:t>(</a:t>
            </a:r>
            <a:r>
              <a:rPr lang="en-US" altLang="ja-JP" sz="1000" b="1" dirty="0" err="1" smtClean="0">
                <a:ea typeface="ＭＳ Ｐゴシック" pitchFamily="34" charset="-128"/>
              </a:rPr>
              <a:t>UConn</a:t>
            </a:r>
            <a:r>
              <a:rPr lang="en-US" altLang="ja-JP" sz="1000" b="1" dirty="0" smtClean="0">
                <a:ea typeface="ＭＳ Ｐゴシック" pitchFamily="34" charset="-128"/>
              </a:rPr>
              <a:t>), </a:t>
            </a:r>
            <a:r>
              <a:rPr lang="en-US" altLang="ja-JP" sz="1000" b="1" dirty="0">
                <a:ea typeface="ＭＳ Ｐゴシック" pitchFamily="34" charset="-128"/>
              </a:rPr>
              <a:t>Jeff Conner (MSU), </a:t>
            </a:r>
            <a:r>
              <a:rPr lang="en-US" altLang="ja-JP" sz="1000" b="1" i="1" dirty="0">
                <a:ea typeface="ＭＳ Ｐゴシック" pitchFamily="34" charset="-128"/>
              </a:rPr>
              <a:t>Lawrence Harder </a:t>
            </a:r>
            <a:r>
              <a:rPr lang="en-US" altLang="ja-JP" sz="1000" b="1" dirty="0">
                <a:ea typeface="ＭＳ Ｐゴシック" pitchFamily="34" charset="-128"/>
              </a:rPr>
              <a:t>(Calgary), </a:t>
            </a:r>
            <a:r>
              <a:rPr lang="en-US" altLang="ja-JP" sz="1000" b="1" dirty="0" smtClean="0">
                <a:ea typeface="ＭＳ Ｐゴシック" pitchFamily="34" charset="-128"/>
              </a:rPr>
              <a:t>Angie Roles (</a:t>
            </a:r>
            <a:r>
              <a:rPr lang="en-US" altLang="ja-JP" sz="1000" b="1" dirty="0" err="1" smtClean="0">
                <a:ea typeface="ＭＳ Ｐゴシック" pitchFamily="34" charset="-128"/>
              </a:rPr>
              <a:t>Oblerlin</a:t>
            </a:r>
            <a:r>
              <a:rPr lang="en-US" altLang="ja-JP" sz="1000" b="1" dirty="0" smtClean="0">
                <a:ea typeface="ＭＳ Ｐゴシック" pitchFamily="34" charset="-128"/>
              </a:rPr>
              <a:t> College), </a:t>
            </a:r>
          </a:p>
          <a:p>
            <a:pPr indent="228600"/>
            <a:r>
              <a:rPr lang="en-US" altLang="ja-JP" sz="1000" b="1" i="1" dirty="0" smtClean="0">
                <a:ea typeface="ＭＳ Ｐゴシック" pitchFamily="34" charset="-128"/>
              </a:rPr>
              <a:t>  Richard</a:t>
            </a:r>
            <a:r>
              <a:rPr lang="en-US" altLang="ja-JP" sz="1000" b="1" dirty="0" smtClean="0">
                <a:ea typeface="ＭＳ Ｐゴシック" pitchFamily="34" charset="-128"/>
              </a:rPr>
              <a:t> Reynolds (University of Alabama Birmingham Medical School), </a:t>
            </a:r>
            <a:r>
              <a:rPr lang="en-US" altLang="ja-JP" sz="1000" b="1" i="1" dirty="0" smtClean="0">
                <a:ea typeface="ＭＳ Ｐゴシック" pitchFamily="34" charset="-128"/>
              </a:rPr>
              <a:t>Silvana Marten-Rodriguez (Inst. Ecology, </a:t>
            </a:r>
            <a:r>
              <a:rPr lang="en-US" altLang="ja-JP" sz="1000" b="1" i="1" dirty="0" err="1" smtClean="0">
                <a:ea typeface="ＭＳ Ｐゴシック" pitchFamily="34" charset="-128"/>
              </a:rPr>
              <a:t>Xalapa</a:t>
            </a:r>
            <a:r>
              <a:rPr lang="en-US" altLang="ja-JP" sz="1000" b="1" i="1" dirty="0" smtClean="0">
                <a:ea typeface="ＭＳ Ｐゴシック" pitchFamily="34" charset="-128"/>
              </a:rPr>
              <a:t>)</a:t>
            </a:r>
            <a:r>
              <a:rPr lang="en-US" altLang="ja-JP" sz="1000" b="1" dirty="0" smtClean="0">
                <a:ea typeface="ＭＳ Ｐゴシック" pitchFamily="34" charset="-128"/>
              </a:rPr>
              <a:t>, </a:t>
            </a:r>
            <a:r>
              <a:rPr lang="en-US" altLang="ja-JP" sz="1000" b="1" i="1" dirty="0" smtClean="0">
                <a:ea typeface="ＭＳ Ｐゴシック" pitchFamily="34" charset="-128"/>
              </a:rPr>
              <a:t>Matt </a:t>
            </a:r>
            <a:r>
              <a:rPr lang="en-US" altLang="ja-JP" sz="1000" b="1" i="1" dirty="0">
                <a:ea typeface="ＭＳ Ｐゴシック" pitchFamily="34" charset="-128"/>
              </a:rPr>
              <a:t>Rutter </a:t>
            </a:r>
            <a:r>
              <a:rPr lang="en-US" altLang="ja-JP" sz="1000" b="1" dirty="0">
                <a:ea typeface="ＭＳ Ｐゴシック" pitchFamily="34" charset="-128"/>
              </a:rPr>
              <a:t>(COC), </a:t>
            </a:r>
            <a:r>
              <a:rPr lang="en-US" altLang="ja-JP" sz="1000" b="1" dirty="0" smtClean="0">
                <a:ea typeface="ＭＳ Ｐゴシック" pitchFamily="34" charset="-128"/>
              </a:rPr>
              <a:t>   </a:t>
            </a:r>
          </a:p>
          <a:p>
            <a:pPr indent="228600"/>
            <a:r>
              <a:rPr lang="en-US" altLang="ja-JP" sz="1000" b="1" dirty="0" smtClean="0">
                <a:ea typeface="ＭＳ Ｐゴシック" pitchFamily="34" charset="-128"/>
              </a:rPr>
              <a:t>  Frank </a:t>
            </a:r>
            <a:r>
              <a:rPr lang="en-US" altLang="ja-JP" sz="1000" b="1" dirty="0">
                <a:ea typeface="ＭＳ Ｐゴシック" pitchFamily="34" charset="-128"/>
              </a:rPr>
              <a:t>Shaw (Hamline), </a:t>
            </a:r>
            <a:r>
              <a:rPr lang="en-US" altLang="ja-JP" sz="1000" b="1" i="1" dirty="0" smtClean="0">
                <a:ea typeface="ＭＳ Ｐゴシック" pitchFamily="34" charset="-128"/>
              </a:rPr>
              <a:t>Ruth Shaw </a:t>
            </a:r>
            <a:r>
              <a:rPr lang="en-US" altLang="ja-JP" sz="1000" b="1" dirty="0" smtClean="0">
                <a:ea typeface="ＭＳ Ｐゴシック" pitchFamily="34" charset="-128"/>
              </a:rPr>
              <a:t>(Minnesota), </a:t>
            </a:r>
            <a:r>
              <a:rPr lang="en-US" altLang="ja-JP" sz="1000" b="1" i="1" dirty="0" smtClean="0">
                <a:ea typeface="ＭＳ Ｐゴシック" pitchFamily="34" charset="-128"/>
              </a:rPr>
              <a:t>Scott </a:t>
            </a:r>
            <a:r>
              <a:rPr lang="en-US" altLang="ja-JP" sz="1000" b="1" i="1" dirty="0">
                <a:ea typeface="ＭＳ Ｐゴシック" pitchFamily="34" charset="-128"/>
              </a:rPr>
              <a:t>Armbruster </a:t>
            </a:r>
            <a:r>
              <a:rPr lang="en-US" altLang="ja-JP" sz="1000" b="1" dirty="0">
                <a:ea typeface="ＭＳ Ｐゴシック" pitchFamily="34" charset="-128"/>
              </a:rPr>
              <a:t>(UAF, Portsmouth), Outi Savolainen (Oulu</a:t>
            </a:r>
            <a:r>
              <a:rPr lang="en-US" altLang="ja-JP" sz="1000" b="1" dirty="0" smtClean="0">
                <a:ea typeface="ＭＳ Ｐゴシック" pitchFamily="34" charset="-128"/>
              </a:rPr>
              <a:t>), J</a:t>
            </a:r>
            <a:r>
              <a:rPr lang="en-US" altLang="ja-JP" sz="1000" b="1" i="1" dirty="0" smtClean="0">
                <a:ea typeface="ＭＳ Ｐゴシック" pitchFamily="34" charset="-128"/>
              </a:rPr>
              <a:t>ohn </a:t>
            </a:r>
            <a:r>
              <a:rPr lang="en-US" altLang="ja-JP" sz="1000" b="1" i="1" dirty="0">
                <a:ea typeface="ＭＳ Ｐゴシック" pitchFamily="34" charset="-128"/>
              </a:rPr>
              <a:t>McKay </a:t>
            </a:r>
            <a:r>
              <a:rPr lang="en-US" altLang="ja-JP" sz="1000" b="1" dirty="0">
                <a:ea typeface="ＭＳ Ｐゴシック" pitchFamily="34" charset="-128"/>
              </a:rPr>
              <a:t>(CSU), </a:t>
            </a:r>
            <a:endParaRPr lang="en-US" altLang="ja-JP" sz="1000" b="1" dirty="0" smtClean="0">
              <a:ea typeface="ＭＳ Ｐゴシック" pitchFamily="34" charset="-128"/>
            </a:endParaRPr>
          </a:p>
          <a:p>
            <a:pPr indent="228600"/>
            <a:r>
              <a:rPr lang="en-US" altLang="ja-JP" sz="1000" b="1" dirty="0" smtClean="0">
                <a:ea typeface="ＭＳ Ｐゴシック" pitchFamily="34" charset="-128"/>
              </a:rPr>
              <a:t>  Stephen Wright (University of Toronto), John Stinchcombe (University of Toronto),  </a:t>
            </a:r>
            <a:r>
              <a:rPr lang="en-US" altLang="ja-JP" sz="1000" b="1" i="1" dirty="0" smtClean="0">
                <a:ea typeface="ＭＳ Ｐゴシック" pitchFamily="34" charset="-128"/>
              </a:rPr>
              <a:t>Brian O’Meara </a:t>
            </a:r>
            <a:r>
              <a:rPr lang="en-US" altLang="ja-JP" sz="1000" b="1" dirty="0" smtClean="0">
                <a:ea typeface="ＭＳ Ｐゴシック" pitchFamily="34" charset="-128"/>
              </a:rPr>
              <a:t>(UTK), </a:t>
            </a:r>
            <a:r>
              <a:rPr lang="en-US" altLang="ja-JP" sz="1000" b="1" i="1" dirty="0" smtClean="0">
                <a:ea typeface="ＭＳ Ｐゴシック" pitchFamily="34" charset="-128"/>
              </a:rPr>
              <a:t>Stacey Smith </a:t>
            </a:r>
            <a:r>
              <a:rPr lang="en-US" altLang="ja-JP" sz="1000" b="1" dirty="0" smtClean="0">
                <a:ea typeface="ＭＳ Ｐゴシック" pitchFamily="34" charset="-128"/>
              </a:rPr>
              <a:t>(</a:t>
            </a:r>
            <a:r>
              <a:rPr lang="en-US" altLang="ja-JP" sz="1000" b="1" dirty="0" err="1" smtClean="0">
                <a:ea typeface="ＭＳ Ｐゴシック" pitchFamily="34" charset="-128"/>
              </a:rPr>
              <a:t>Univ</a:t>
            </a:r>
            <a:r>
              <a:rPr lang="en-US" altLang="ja-JP" sz="1000" b="1" dirty="0" smtClean="0">
                <a:ea typeface="ＭＳ Ｐゴシック" pitchFamily="34" charset="-128"/>
              </a:rPr>
              <a:t> of Colorado), </a:t>
            </a:r>
          </a:p>
          <a:p>
            <a:pPr indent="228600"/>
            <a:r>
              <a:rPr lang="en-US" altLang="ja-JP" sz="1000" b="1" i="1" dirty="0" smtClean="0">
                <a:ea typeface="ＭＳ Ｐゴシック" pitchFamily="34" charset="-128"/>
              </a:rPr>
              <a:t>  Robert </a:t>
            </a:r>
            <a:r>
              <a:rPr lang="en-US" altLang="ja-JP" sz="1000" b="1" i="1" dirty="0" err="1" smtClean="0">
                <a:ea typeface="ＭＳ Ｐゴシック" pitchFamily="34" charset="-128"/>
              </a:rPr>
              <a:t>Markowski</a:t>
            </a:r>
            <a:r>
              <a:rPr lang="en-US" altLang="ja-JP" sz="1000" b="1" i="1" dirty="0" smtClean="0">
                <a:ea typeface="ＭＳ Ｐゴシック" pitchFamily="34" charset="-128"/>
              </a:rPr>
              <a:t> </a:t>
            </a:r>
            <a:r>
              <a:rPr lang="en-US" altLang="ja-JP" sz="1000" b="1" dirty="0" smtClean="0">
                <a:ea typeface="ＭＳ Ｐゴシック" pitchFamily="34" charset="-128"/>
              </a:rPr>
              <a:t>(</a:t>
            </a:r>
            <a:r>
              <a:rPr lang="en-US" altLang="ja-JP" sz="1000" b="1" dirty="0" err="1" smtClean="0">
                <a:ea typeface="ＭＳ Ｐゴシック" pitchFamily="34" charset="-128"/>
              </a:rPr>
              <a:t>GorTex</a:t>
            </a:r>
            <a:r>
              <a:rPr lang="en-US" altLang="ja-JP" sz="1000" b="1" dirty="0" smtClean="0">
                <a:ea typeface="ＭＳ Ｐゴシック" pitchFamily="34" charset="-128"/>
              </a:rPr>
              <a:t>), </a:t>
            </a:r>
            <a:r>
              <a:rPr lang="en-US" altLang="ja-JP" sz="1000" b="1" i="1" dirty="0" smtClean="0">
                <a:ea typeface="ＭＳ Ｐゴシック" pitchFamily="34" charset="-128"/>
              </a:rPr>
              <a:t>Stefan </a:t>
            </a:r>
            <a:r>
              <a:rPr lang="en-US" altLang="ja-JP" sz="1000" b="1" i="1" dirty="0" err="1" smtClean="0">
                <a:ea typeface="ＭＳ Ｐゴシック" pitchFamily="34" charset="-128"/>
              </a:rPr>
              <a:t>Dotterl</a:t>
            </a:r>
            <a:r>
              <a:rPr lang="en-US" altLang="ja-JP" sz="1000" b="1" i="1" dirty="0" smtClean="0">
                <a:ea typeface="ＭＳ Ｐゴシック" pitchFamily="34" charset="-128"/>
              </a:rPr>
              <a:t> </a:t>
            </a:r>
            <a:r>
              <a:rPr lang="en-US" altLang="ja-JP" sz="1000" b="1" dirty="0" smtClean="0">
                <a:ea typeface="ＭＳ Ｐゴシック" pitchFamily="34" charset="-128"/>
              </a:rPr>
              <a:t>(</a:t>
            </a:r>
            <a:r>
              <a:rPr lang="en-US" altLang="ja-JP" sz="1000" b="1" dirty="0" err="1" smtClean="0">
                <a:ea typeface="ＭＳ Ｐゴシック" pitchFamily="34" charset="-128"/>
              </a:rPr>
              <a:t>Univ</a:t>
            </a:r>
            <a:r>
              <a:rPr lang="en-US" altLang="ja-JP" sz="1000" b="1" dirty="0" smtClean="0">
                <a:ea typeface="ＭＳ Ｐゴシック" pitchFamily="34" charset="-128"/>
              </a:rPr>
              <a:t> of Bayreuth), </a:t>
            </a:r>
            <a:r>
              <a:rPr lang="en-US" altLang="ja-JP" sz="1000" b="1" i="1" dirty="0" smtClean="0">
                <a:ea typeface="ＭＳ Ｐゴシック" pitchFamily="34" charset="-128"/>
              </a:rPr>
              <a:t>Nat Holland </a:t>
            </a:r>
            <a:r>
              <a:rPr lang="en-US" altLang="ja-JP" sz="1000" b="1" dirty="0" smtClean="0">
                <a:ea typeface="ＭＳ Ｐゴシック" pitchFamily="34" charset="-128"/>
              </a:rPr>
              <a:t>(Univ. Houston), </a:t>
            </a:r>
            <a:r>
              <a:rPr lang="en-US" altLang="ja-JP" sz="1000" b="1" i="1" dirty="0" err="1" smtClean="0">
                <a:ea typeface="ＭＳ Ｐゴシック" pitchFamily="34" charset="-128"/>
              </a:rPr>
              <a:t>Arjan</a:t>
            </a:r>
            <a:r>
              <a:rPr lang="en-US" altLang="ja-JP" sz="1000" b="1" i="1" dirty="0" smtClean="0">
                <a:ea typeface="ＭＳ Ｐゴシック" pitchFamily="34" charset="-128"/>
              </a:rPr>
              <a:t> Biere </a:t>
            </a:r>
            <a:r>
              <a:rPr lang="en-US" altLang="ja-JP" sz="1000" b="1" dirty="0" smtClean="0">
                <a:ea typeface="ＭＳ Ｐゴシック" pitchFamily="34" charset="-128"/>
              </a:rPr>
              <a:t>(NIE), </a:t>
            </a:r>
          </a:p>
          <a:p>
            <a:pPr indent="228600"/>
            <a:r>
              <a:rPr lang="en-US" altLang="ja-JP" sz="1000" b="1" i="1" dirty="0" smtClean="0">
                <a:ea typeface="ＭＳ Ｐゴシック" pitchFamily="34" charset="-128"/>
              </a:rPr>
              <a:t>  Detlef Weigel </a:t>
            </a:r>
            <a:r>
              <a:rPr lang="en-US" altLang="ja-JP" sz="1000" b="1" dirty="0" smtClean="0">
                <a:ea typeface="ＭＳ Ｐゴシック" pitchFamily="34" charset="-128"/>
              </a:rPr>
              <a:t>(Max Planck Tubingen), </a:t>
            </a:r>
            <a:r>
              <a:rPr lang="en-US" altLang="ja-JP" sz="1000" b="1" i="1" dirty="0" smtClean="0">
                <a:ea typeface="ＭＳ Ｐゴシック" pitchFamily="34" charset="-128"/>
              </a:rPr>
              <a:t>Michele Dudash </a:t>
            </a:r>
            <a:r>
              <a:rPr lang="en-US" altLang="ja-JP" sz="1000" b="1" dirty="0" smtClean="0">
                <a:ea typeface="ＭＳ Ｐゴシック" pitchFamily="34" charset="-128"/>
              </a:rPr>
              <a:t>(UMD, NSF)</a:t>
            </a:r>
            <a:endParaRPr lang="en-US" altLang="ja-JP" sz="1000" b="1" dirty="0">
              <a:ea typeface="ＭＳ Ｐゴシック" pitchFamily="34" charset="-128"/>
            </a:endParaRPr>
          </a:p>
        </p:txBody>
      </p:sp>
      <p:pic>
        <p:nvPicPr>
          <p:cNvPr id="471042" name="Picture 2" descr="http://ts4.mm.bing.net/th?id=H.4729902632470075&amp;w=231&amp;h=188&amp;c=7&amp;rs=1&amp;pid=1.7"/>
          <p:cNvPicPr>
            <a:picLocks noChangeAspect="1" noChangeArrowheads="1"/>
          </p:cNvPicPr>
          <p:nvPr/>
        </p:nvPicPr>
        <p:blipFill>
          <a:blip r:embed="rId3" cstate="print"/>
          <a:srcRect/>
          <a:stretch>
            <a:fillRect/>
          </a:stretch>
        </p:blipFill>
        <p:spPr bwMode="auto">
          <a:xfrm>
            <a:off x="5105400" y="685800"/>
            <a:ext cx="1966202" cy="1600200"/>
          </a:xfrm>
          <a:prstGeom prst="rect">
            <a:avLst/>
          </a:prstGeom>
          <a:noFill/>
        </p:spPr>
      </p:pic>
      <p:pic>
        <p:nvPicPr>
          <p:cNvPr id="471044" name="Picture 4" descr="http://www.uc.pt/en/cmpg/imagens/The_research_Council_EN.bmp"/>
          <p:cNvPicPr>
            <a:picLocks noChangeAspect="1" noChangeArrowheads="1"/>
          </p:cNvPicPr>
          <p:nvPr/>
        </p:nvPicPr>
        <p:blipFill>
          <a:blip r:embed="rId4" cstate="print"/>
          <a:srcRect/>
          <a:stretch>
            <a:fillRect/>
          </a:stretch>
        </p:blipFill>
        <p:spPr bwMode="auto">
          <a:xfrm>
            <a:off x="5867400" y="2590800"/>
            <a:ext cx="3044825" cy="557419"/>
          </a:xfrm>
          <a:prstGeom prst="rect">
            <a:avLst/>
          </a:prstGeom>
          <a:noFill/>
        </p:spPr>
      </p:pic>
      <p:pic>
        <p:nvPicPr>
          <p:cNvPr id="471048" name="Picture 8" descr="http://www.virginia.edu/architectoffice/GroundsPlanWebsite/Images/Precincts%20Images/precincts14c.png"/>
          <p:cNvPicPr>
            <a:picLocks noChangeAspect="1" noChangeArrowheads="1"/>
          </p:cNvPicPr>
          <p:nvPr/>
        </p:nvPicPr>
        <p:blipFill>
          <a:blip r:embed="rId5" cstate="print"/>
          <a:srcRect/>
          <a:stretch>
            <a:fillRect/>
          </a:stretch>
        </p:blipFill>
        <p:spPr bwMode="auto">
          <a:xfrm>
            <a:off x="1219200" y="5715000"/>
            <a:ext cx="1752600" cy="1045301"/>
          </a:xfrm>
          <a:prstGeom prst="rect">
            <a:avLst/>
          </a:prstGeom>
          <a:noFill/>
        </p:spPr>
      </p:pic>
      <p:sp>
        <p:nvSpPr>
          <p:cNvPr id="9" name="TextBox 8"/>
          <p:cNvSpPr txBox="1"/>
          <p:nvPr/>
        </p:nvSpPr>
        <p:spPr>
          <a:xfrm>
            <a:off x="533400" y="6519446"/>
            <a:ext cx="3156633" cy="338554"/>
          </a:xfrm>
          <a:prstGeom prst="rect">
            <a:avLst/>
          </a:prstGeom>
          <a:solidFill>
            <a:schemeClr val="bg1"/>
          </a:solidFill>
        </p:spPr>
        <p:txBody>
          <a:bodyPr wrap="none" rtlCol="0">
            <a:spAutoFit/>
          </a:bodyPr>
          <a:lstStyle/>
          <a:p>
            <a:r>
              <a:rPr lang="en-US" sz="1600" dirty="0" smtClean="0"/>
              <a:t>Mountain Lake Biological Station</a:t>
            </a:r>
            <a:endParaRPr lang="en-US" sz="1600" dirty="0"/>
          </a:p>
        </p:txBody>
      </p:sp>
      <p:pic>
        <p:nvPicPr>
          <p:cNvPr id="471050" name="Picture 10" descr="http://www.nationalgeographic.nl/images/logo_ng_society.png"/>
          <p:cNvPicPr>
            <a:picLocks noChangeAspect="1" noChangeArrowheads="1"/>
          </p:cNvPicPr>
          <p:nvPr/>
        </p:nvPicPr>
        <p:blipFill>
          <a:blip r:embed="rId6" cstate="print"/>
          <a:srcRect/>
          <a:stretch>
            <a:fillRect/>
          </a:stretch>
        </p:blipFill>
        <p:spPr bwMode="auto">
          <a:xfrm>
            <a:off x="4495799" y="5486400"/>
            <a:ext cx="1305805" cy="1295400"/>
          </a:xfrm>
          <a:prstGeom prst="rect">
            <a:avLst/>
          </a:prstGeom>
          <a:noFill/>
        </p:spPr>
      </p:pic>
      <p:pic>
        <p:nvPicPr>
          <p:cNvPr id="11" name="Picture 3" descr="http://www.inform.umd.edu/identity/informal.gif"/>
          <p:cNvPicPr>
            <a:picLocks noChangeAspect="1" noChangeArrowheads="1"/>
          </p:cNvPicPr>
          <p:nvPr/>
        </p:nvPicPr>
        <p:blipFill>
          <a:blip r:embed="rId7" r:link="rId8" cstate="print"/>
          <a:srcRect/>
          <a:stretch>
            <a:fillRect/>
          </a:stretch>
        </p:blipFill>
        <p:spPr bwMode="auto">
          <a:xfrm>
            <a:off x="6781799" y="5410200"/>
            <a:ext cx="1627669" cy="1447800"/>
          </a:xfrm>
          <a:prstGeom prst="rect">
            <a:avLst/>
          </a:prstGeom>
          <a:noFill/>
          <a:ln w="9525">
            <a:noFill/>
            <a:miter lim="800000"/>
            <a:headEnd/>
            <a:tailEnd/>
          </a:ln>
        </p:spPr>
      </p:pic>
      <p:pic>
        <p:nvPicPr>
          <p:cNvPr id="12" name="Picture 2" descr="C:\Documents and Settings\mdudash\My Documents\My Pictures\BEES\BEES Logo.bmp"/>
          <p:cNvPicPr>
            <a:picLocks noChangeAspect="1" noChangeArrowheads="1"/>
          </p:cNvPicPr>
          <p:nvPr/>
        </p:nvPicPr>
        <p:blipFill>
          <a:blip r:embed="rId9" cstate="print"/>
          <a:srcRect/>
          <a:stretch>
            <a:fillRect/>
          </a:stretch>
        </p:blipFill>
        <p:spPr bwMode="auto">
          <a:xfrm>
            <a:off x="7696200" y="228600"/>
            <a:ext cx="1163023" cy="1106487"/>
          </a:xfrm>
          <a:prstGeom prst="rect">
            <a:avLst/>
          </a:prstGeom>
          <a:noFill/>
          <a:ln w="9525">
            <a:noFill/>
            <a:miter lim="800000"/>
            <a:headEnd/>
            <a:tailEnd/>
          </a:ln>
        </p:spPr>
      </p:pic>
      <p:pic>
        <p:nvPicPr>
          <p:cNvPr id="471052" name="Picture 12" descr="http://web.phys.ntnu.no/~mika/SeCRO/ntnu2.jpg"/>
          <p:cNvPicPr>
            <a:picLocks noChangeAspect="1" noChangeArrowheads="1"/>
          </p:cNvPicPr>
          <p:nvPr/>
        </p:nvPicPr>
        <p:blipFill>
          <a:blip r:embed="rId10" cstate="print"/>
          <a:srcRect/>
          <a:stretch>
            <a:fillRect/>
          </a:stretch>
        </p:blipFill>
        <p:spPr bwMode="auto">
          <a:xfrm>
            <a:off x="533400" y="76200"/>
            <a:ext cx="1143000" cy="762000"/>
          </a:xfrm>
          <a:prstGeom prst="rect">
            <a:avLst/>
          </a:prstGeom>
          <a:noFill/>
        </p:spPr>
      </p:pic>
      <p:pic>
        <p:nvPicPr>
          <p:cNvPr id="471054" name="Picture 14" descr="http://folk.ntnu.no/bmuller/NTNU_engelsk_RGB.png"/>
          <p:cNvPicPr>
            <a:picLocks noChangeAspect="1" noChangeArrowheads="1"/>
          </p:cNvPicPr>
          <p:nvPr/>
        </p:nvPicPr>
        <p:blipFill>
          <a:blip r:embed="rId11" cstate="print"/>
          <a:srcRect/>
          <a:stretch>
            <a:fillRect/>
          </a:stretch>
        </p:blipFill>
        <p:spPr bwMode="auto">
          <a:xfrm>
            <a:off x="1752600" y="381000"/>
            <a:ext cx="1600200" cy="536260"/>
          </a:xfrm>
          <a:prstGeom prst="rect">
            <a:avLst/>
          </a:prstGeom>
          <a:noFill/>
        </p:spPr>
      </p:pic>
      <p:pic>
        <p:nvPicPr>
          <p:cNvPr id="471056" name="Picture 16" descr="http://egitim.cu.edu.tr/lif2014/wp-content/uploads/2013/06/University-of-Edinburgh-logo.jpg"/>
          <p:cNvPicPr>
            <a:picLocks noChangeAspect="1" noChangeArrowheads="1"/>
          </p:cNvPicPr>
          <p:nvPr/>
        </p:nvPicPr>
        <p:blipFill>
          <a:blip r:embed="rId12" cstate="print"/>
          <a:srcRect/>
          <a:stretch>
            <a:fillRect/>
          </a:stretch>
        </p:blipFill>
        <p:spPr bwMode="auto">
          <a:xfrm>
            <a:off x="7620000" y="1600200"/>
            <a:ext cx="1143000" cy="843534"/>
          </a:xfrm>
          <a:prstGeom prst="rect">
            <a:avLst/>
          </a:prstGeom>
          <a:noFill/>
        </p:spPr>
      </p:pic>
      <p:sp>
        <p:nvSpPr>
          <p:cNvPr id="4" name="TextBox 3"/>
          <p:cNvSpPr txBox="1"/>
          <p:nvPr/>
        </p:nvSpPr>
        <p:spPr>
          <a:xfrm>
            <a:off x="3200400" y="0"/>
            <a:ext cx="3738524" cy="584775"/>
          </a:xfrm>
          <a:prstGeom prst="rect">
            <a:avLst/>
          </a:prstGeom>
          <a:noFill/>
        </p:spPr>
        <p:txBody>
          <a:bodyPr wrap="none" rtlCol="0">
            <a:spAutoFit/>
          </a:bodyPr>
          <a:lstStyle/>
          <a:p>
            <a:r>
              <a:rPr lang="en-US" sz="3200" dirty="0" smtClean="0"/>
              <a:t>Acknowledgements</a:t>
            </a:r>
            <a:endParaRPr lang="en-US" sz="3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228600"/>
            <a:ext cx="9982200" cy="7086600"/>
          </a:xfrm>
          <a:prstGeom prst="rect">
            <a:avLst/>
          </a:prstGeom>
          <a:solidFill>
            <a:srgbClr val="F5F0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Text Box 2"/>
          <p:cNvSpPr txBox="1">
            <a:spLocks noChangeArrowheads="1"/>
          </p:cNvSpPr>
          <p:nvPr/>
        </p:nvSpPr>
        <p:spPr bwMode="auto">
          <a:xfrm>
            <a:off x="0" y="0"/>
            <a:ext cx="9144000" cy="2062103"/>
          </a:xfrm>
          <a:prstGeom prst="rect">
            <a:avLst/>
          </a:prstGeom>
          <a:noFill/>
          <a:ln w="9525">
            <a:noFill/>
            <a:miter lim="800000"/>
            <a:headEnd/>
            <a:tailEnd/>
          </a:ln>
        </p:spPr>
        <p:txBody>
          <a:bodyPr>
            <a:spAutoFit/>
          </a:bodyPr>
          <a:lstStyle/>
          <a:p>
            <a:pPr algn="ctr"/>
            <a:r>
              <a:rPr lang="en-US" sz="3200" b="1" dirty="0"/>
              <a:t>The values of mutation parameters for fitness</a:t>
            </a:r>
          </a:p>
          <a:p>
            <a:pPr algn="ctr"/>
            <a:r>
              <a:rPr lang="en-US" sz="3200" b="1" dirty="0"/>
              <a:t>determine many evolutionary processes</a:t>
            </a:r>
          </a:p>
          <a:p>
            <a:pPr algn="ctr"/>
            <a:endParaRPr lang="en-US" sz="3200" b="1" dirty="0"/>
          </a:p>
          <a:p>
            <a:pPr algn="ctr"/>
            <a:r>
              <a:rPr lang="en-US" sz="3200" b="1" dirty="0"/>
              <a:t>Parameters: Rate, Effect &amp; Size</a:t>
            </a:r>
          </a:p>
        </p:txBody>
      </p:sp>
      <p:sp>
        <p:nvSpPr>
          <p:cNvPr id="10243" name="Text Box 3"/>
          <p:cNvSpPr txBox="1">
            <a:spLocks noChangeArrowheads="1"/>
          </p:cNvSpPr>
          <p:nvPr/>
        </p:nvSpPr>
        <p:spPr bwMode="auto">
          <a:xfrm>
            <a:off x="0" y="1920875"/>
            <a:ext cx="9144000" cy="4000500"/>
          </a:xfrm>
          <a:prstGeom prst="rect">
            <a:avLst/>
          </a:prstGeom>
          <a:noFill/>
          <a:ln w="9525">
            <a:noFill/>
            <a:miter lim="800000"/>
            <a:headEnd/>
            <a:tailEnd/>
          </a:ln>
        </p:spPr>
        <p:txBody>
          <a:bodyPr>
            <a:spAutoFit/>
          </a:bodyPr>
          <a:lstStyle/>
          <a:p>
            <a:endParaRPr lang="en-US" sz="2800" dirty="0"/>
          </a:p>
          <a:p>
            <a:pPr>
              <a:buFontTx/>
              <a:buChar char="•"/>
            </a:pPr>
            <a:r>
              <a:rPr lang="en-US" sz="2800" dirty="0"/>
              <a:t> Evolution of Adaptation </a:t>
            </a:r>
            <a:r>
              <a:rPr lang="en-US" dirty="0"/>
              <a:t>(Fisher, Kimura, Orr)</a:t>
            </a:r>
          </a:p>
          <a:p>
            <a:r>
              <a:rPr lang="en-US" sz="2800" dirty="0"/>
              <a:t>   </a:t>
            </a:r>
            <a:r>
              <a:rPr lang="en-US" sz="2400" dirty="0"/>
              <a:t>Beneficial mutation rate, size of effect  (</a:t>
            </a:r>
            <a:r>
              <a:rPr lang="en-US" sz="2400" b="1" dirty="0"/>
              <a:t>s</a:t>
            </a:r>
            <a:r>
              <a:rPr lang="en-US" sz="2400" dirty="0"/>
              <a:t>)</a:t>
            </a:r>
            <a:endParaRPr lang="el-GR" sz="2400" dirty="0"/>
          </a:p>
          <a:p>
            <a:endParaRPr lang="en-US" dirty="0"/>
          </a:p>
          <a:p>
            <a:pPr>
              <a:buFontTx/>
              <a:buChar char="•"/>
            </a:pPr>
            <a:r>
              <a:rPr lang="en-US" sz="2800" dirty="0"/>
              <a:t> Evolution of Sex (Muller’s Ratchet)</a:t>
            </a:r>
          </a:p>
          <a:p>
            <a:r>
              <a:rPr lang="en-US" dirty="0"/>
              <a:t>   </a:t>
            </a:r>
            <a:r>
              <a:rPr lang="en-US" sz="2400" dirty="0"/>
              <a:t>Number of Asexual individuals without mutations   </a:t>
            </a:r>
          </a:p>
          <a:p>
            <a:r>
              <a:rPr lang="en-US" sz="2400" dirty="0"/>
              <a:t>   PROPORTIONAL to: 1/U (deleterious mutation rate); s</a:t>
            </a:r>
          </a:p>
          <a:p>
            <a:endParaRPr lang="en-US" sz="2400" dirty="0"/>
          </a:p>
          <a:p>
            <a:pPr>
              <a:buFontTx/>
              <a:buChar char="•"/>
            </a:pPr>
            <a:r>
              <a:rPr lang="en-US" sz="2800" dirty="0" smtClean="0"/>
              <a:t> Inbreeding </a:t>
            </a:r>
            <a:r>
              <a:rPr lang="en-US" sz="2800" dirty="0"/>
              <a:t>Depression &amp; Mating System Evolution</a:t>
            </a:r>
          </a:p>
          <a:p>
            <a:r>
              <a:rPr lang="en-US" sz="2400" dirty="0"/>
              <a:t>   PROPORTIONAL to: U; 1/s</a:t>
            </a:r>
            <a:endParaRPr lang="en-US" sz="28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28600"/>
            <a:ext cx="9982200" cy="7086600"/>
          </a:xfrm>
          <a:prstGeom prst="rect">
            <a:avLst/>
          </a:prstGeom>
          <a:solidFill>
            <a:srgbClr val="E2F7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57200" y="76200"/>
            <a:ext cx="7648248" cy="6475812"/>
          </a:xfrm>
          <a:prstGeom prst="rect">
            <a:avLst/>
          </a:prstGeom>
          <a:noFill/>
        </p:spPr>
        <p:txBody>
          <a:bodyPr wrap="none" rtlCol="0">
            <a:spAutoFit/>
          </a:bodyPr>
          <a:lstStyle/>
          <a:p>
            <a:pPr>
              <a:lnSpc>
                <a:spcPct val="150000"/>
              </a:lnSpc>
            </a:pPr>
            <a:r>
              <a:rPr lang="en-US" sz="2800" b="1" dirty="0" smtClean="0"/>
              <a:t>Leadership Style</a:t>
            </a:r>
          </a:p>
          <a:p>
            <a:pPr>
              <a:lnSpc>
                <a:spcPct val="150000"/>
              </a:lnSpc>
            </a:pPr>
            <a:endParaRPr lang="en-US" sz="2800" b="1" dirty="0" smtClean="0"/>
          </a:p>
          <a:p>
            <a:pPr>
              <a:lnSpc>
                <a:spcPct val="150000"/>
              </a:lnSpc>
              <a:buFont typeface="Wingdings" pitchFamily="2" charset="2"/>
              <a:buChar char="Ø"/>
            </a:pPr>
            <a:r>
              <a:rPr lang="en-US" sz="2800" dirty="0" smtClean="0"/>
              <a:t>Transparent</a:t>
            </a:r>
          </a:p>
          <a:p>
            <a:pPr>
              <a:lnSpc>
                <a:spcPct val="150000"/>
              </a:lnSpc>
              <a:buFont typeface="Wingdings" pitchFamily="2" charset="2"/>
              <a:buChar char="Ø"/>
            </a:pPr>
            <a:r>
              <a:rPr lang="en-US" sz="2800" dirty="0" smtClean="0"/>
              <a:t>By example</a:t>
            </a:r>
          </a:p>
          <a:p>
            <a:pPr>
              <a:lnSpc>
                <a:spcPct val="150000"/>
              </a:lnSpc>
              <a:buFont typeface="Wingdings" pitchFamily="2" charset="2"/>
              <a:buChar char="Ø"/>
            </a:pPr>
            <a:r>
              <a:rPr lang="en-US" sz="2800" dirty="0" smtClean="0"/>
              <a:t>Experimental  (track progress and outcomes)</a:t>
            </a:r>
          </a:p>
          <a:p>
            <a:pPr>
              <a:lnSpc>
                <a:spcPct val="150000"/>
              </a:lnSpc>
              <a:buFont typeface="Wingdings" pitchFamily="2" charset="2"/>
              <a:buChar char="Ø"/>
            </a:pPr>
            <a:r>
              <a:rPr lang="en-US" sz="2800" dirty="0" smtClean="0"/>
              <a:t>Vigorous and informed discussion</a:t>
            </a:r>
          </a:p>
          <a:p>
            <a:pPr>
              <a:lnSpc>
                <a:spcPct val="150000"/>
              </a:lnSpc>
              <a:buFont typeface="Wingdings" pitchFamily="2" charset="2"/>
              <a:buChar char="Ø"/>
            </a:pPr>
            <a:r>
              <a:rPr lang="en-US" sz="2800" dirty="0" smtClean="0"/>
              <a:t>Foster dialog, collaboration, creativity</a:t>
            </a:r>
          </a:p>
          <a:p>
            <a:pPr>
              <a:lnSpc>
                <a:spcPct val="150000"/>
              </a:lnSpc>
              <a:buFont typeface="Wingdings" pitchFamily="2" charset="2"/>
              <a:buChar char="Ø"/>
            </a:pPr>
            <a:r>
              <a:rPr lang="en-US" sz="2800" dirty="0" smtClean="0"/>
              <a:t>Remove obstacles</a:t>
            </a:r>
          </a:p>
          <a:p>
            <a:pPr>
              <a:lnSpc>
                <a:spcPct val="150000"/>
              </a:lnSpc>
              <a:buFont typeface="Wingdings" pitchFamily="2" charset="2"/>
              <a:buChar char="Ø"/>
            </a:pPr>
            <a:r>
              <a:rPr lang="en-US" sz="2800" dirty="0" smtClean="0"/>
              <a:t>Create resources</a:t>
            </a:r>
          </a:p>
          <a:p>
            <a:pPr>
              <a:lnSpc>
                <a:spcPct val="150000"/>
              </a:lnSpc>
              <a:buFont typeface="Wingdings" pitchFamily="2" charset="2"/>
              <a:buChar char="Ø"/>
            </a:pPr>
            <a:r>
              <a:rPr lang="en-US" sz="2800" dirty="0" smtClean="0"/>
              <a:t>Advocate</a:t>
            </a:r>
          </a:p>
        </p:txBody>
      </p:sp>
      <p:sp>
        <p:nvSpPr>
          <p:cNvPr id="4" name="Left Brace 3"/>
          <p:cNvSpPr/>
          <p:nvPr/>
        </p:nvSpPr>
        <p:spPr>
          <a:xfrm>
            <a:off x="8153400" y="1219200"/>
            <a:ext cx="155448"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28600"/>
            <a:ext cx="9982200" cy="7086600"/>
          </a:xfrm>
          <a:prstGeom prst="rect">
            <a:avLst/>
          </a:prstGeom>
          <a:solidFill>
            <a:srgbClr val="E2F7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200" y="0"/>
            <a:ext cx="9144000" cy="6494085"/>
          </a:xfrm>
          <a:prstGeom prst="rect">
            <a:avLst/>
          </a:prstGeom>
          <a:noFill/>
        </p:spPr>
        <p:txBody>
          <a:bodyPr wrap="square" rtlCol="0">
            <a:spAutoFit/>
          </a:bodyPr>
          <a:lstStyle/>
          <a:p>
            <a:r>
              <a:rPr lang="en-US" sz="2800" b="1" dirty="0" smtClean="0"/>
              <a:t>Vision</a:t>
            </a:r>
          </a:p>
          <a:p>
            <a:endParaRPr lang="en-US" sz="2000" b="1" dirty="0" smtClean="0"/>
          </a:p>
          <a:p>
            <a:pPr>
              <a:buFont typeface="Wingdings" pitchFamily="2" charset="2"/>
              <a:buChar char="Ø"/>
            </a:pPr>
            <a:r>
              <a:rPr lang="en-US" sz="2800" b="1" dirty="0" smtClean="0"/>
              <a:t>Bifocal</a:t>
            </a:r>
          </a:p>
          <a:p>
            <a:endParaRPr lang="en-US" sz="2000" b="1" dirty="0" smtClean="0"/>
          </a:p>
          <a:p>
            <a:pPr>
              <a:buFont typeface="Wingdings" pitchFamily="2" charset="2"/>
              <a:buChar char="Ø"/>
            </a:pPr>
            <a:r>
              <a:rPr lang="en-US" sz="2800" b="1" dirty="0" smtClean="0"/>
              <a:t>Goal</a:t>
            </a:r>
            <a:r>
              <a:rPr lang="en-US" sz="2800" dirty="0" smtClean="0"/>
              <a:t>:</a:t>
            </a:r>
          </a:p>
          <a:p>
            <a:r>
              <a:rPr lang="en-US" sz="2800" dirty="0" smtClean="0"/>
              <a:t>    Top 10 graduate program</a:t>
            </a:r>
          </a:p>
          <a:p>
            <a:r>
              <a:rPr lang="en-US" sz="2800" dirty="0" smtClean="0"/>
              <a:t>    Exceptional record of outreach</a:t>
            </a:r>
          </a:p>
          <a:p>
            <a:r>
              <a:rPr lang="en-US" sz="2800" dirty="0" smtClean="0"/>
              <a:t>    Exceptional opportunities for undergraduate research</a:t>
            </a:r>
          </a:p>
          <a:p>
            <a:r>
              <a:rPr lang="en-US" sz="2800" dirty="0" smtClean="0"/>
              <a:t>    Forefront of new pedagogies</a:t>
            </a:r>
          </a:p>
          <a:p>
            <a:endParaRPr lang="en-US" sz="2000" dirty="0" smtClean="0"/>
          </a:p>
          <a:p>
            <a:pPr>
              <a:buFont typeface="Wingdings" pitchFamily="2" charset="2"/>
              <a:buChar char="Ø"/>
            </a:pPr>
            <a:r>
              <a:rPr lang="en-US" sz="2800" b="1" dirty="0" smtClean="0"/>
              <a:t>Leverage</a:t>
            </a:r>
            <a:endParaRPr lang="en-US" sz="2800" dirty="0" smtClean="0"/>
          </a:p>
          <a:p>
            <a:pPr>
              <a:buFont typeface="Wingdings" pitchFamily="2" charset="2"/>
              <a:buChar char="Ø"/>
            </a:pPr>
            <a:endParaRPr lang="en-US" sz="2000" dirty="0" smtClean="0"/>
          </a:p>
          <a:p>
            <a:pPr>
              <a:buFont typeface="Wingdings" pitchFamily="2" charset="2"/>
              <a:buChar char="Ø"/>
            </a:pPr>
            <a:r>
              <a:rPr lang="en-US" sz="2800" b="1" dirty="0" smtClean="0"/>
              <a:t>Collaborative and Collegial</a:t>
            </a:r>
          </a:p>
          <a:p>
            <a:r>
              <a:rPr lang="en-US" sz="2800" dirty="0" smtClean="0"/>
              <a:t>    College, Campus</a:t>
            </a:r>
          </a:p>
          <a:p>
            <a:r>
              <a:rPr lang="en-US" sz="2800" dirty="0" smtClean="0"/>
              <a:t>    Oak Ridge</a:t>
            </a:r>
          </a:p>
          <a:p>
            <a:r>
              <a:rPr lang="en-US" sz="2800" dirty="0" smtClean="0"/>
              <a:t>    </a:t>
            </a:r>
            <a:r>
              <a:rPr lang="en-US" sz="2800" dirty="0" err="1" smtClean="0"/>
              <a:t>NIMBioS</a:t>
            </a:r>
            <a:endParaRPr lang="en-US" sz="2800"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28600"/>
            <a:ext cx="9982200" cy="7086600"/>
          </a:xfrm>
          <a:prstGeom prst="rect">
            <a:avLst/>
          </a:prstGeom>
          <a:solidFill>
            <a:srgbClr val="E2F7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0"/>
            <a:ext cx="9144000" cy="6678751"/>
          </a:xfrm>
          <a:prstGeom prst="rect">
            <a:avLst/>
          </a:prstGeom>
          <a:noFill/>
        </p:spPr>
        <p:txBody>
          <a:bodyPr wrap="square" rtlCol="0">
            <a:spAutoFit/>
          </a:bodyPr>
          <a:lstStyle/>
          <a:p>
            <a:r>
              <a:rPr lang="en-US" sz="2800" b="1" dirty="0" smtClean="0"/>
              <a:t>Vision</a:t>
            </a:r>
          </a:p>
          <a:p>
            <a:endParaRPr lang="en-US" sz="2800" b="1" dirty="0" smtClean="0"/>
          </a:p>
          <a:p>
            <a:pPr>
              <a:buFont typeface="Wingdings" pitchFamily="2" charset="2"/>
              <a:buChar char="Ø"/>
            </a:pPr>
            <a:r>
              <a:rPr lang="en-US" sz="2800" b="1" dirty="0" smtClean="0"/>
              <a:t>Establish Departmental Identity</a:t>
            </a:r>
          </a:p>
          <a:p>
            <a:r>
              <a:rPr lang="en-US" sz="2800" dirty="0" smtClean="0"/>
              <a:t>    Natural history foundation within conceptual     	framework</a:t>
            </a:r>
          </a:p>
          <a:p>
            <a:endParaRPr lang="en-US" sz="2000" dirty="0" smtClean="0"/>
          </a:p>
          <a:p>
            <a:pPr>
              <a:buFont typeface="Wingdings" pitchFamily="2" charset="2"/>
              <a:buChar char="Ø"/>
            </a:pPr>
            <a:r>
              <a:rPr lang="en-US" sz="2800" b="1" dirty="0" smtClean="0"/>
              <a:t>Collections</a:t>
            </a:r>
          </a:p>
          <a:p>
            <a:r>
              <a:rPr lang="en-US" sz="2800" dirty="0" smtClean="0"/>
              <a:t>    Infrastructure, digitization</a:t>
            </a:r>
          </a:p>
          <a:p>
            <a:endParaRPr lang="en-US" sz="2000" dirty="0" smtClean="0"/>
          </a:p>
          <a:p>
            <a:pPr>
              <a:buFont typeface="Wingdings" pitchFamily="2" charset="2"/>
              <a:buChar char="Ø"/>
            </a:pPr>
            <a:r>
              <a:rPr lang="en-US" sz="2800" b="1" dirty="0" smtClean="0"/>
              <a:t>Public Outreach</a:t>
            </a:r>
          </a:p>
          <a:p>
            <a:r>
              <a:rPr lang="en-US" sz="2800" dirty="0" smtClean="0"/>
              <a:t>    Leverage collections citizen science initiatives</a:t>
            </a:r>
          </a:p>
          <a:p>
            <a:r>
              <a:rPr lang="en-US" sz="2800" dirty="0" smtClean="0"/>
              <a:t>    Board: Community and Alumni</a:t>
            </a:r>
          </a:p>
          <a:p>
            <a:endParaRPr lang="en-US" sz="2000" dirty="0" smtClean="0"/>
          </a:p>
          <a:p>
            <a:pPr>
              <a:buFont typeface="Wingdings" pitchFamily="2" charset="2"/>
              <a:buChar char="Ø"/>
            </a:pPr>
            <a:r>
              <a:rPr lang="en-US" sz="2800" b="1" dirty="0" smtClean="0"/>
              <a:t>Undergraduate Education</a:t>
            </a:r>
          </a:p>
          <a:p>
            <a:r>
              <a:rPr lang="en-US" sz="2800" dirty="0" smtClean="0"/>
              <a:t>    Continue innovations, use field station (also post-</a:t>
            </a:r>
            <a:r>
              <a:rPr lang="en-US" sz="2800" dirty="0" err="1" smtClean="0"/>
              <a:t>bac</a:t>
            </a:r>
            <a:r>
              <a:rPr lang="en-US" sz="2800" dirty="0" smtClean="0"/>
              <a:t>)</a:t>
            </a:r>
          </a:p>
          <a:p>
            <a:r>
              <a:rPr lang="en-US" sz="2800" dirty="0" smtClean="0"/>
              <a:t>    Leverage for NSF STEM initiatives, REU, HHMI</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28600"/>
            <a:ext cx="9982200" cy="7086600"/>
          </a:xfrm>
          <a:prstGeom prst="rect">
            <a:avLst/>
          </a:prstGeom>
          <a:solidFill>
            <a:srgbClr val="E2F7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28600" y="94357"/>
            <a:ext cx="8915400" cy="6863417"/>
          </a:xfrm>
          <a:prstGeom prst="rect">
            <a:avLst/>
          </a:prstGeom>
        </p:spPr>
        <p:txBody>
          <a:bodyPr wrap="square">
            <a:spAutoFit/>
          </a:bodyPr>
          <a:lstStyle/>
          <a:p>
            <a:r>
              <a:rPr lang="en-US" sz="2800" b="1" dirty="0" smtClean="0"/>
              <a:t>Vision</a:t>
            </a:r>
          </a:p>
          <a:p>
            <a:endParaRPr lang="en-US" sz="2000" b="1" dirty="0" smtClean="0"/>
          </a:p>
          <a:p>
            <a:pPr>
              <a:buFont typeface="Wingdings" pitchFamily="2" charset="2"/>
              <a:buChar char="Ø"/>
            </a:pPr>
            <a:r>
              <a:rPr lang="en-US" sz="2800" b="1" dirty="0" smtClean="0"/>
              <a:t>Graduate Education</a:t>
            </a:r>
          </a:p>
          <a:p>
            <a:r>
              <a:rPr lang="en-US" sz="2800" dirty="0" smtClean="0"/>
              <a:t>    Recruitment</a:t>
            </a:r>
          </a:p>
          <a:p>
            <a:r>
              <a:rPr lang="en-US" sz="2800" dirty="0" smtClean="0"/>
              <a:t>              Hands-on</a:t>
            </a:r>
          </a:p>
          <a:p>
            <a:r>
              <a:rPr lang="en-US" sz="2800" dirty="0" smtClean="0"/>
              <a:t>              Better funding (training grants) </a:t>
            </a:r>
          </a:p>
          <a:p>
            <a:r>
              <a:rPr lang="en-US" sz="2800" dirty="0" smtClean="0"/>
              <a:t>     Development</a:t>
            </a:r>
          </a:p>
          <a:p>
            <a:r>
              <a:rPr lang="en-US" sz="2800" dirty="0" smtClean="0"/>
              <a:t>               Pre-summer funding </a:t>
            </a:r>
          </a:p>
          <a:p>
            <a:r>
              <a:rPr lang="en-US" sz="2800" dirty="0" smtClean="0"/>
              <a:t>               Strategic use of GTA </a:t>
            </a:r>
          </a:p>
          <a:p>
            <a:r>
              <a:rPr lang="en-US" sz="2800" dirty="0" smtClean="0"/>
              <a:t>               More research </a:t>
            </a:r>
            <a:r>
              <a:rPr lang="en-US" sz="2800" dirty="0" err="1" smtClean="0"/>
              <a:t>assistanships</a:t>
            </a:r>
            <a:endParaRPr lang="en-US" sz="2800" dirty="0" smtClean="0"/>
          </a:p>
          <a:p>
            <a:r>
              <a:rPr lang="en-US" sz="2800" dirty="0" smtClean="0"/>
              <a:t>               Professional standards course</a:t>
            </a:r>
          </a:p>
          <a:p>
            <a:r>
              <a:rPr lang="en-US" sz="2800" dirty="0" smtClean="0"/>
              <a:t>               DDIG/GRFP training</a:t>
            </a:r>
          </a:p>
          <a:p>
            <a:r>
              <a:rPr lang="en-US" sz="2800" dirty="0" smtClean="0"/>
              <a:t>               Core course</a:t>
            </a:r>
          </a:p>
          <a:p>
            <a:r>
              <a:rPr lang="en-US" sz="2800" dirty="0" smtClean="0"/>
              <a:t>	      </a:t>
            </a:r>
          </a:p>
          <a:p>
            <a:r>
              <a:rPr lang="en-US" sz="2800" dirty="0" smtClean="0"/>
              <a:t>      GSA </a:t>
            </a:r>
          </a:p>
          <a:p>
            <a:endParaRPr lang="en-US" sz="2800"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28600"/>
            <a:ext cx="9982200" cy="7086600"/>
          </a:xfrm>
          <a:prstGeom prst="rect">
            <a:avLst/>
          </a:prstGeom>
          <a:solidFill>
            <a:srgbClr val="E2F7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304800"/>
            <a:ext cx="9144000" cy="3108543"/>
          </a:xfrm>
          <a:prstGeom prst="rect">
            <a:avLst/>
          </a:prstGeom>
        </p:spPr>
        <p:txBody>
          <a:bodyPr wrap="square">
            <a:spAutoFit/>
          </a:bodyPr>
          <a:lstStyle/>
          <a:p>
            <a:r>
              <a:rPr lang="en-US" sz="2800" b="1" dirty="0" smtClean="0"/>
              <a:t>Vision</a:t>
            </a:r>
          </a:p>
          <a:p>
            <a:endParaRPr lang="en-US" sz="2800" b="1" dirty="0" smtClean="0"/>
          </a:p>
          <a:p>
            <a:pPr>
              <a:buFont typeface="Wingdings" pitchFamily="2" charset="2"/>
              <a:buChar char="Ø"/>
            </a:pPr>
            <a:r>
              <a:rPr lang="en-US" sz="2800" b="1" dirty="0" smtClean="0"/>
              <a:t>Post Doctoral Fellowships</a:t>
            </a:r>
          </a:p>
          <a:p>
            <a:r>
              <a:rPr lang="en-US" sz="2800" dirty="0" smtClean="0"/>
              <a:t>   Dual role</a:t>
            </a:r>
          </a:p>
          <a:p>
            <a:r>
              <a:rPr lang="en-US" sz="2800" dirty="0" smtClean="0"/>
              <a:t>       train graduate students/bridge labs</a:t>
            </a:r>
          </a:p>
          <a:p>
            <a:r>
              <a:rPr lang="en-US" sz="2800" dirty="0" smtClean="0"/>
              <a:t>   Career development </a:t>
            </a:r>
          </a:p>
          <a:p>
            <a:r>
              <a:rPr lang="en-US" sz="2800" dirty="0" smtClean="0"/>
              <a:t>        professional counseling, teaching</a:t>
            </a:r>
            <a:endParaRPr lang="en-US" sz="28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228600"/>
            <a:ext cx="9982200" cy="7086600"/>
          </a:xfrm>
          <a:prstGeom prst="rect">
            <a:avLst/>
          </a:prstGeom>
          <a:solidFill>
            <a:srgbClr val="E2F7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76200"/>
            <a:ext cx="9144000" cy="6740307"/>
          </a:xfrm>
          <a:prstGeom prst="rect">
            <a:avLst/>
          </a:prstGeom>
        </p:spPr>
        <p:txBody>
          <a:bodyPr wrap="square">
            <a:spAutoFit/>
          </a:bodyPr>
          <a:lstStyle/>
          <a:p>
            <a:r>
              <a:rPr lang="en-US" sz="2800" b="1" dirty="0" smtClean="0"/>
              <a:t>Vision</a:t>
            </a:r>
          </a:p>
          <a:p>
            <a:pPr>
              <a:buFont typeface="Wingdings" pitchFamily="2" charset="2"/>
              <a:buChar char="Ø"/>
            </a:pPr>
            <a:endParaRPr lang="en-US" sz="2000" b="1" dirty="0" smtClean="0"/>
          </a:p>
          <a:p>
            <a:pPr>
              <a:buFont typeface="Wingdings" pitchFamily="2" charset="2"/>
              <a:buChar char="Ø"/>
            </a:pPr>
            <a:r>
              <a:rPr lang="en-US" sz="2800" b="1" dirty="0" smtClean="0"/>
              <a:t>Faculty</a:t>
            </a:r>
          </a:p>
          <a:p>
            <a:r>
              <a:rPr lang="en-US" sz="2800" dirty="0" smtClean="0"/>
              <a:t>    Here</a:t>
            </a:r>
          </a:p>
          <a:p>
            <a:r>
              <a:rPr lang="en-US" sz="2800" dirty="0" smtClean="0"/>
              <a:t>          Mentor </a:t>
            </a:r>
          </a:p>
          <a:p>
            <a:r>
              <a:rPr lang="en-US" sz="2800" dirty="0" smtClean="0"/>
              <a:t>          Assistant level: research, teaching dossier,   </a:t>
            </a:r>
          </a:p>
          <a:p>
            <a:r>
              <a:rPr lang="en-US" sz="2800" dirty="0" smtClean="0"/>
              <a:t>               strategic service</a:t>
            </a:r>
          </a:p>
          <a:p>
            <a:r>
              <a:rPr lang="en-US" sz="2800" dirty="0" smtClean="0"/>
              <a:t>          Associate level: plan for accelerated promotion</a:t>
            </a:r>
          </a:p>
          <a:p>
            <a:r>
              <a:rPr lang="en-US" sz="2800" dirty="0" smtClean="0"/>
              <a:t>          Advocate</a:t>
            </a:r>
          </a:p>
          <a:p>
            <a:endParaRPr lang="en-US" sz="2000" dirty="0" smtClean="0"/>
          </a:p>
          <a:p>
            <a:r>
              <a:rPr lang="en-US" sz="2800" dirty="0" smtClean="0"/>
              <a:t>      Future Recruits</a:t>
            </a:r>
          </a:p>
          <a:p>
            <a:r>
              <a:rPr lang="en-US" sz="2800" dirty="0" smtClean="0"/>
              <a:t>	 Great opportunity</a:t>
            </a:r>
          </a:p>
          <a:p>
            <a:r>
              <a:rPr lang="en-US" sz="2800" dirty="0" smtClean="0"/>
              <a:t>           Female and other under-represented faculty</a:t>
            </a:r>
          </a:p>
          <a:p>
            <a:r>
              <a:rPr lang="en-US" sz="2800" dirty="0" smtClean="0"/>
              <a:t>           Depth and breadth (if strategic)</a:t>
            </a:r>
          </a:p>
          <a:p>
            <a:r>
              <a:rPr lang="en-US" sz="2800" dirty="0" smtClean="0"/>
              <a:t>           Premium on collaboration</a:t>
            </a:r>
          </a:p>
          <a:p>
            <a:r>
              <a:rPr lang="en-US" sz="2800" dirty="0" smtClean="0"/>
              <a:t>           Joint appointments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28600"/>
            <a:ext cx="9982200" cy="7086600"/>
          </a:xfrm>
          <a:prstGeom prst="rect">
            <a:avLst/>
          </a:prstGeom>
          <a:solidFill>
            <a:srgbClr val="E2F7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9144000" cy="6801862"/>
          </a:xfrm>
          <a:prstGeom prst="rect">
            <a:avLst/>
          </a:prstGeom>
        </p:spPr>
        <p:txBody>
          <a:bodyPr wrap="square">
            <a:spAutoFit/>
          </a:bodyPr>
          <a:lstStyle/>
          <a:p>
            <a:r>
              <a:rPr lang="en-US" sz="2800" b="1" dirty="0" smtClean="0"/>
              <a:t>Vision</a:t>
            </a:r>
          </a:p>
          <a:p>
            <a:endParaRPr lang="en-US" b="1" dirty="0" smtClean="0"/>
          </a:p>
          <a:p>
            <a:pPr>
              <a:buFont typeface="Wingdings" pitchFamily="2" charset="2"/>
              <a:buChar char="Ø"/>
            </a:pPr>
            <a:r>
              <a:rPr lang="en-US" sz="2800" b="1" dirty="0" smtClean="0"/>
              <a:t>New Programs</a:t>
            </a:r>
          </a:p>
          <a:p>
            <a:endParaRPr lang="en-US" b="1" dirty="0" smtClean="0"/>
          </a:p>
          <a:p>
            <a:pPr>
              <a:buFont typeface="Wingdings" pitchFamily="2" charset="2"/>
              <a:buChar char="Ø"/>
            </a:pPr>
            <a:r>
              <a:rPr lang="en-US" sz="2800" b="1" dirty="0" smtClean="0"/>
              <a:t>$</a:t>
            </a:r>
          </a:p>
          <a:p>
            <a:r>
              <a:rPr lang="en-US" sz="2800" dirty="0" smtClean="0"/>
              <a:t>    Priority is graduate student enhancement</a:t>
            </a:r>
          </a:p>
          <a:p>
            <a:r>
              <a:rPr lang="en-US" sz="2800" dirty="0" smtClean="0"/>
              <a:t>    Fund raising (use boards)</a:t>
            </a:r>
          </a:p>
          <a:p>
            <a:r>
              <a:rPr lang="en-US" sz="2800" dirty="0" smtClean="0"/>
              <a:t>    Campus (promoting EEB raises other units)</a:t>
            </a:r>
          </a:p>
          <a:p>
            <a:r>
              <a:rPr lang="en-US" sz="2800" dirty="0" smtClean="0"/>
              <a:t>    Departmental effort (reward effort)</a:t>
            </a:r>
          </a:p>
          <a:p>
            <a:endParaRPr lang="en-US" dirty="0" smtClean="0"/>
          </a:p>
          <a:p>
            <a:pPr>
              <a:buFont typeface="Wingdings" pitchFamily="2" charset="2"/>
              <a:buChar char="Ø"/>
            </a:pPr>
            <a:r>
              <a:rPr lang="en-US" sz="2800" b="1" dirty="0" smtClean="0"/>
              <a:t>Staff</a:t>
            </a:r>
          </a:p>
          <a:p>
            <a:r>
              <a:rPr lang="en-US" sz="2800" b="1" dirty="0" smtClean="0"/>
              <a:t>    </a:t>
            </a:r>
            <a:r>
              <a:rPr lang="en-US" sz="2800" dirty="0" smtClean="0"/>
              <a:t>Employee-Employer relationship</a:t>
            </a:r>
          </a:p>
          <a:p>
            <a:r>
              <a:rPr lang="en-US" sz="2800" dirty="0" smtClean="0"/>
              <a:t>    Face of department</a:t>
            </a:r>
          </a:p>
          <a:p>
            <a:r>
              <a:rPr lang="en-US" sz="2800" dirty="0" smtClean="0"/>
              <a:t>    Freedom to explore roles and introduce efficiencies</a:t>
            </a:r>
          </a:p>
          <a:p>
            <a:r>
              <a:rPr lang="en-US" sz="2800" dirty="0" smtClean="0"/>
              <a:t>    Unleash potential</a:t>
            </a:r>
          </a:p>
          <a:p>
            <a:endParaRPr lang="en-US" dirty="0" smtClean="0"/>
          </a:p>
          <a:p>
            <a:pPr>
              <a:buFont typeface="Wingdings" pitchFamily="2" charset="2"/>
              <a:buChar char="Ø"/>
            </a:pPr>
            <a:r>
              <a:rPr lang="en-US" sz="2800" b="1" dirty="0" smtClean="0"/>
              <a:t>Why do I want to do this?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458200" cy="1143000"/>
          </a:xfrm>
        </p:spPr>
        <p:txBody>
          <a:bodyPr>
            <a:normAutofit fontScale="90000"/>
          </a:bodyPr>
          <a:lstStyle/>
          <a:p>
            <a:r>
              <a:rPr lang="en-US" sz="3600" b="1" i="1" dirty="0" err="1" smtClean="0"/>
              <a:t>Hadena</a:t>
            </a:r>
            <a:r>
              <a:rPr lang="en-US" sz="3600" b="1" dirty="0" smtClean="0"/>
              <a:t> adult activity varies spatially and temporally</a:t>
            </a:r>
            <a:endParaRPr lang="en-US" sz="3600" b="1" dirty="0"/>
          </a:p>
        </p:txBody>
      </p:sp>
      <p:sp>
        <p:nvSpPr>
          <p:cNvPr id="5" name="TextBox 4"/>
          <p:cNvSpPr txBox="1"/>
          <p:nvPr/>
        </p:nvSpPr>
        <p:spPr>
          <a:xfrm>
            <a:off x="6400800" y="6553200"/>
            <a:ext cx="2791149" cy="307777"/>
          </a:xfrm>
          <a:prstGeom prst="rect">
            <a:avLst/>
          </a:prstGeom>
          <a:noFill/>
        </p:spPr>
        <p:txBody>
          <a:bodyPr wrap="none" rtlCol="0">
            <a:spAutoFit/>
          </a:bodyPr>
          <a:lstStyle/>
          <a:p>
            <a:r>
              <a:rPr lang="en-US" sz="1400" dirty="0" smtClean="0">
                <a:latin typeface="Arial" pitchFamily="34" charset="0"/>
                <a:cs typeface="Arial" pitchFamily="34" charset="0"/>
              </a:rPr>
              <a:t>(Reynolds et al. 2012 Oecologia)</a:t>
            </a:r>
            <a:endParaRPr lang="en-US" sz="1400" dirty="0">
              <a:latin typeface="Arial" pitchFamily="34" charset="0"/>
              <a:cs typeface="Arial" pitchFamily="34" charset="0"/>
            </a:endParaRPr>
          </a:p>
        </p:txBody>
      </p:sp>
      <p:pic>
        <p:nvPicPr>
          <p:cNvPr id="6" name="Picture 5" descr="MLB_0013.JPG"/>
          <p:cNvPicPr>
            <a:picLocks noChangeAspect="1"/>
          </p:cNvPicPr>
          <p:nvPr/>
        </p:nvPicPr>
        <p:blipFill rotWithShape="1">
          <a:blip r:embed="rId3" cstate="print">
            <a:extLst>
              <a:ext uri="{28A0092B-C50C-407E-A947-70E740481C1C}">
                <a14:useLocalDpi xmlns:a14="http://schemas.microsoft.com/office/drawing/2010/main" xmlns="" val="0"/>
              </a:ext>
            </a:extLst>
          </a:blip>
          <a:srcRect l="40103" t="37851" r="37339" b="29770"/>
          <a:stretch/>
        </p:blipFill>
        <p:spPr>
          <a:xfrm>
            <a:off x="7081219" y="1142282"/>
            <a:ext cx="2062781" cy="1981918"/>
          </a:xfrm>
          <a:prstGeom prst="rect">
            <a:avLst/>
          </a:prstGeom>
          <a:ln w="19050">
            <a:solidFill>
              <a:schemeClr val="tx1"/>
            </a:solidFill>
          </a:ln>
        </p:spPr>
      </p:pic>
      <p:sp>
        <p:nvSpPr>
          <p:cNvPr id="8" name="TextBox 7"/>
          <p:cNvSpPr txBox="1"/>
          <p:nvPr/>
        </p:nvSpPr>
        <p:spPr>
          <a:xfrm>
            <a:off x="8686800" y="3505200"/>
            <a:ext cx="516488" cy="215444"/>
          </a:xfrm>
          <a:prstGeom prst="rect">
            <a:avLst/>
          </a:prstGeom>
          <a:noFill/>
        </p:spPr>
        <p:txBody>
          <a:bodyPr wrap="none" rtlCol="0">
            <a:spAutoFit/>
          </a:bodyPr>
          <a:lstStyle/>
          <a:p>
            <a:r>
              <a:rPr lang="en-US" sz="800" dirty="0" smtClean="0">
                <a:solidFill>
                  <a:schemeClr val="bg1"/>
                </a:solidFill>
              </a:rPr>
              <a:t>Rogers</a:t>
            </a:r>
            <a:endParaRPr lang="en-US" sz="800" dirty="0">
              <a:solidFill>
                <a:schemeClr val="bg1"/>
              </a:solidFill>
            </a:endParaRPr>
          </a:p>
        </p:txBody>
      </p:sp>
      <p:sp>
        <p:nvSpPr>
          <p:cNvPr id="13" name="Rectangle 12"/>
          <p:cNvSpPr/>
          <p:nvPr/>
        </p:nvSpPr>
        <p:spPr>
          <a:xfrm>
            <a:off x="1905000" y="5029200"/>
            <a:ext cx="304800" cy="6096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2590800"/>
            <a:ext cx="304800" cy="304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514600" y="2743200"/>
            <a:ext cx="304800" cy="2895600"/>
          </a:xfrm>
          <a:prstGeom prst="rect">
            <a:avLst/>
          </a:prstGeom>
          <a:solidFill>
            <a:srgbClr val="33F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2819400" y="3505200"/>
            <a:ext cx="304800" cy="2133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2057400" y="4648200"/>
            <a:ext cx="0" cy="381000"/>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p:cNvCxnSpPr>
            <a:endCxn id="14" idx="0"/>
          </p:cNvCxnSpPr>
          <p:nvPr/>
        </p:nvCxnSpPr>
        <p:spPr>
          <a:xfrm>
            <a:off x="2362200" y="2286000"/>
            <a:ext cx="0" cy="304800"/>
          </a:xfrm>
          <a:prstGeom prst="line">
            <a:avLst/>
          </a:prstGeom>
        </p:spPr>
        <p:style>
          <a:lnRef idx="3">
            <a:schemeClr val="dk1"/>
          </a:lnRef>
          <a:fillRef idx="0">
            <a:schemeClr val="dk1"/>
          </a:fillRef>
          <a:effectRef idx="2">
            <a:schemeClr val="dk1"/>
          </a:effectRef>
          <a:fontRef idx="minor">
            <a:schemeClr val="tx1"/>
          </a:fontRef>
        </p:style>
      </p:cxnSp>
      <p:sp>
        <p:nvSpPr>
          <p:cNvPr id="26" name="Rectangle 25"/>
          <p:cNvSpPr/>
          <p:nvPr/>
        </p:nvSpPr>
        <p:spPr>
          <a:xfrm>
            <a:off x="3352800" y="4572000"/>
            <a:ext cx="304800" cy="1066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657600" y="3276600"/>
            <a:ext cx="304800" cy="23622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962400" y="4114800"/>
            <a:ext cx="304800" cy="1524000"/>
          </a:xfrm>
          <a:prstGeom prst="rect">
            <a:avLst/>
          </a:prstGeom>
          <a:solidFill>
            <a:srgbClr val="33F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267200" y="3200400"/>
            <a:ext cx="304800" cy="243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486400" y="5562600"/>
            <a:ext cx="304800" cy="76200"/>
          </a:xfrm>
          <a:prstGeom prst="rect">
            <a:avLst/>
          </a:prstGeom>
          <a:solidFill>
            <a:srgbClr val="33FA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181600" y="4495800"/>
            <a:ext cx="304800" cy="1143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791200" y="5562600"/>
            <a:ext cx="3810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a:endCxn id="28" idx="0"/>
          </p:cNvCxnSpPr>
          <p:nvPr/>
        </p:nvCxnSpPr>
        <p:spPr>
          <a:xfrm>
            <a:off x="3810000" y="2743200"/>
            <a:ext cx="0" cy="533400"/>
          </a:xfrm>
          <a:prstGeom prst="line">
            <a:avLst/>
          </a:prstGeom>
        </p:spPr>
        <p:style>
          <a:lnRef idx="3">
            <a:schemeClr val="dk1"/>
          </a:lnRef>
          <a:fillRef idx="0">
            <a:schemeClr val="dk1"/>
          </a:fillRef>
          <a:effectRef idx="2">
            <a:schemeClr val="dk1"/>
          </a:effectRef>
          <a:fontRef idx="minor">
            <a:schemeClr val="tx1"/>
          </a:fontRef>
        </p:style>
      </p:cxnSp>
      <p:cxnSp>
        <p:nvCxnSpPr>
          <p:cNvPr id="38" name="Straight Connector 37"/>
          <p:cNvCxnSpPr/>
          <p:nvPr/>
        </p:nvCxnSpPr>
        <p:spPr>
          <a:xfrm>
            <a:off x="4114800" y="3429000"/>
            <a:ext cx="0" cy="685800"/>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p:cNvCxnSpPr>
            <a:endCxn id="30" idx="0"/>
          </p:cNvCxnSpPr>
          <p:nvPr/>
        </p:nvCxnSpPr>
        <p:spPr>
          <a:xfrm>
            <a:off x="4419600" y="2209800"/>
            <a:ext cx="0" cy="990600"/>
          </a:xfrm>
          <a:prstGeom prst="line">
            <a:avLst/>
          </a:prstGeom>
        </p:spPr>
        <p:style>
          <a:lnRef idx="3">
            <a:schemeClr val="dk1"/>
          </a:lnRef>
          <a:fillRef idx="0">
            <a:schemeClr val="dk1"/>
          </a:fillRef>
          <a:effectRef idx="2">
            <a:schemeClr val="dk1"/>
          </a:effectRef>
          <a:fontRef idx="minor">
            <a:schemeClr val="tx1"/>
          </a:fontRef>
        </p:style>
      </p:cxnSp>
      <p:cxnSp>
        <p:nvCxnSpPr>
          <p:cNvPr id="42" name="Straight Connector 41"/>
          <p:cNvCxnSpPr>
            <a:endCxn id="32" idx="0"/>
          </p:cNvCxnSpPr>
          <p:nvPr/>
        </p:nvCxnSpPr>
        <p:spPr>
          <a:xfrm>
            <a:off x="5334000" y="3962400"/>
            <a:ext cx="0" cy="533400"/>
          </a:xfrm>
          <a:prstGeom prst="line">
            <a:avLst/>
          </a:prstGeom>
        </p:spPr>
        <p:style>
          <a:lnRef idx="3">
            <a:schemeClr val="dk1"/>
          </a:lnRef>
          <a:fillRef idx="0">
            <a:schemeClr val="dk1"/>
          </a:fillRef>
          <a:effectRef idx="2">
            <a:schemeClr val="dk1"/>
          </a:effectRef>
          <a:fontRef idx="minor">
            <a:schemeClr val="tx1"/>
          </a:fontRef>
        </p:style>
      </p:cxnSp>
      <p:cxnSp>
        <p:nvCxnSpPr>
          <p:cNvPr id="44" name="Straight Connector 43"/>
          <p:cNvCxnSpPr/>
          <p:nvPr/>
        </p:nvCxnSpPr>
        <p:spPr>
          <a:xfrm>
            <a:off x="5943600" y="5181600"/>
            <a:ext cx="0" cy="381000"/>
          </a:xfrm>
          <a:prstGeom prst="line">
            <a:avLst/>
          </a:prstGeom>
        </p:spPr>
        <p:style>
          <a:lnRef idx="3">
            <a:schemeClr val="dk1"/>
          </a:lnRef>
          <a:fillRef idx="0">
            <a:schemeClr val="dk1"/>
          </a:fillRef>
          <a:effectRef idx="2">
            <a:schemeClr val="dk1"/>
          </a:effectRef>
          <a:fontRef idx="minor">
            <a:schemeClr val="tx1"/>
          </a:fontRef>
        </p:style>
      </p:cxnSp>
      <p:cxnSp>
        <p:nvCxnSpPr>
          <p:cNvPr id="48" name="Straight Connector 47"/>
          <p:cNvCxnSpPr/>
          <p:nvPr/>
        </p:nvCxnSpPr>
        <p:spPr>
          <a:xfrm>
            <a:off x="1295400" y="1600200"/>
            <a:ext cx="0" cy="4038600"/>
          </a:xfrm>
          <a:prstGeom prst="line">
            <a:avLst/>
          </a:prstGeom>
        </p:spPr>
        <p:style>
          <a:lnRef idx="3">
            <a:schemeClr val="dk1"/>
          </a:lnRef>
          <a:fillRef idx="0">
            <a:schemeClr val="dk1"/>
          </a:fillRef>
          <a:effectRef idx="2">
            <a:schemeClr val="dk1"/>
          </a:effectRef>
          <a:fontRef idx="minor">
            <a:schemeClr val="tx1"/>
          </a:fontRef>
        </p:style>
      </p:cxnSp>
      <p:cxnSp>
        <p:nvCxnSpPr>
          <p:cNvPr id="55" name="Straight Connector 54"/>
          <p:cNvCxnSpPr>
            <a:endCxn id="17" idx="0"/>
          </p:cNvCxnSpPr>
          <p:nvPr/>
        </p:nvCxnSpPr>
        <p:spPr>
          <a:xfrm>
            <a:off x="2971800" y="3200400"/>
            <a:ext cx="0" cy="304800"/>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p:cNvCxnSpPr>
            <a:endCxn id="16" idx="0"/>
          </p:cNvCxnSpPr>
          <p:nvPr/>
        </p:nvCxnSpPr>
        <p:spPr>
          <a:xfrm>
            <a:off x="2667000" y="2362200"/>
            <a:ext cx="0" cy="381000"/>
          </a:xfrm>
          <a:prstGeom prst="line">
            <a:avLst/>
          </a:prstGeom>
        </p:spPr>
        <p:style>
          <a:lnRef idx="3">
            <a:schemeClr val="dk1"/>
          </a:lnRef>
          <a:fillRef idx="0">
            <a:schemeClr val="dk1"/>
          </a:fillRef>
          <a:effectRef idx="2">
            <a:schemeClr val="dk1"/>
          </a:effectRef>
          <a:fontRef idx="minor">
            <a:schemeClr val="tx1"/>
          </a:fontRef>
        </p:style>
      </p:cxnSp>
      <p:cxnSp>
        <p:nvCxnSpPr>
          <p:cNvPr id="60" name="Straight Connector 59"/>
          <p:cNvCxnSpPr>
            <a:endCxn id="26" idx="0"/>
          </p:cNvCxnSpPr>
          <p:nvPr/>
        </p:nvCxnSpPr>
        <p:spPr>
          <a:xfrm>
            <a:off x="3505200" y="4038600"/>
            <a:ext cx="0" cy="533400"/>
          </a:xfrm>
          <a:prstGeom prst="line">
            <a:avLst/>
          </a:prstGeom>
        </p:spPr>
        <p:style>
          <a:lnRef idx="3">
            <a:schemeClr val="dk1"/>
          </a:lnRef>
          <a:fillRef idx="0">
            <a:schemeClr val="dk1"/>
          </a:fillRef>
          <a:effectRef idx="2">
            <a:schemeClr val="dk1"/>
          </a:effectRef>
          <a:fontRef idx="minor">
            <a:schemeClr val="tx1"/>
          </a:fontRef>
        </p:style>
      </p:cxnSp>
      <p:cxnSp>
        <p:nvCxnSpPr>
          <p:cNvPr id="65" name="Straight Connector 64"/>
          <p:cNvCxnSpPr/>
          <p:nvPr/>
        </p:nvCxnSpPr>
        <p:spPr>
          <a:xfrm>
            <a:off x="5638800" y="5181600"/>
            <a:ext cx="0" cy="38100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2438400" y="5638800"/>
            <a:ext cx="4724400" cy="0"/>
          </a:xfrm>
          <a:prstGeom prst="line">
            <a:avLst/>
          </a:prstGeom>
        </p:spPr>
        <p:style>
          <a:lnRef idx="3">
            <a:schemeClr val="dk1"/>
          </a:lnRef>
          <a:fillRef idx="0">
            <a:schemeClr val="dk1"/>
          </a:fillRef>
          <a:effectRef idx="2">
            <a:schemeClr val="dk1"/>
          </a:effectRef>
          <a:fontRef idx="minor">
            <a:schemeClr val="tx1"/>
          </a:fontRef>
        </p:style>
      </p:cxnSp>
      <p:cxnSp>
        <p:nvCxnSpPr>
          <p:cNvPr id="50" name="Straight Connector 49"/>
          <p:cNvCxnSpPr/>
          <p:nvPr/>
        </p:nvCxnSpPr>
        <p:spPr>
          <a:xfrm>
            <a:off x="1295400" y="5638800"/>
            <a:ext cx="1219200" cy="0"/>
          </a:xfrm>
          <a:prstGeom prst="line">
            <a:avLst/>
          </a:prstGeom>
        </p:spPr>
        <p:style>
          <a:lnRef idx="3">
            <a:schemeClr val="dk1"/>
          </a:lnRef>
          <a:fillRef idx="0">
            <a:schemeClr val="dk1"/>
          </a:fillRef>
          <a:effectRef idx="2">
            <a:schemeClr val="dk1"/>
          </a:effectRef>
          <a:fontRef idx="minor">
            <a:schemeClr val="tx1"/>
          </a:fontRef>
        </p:style>
      </p:cxnSp>
      <p:sp>
        <p:nvSpPr>
          <p:cNvPr id="69" name="TextBox 68"/>
          <p:cNvSpPr txBox="1"/>
          <p:nvPr/>
        </p:nvSpPr>
        <p:spPr>
          <a:xfrm>
            <a:off x="762000" y="5486400"/>
            <a:ext cx="508473" cy="400110"/>
          </a:xfrm>
          <a:prstGeom prst="rect">
            <a:avLst/>
          </a:prstGeom>
          <a:noFill/>
        </p:spPr>
        <p:txBody>
          <a:bodyPr wrap="none" rtlCol="0">
            <a:spAutoFit/>
          </a:bodyPr>
          <a:lstStyle/>
          <a:p>
            <a:r>
              <a:rPr lang="en-US" sz="2000" b="1" dirty="0" smtClean="0"/>
              <a:t>0.0</a:t>
            </a:r>
            <a:endParaRPr lang="en-US" sz="2000" b="1" dirty="0"/>
          </a:p>
        </p:txBody>
      </p:sp>
      <p:sp>
        <p:nvSpPr>
          <p:cNvPr id="70" name="TextBox 69"/>
          <p:cNvSpPr txBox="1"/>
          <p:nvPr/>
        </p:nvSpPr>
        <p:spPr>
          <a:xfrm>
            <a:off x="762000" y="4572000"/>
            <a:ext cx="508473" cy="400110"/>
          </a:xfrm>
          <a:prstGeom prst="rect">
            <a:avLst/>
          </a:prstGeom>
          <a:noFill/>
        </p:spPr>
        <p:txBody>
          <a:bodyPr wrap="none" rtlCol="0">
            <a:spAutoFit/>
          </a:bodyPr>
          <a:lstStyle/>
          <a:p>
            <a:r>
              <a:rPr lang="en-US" sz="2000" b="1" dirty="0" smtClean="0"/>
              <a:t>0.1</a:t>
            </a:r>
            <a:endParaRPr lang="en-US" sz="2000" b="1" dirty="0"/>
          </a:p>
        </p:txBody>
      </p:sp>
      <p:sp>
        <p:nvSpPr>
          <p:cNvPr id="71" name="TextBox 70"/>
          <p:cNvSpPr txBox="1"/>
          <p:nvPr/>
        </p:nvSpPr>
        <p:spPr>
          <a:xfrm>
            <a:off x="742788" y="3745468"/>
            <a:ext cx="508473" cy="400110"/>
          </a:xfrm>
          <a:prstGeom prst="rect">
            <a:avLst/>
          </a:prstGeom>
          <a:noFill/>
        </p:spPr>
        <p:txBody>
          <a:bodyPr wrap="none" rtlCol="0">
            <a:spAutoFit/>
          </a:bodyPr>
          <a:lstStyle/>
          <a:p>
            <a:r>
              <a:rPr lang="en-US" sz="2000" b="1" dirty="0" smtClean="0"/>
              <a:t>0.2</a:t>
            </a:r>
            <a:endParaRPr lang="en-US" sz="2000" b="1" dirty="0"/>
          </a:p>
        </p:txBody>
      </p:sp>
      <p:sp>
        <p:nvSpPr>
          <p:cNvPr id="72" name="TextBox 71"/>
          <p:cNvSpPr txBox="1"/>
          <p:nvPr/>
        </p:nvSpPr>
        <p:spPr>
          <a:xfrm>
            <a:off x="742788" y="2907268"/>
            <a:ext cx="508473" cy="400110"/>
          </a:xfrm>
          <a:prstGeom prst="rect">
            <a:avLst/>
          </a:prstGeom>
          <a:noFill/>
        </p:spPr>
        <p:txBody>
          <a:bodyPr wrap="none" rtlCol="0">
            <a:spAutoFit/>
          </a:bodyPr>
          <a:lstStyle/>
          <a:p>
            <a:r>
              <a:rPr lang="en-US" sz="2000" b="1" dirty="0" smtClean="0"/>
              <a:t>0.3</a:t>
            </a:r>
            <a:endParaRPr lang="en-US" sz="2000" b="1" dirty="0"/>
          </a:p>
        </p:txBody>
      </p:sp>
      <p:sp>
        <p:nvSpPr>
          <p:cNvPr id="73" name="TextBox 72"/>
          <p:cNvSpPr txBox="1"/>
          <p:nvPr/>
        </p:nvSpPr>
        <p:spPr>
          <a:xfrm>
            <a:off x="742788" y="2057400"/>
            <a:ext cx="508473" cy="400110"/>
          </a:xfrm>
          <a:prstGeom prst="rect">
            <a:avLst/>
          </a:prstGeom>
          <a:noFill/>
        </p:spPr>
        <p:txBody>
          <a:bodyPr wrap="none" rtlCol="0">
            <a:spAutoFit/>
          </a:bodyPr>
          <a:lstStyle/>
          <a:p>
            <a:r>
              <a:rPr lang="en-US" sz="2000" b="1" dirty="0" smtClean="0"/>
              <a:t>0.4</a:t>
            </a:r>
            <a:endParaRPr lang="en-US" sz="2000" b="1" dirty="0"/>
          </a:p>
        </p:txBody>
      </p:sp>
      <p:sp>
        <p:nvSpPr>
          <p:cNvPr id="74" name="TextBox 73"/>
          <p:cNvSpPr txBox="1"/>
          <p:nvPr/>
        </p:nvSpPr>
        <p:spPr>
          <a:xfrm>
            <a:off x="1295718" y="5791200"/>
            <a:ext cx="5432898" cy="1015663"/>
          </a:xfrm>
          <a:prstGeom prst="rect">
            <a:avLst/>
          </a:prstGeom>
          <a:noFill/>
        </p:spPr>
        <p:txBody>
          <a:bodyPr wrap="none" rtlCol="0">
            <a:spAutoFit/>
          </a:bodyPr>
          <a:lstStyle/>
          <a:p>
            <a:r>
              <a:rPr lang="en-US" sz="2400" b="1" dirty="0" smtClean="0"/>
              <a:t>   Meadow    Woodland   Wind Rock</a:t>
            </a:r>
          </a:p>
          <a:p>
            <a:endParaRPr lang="en-US" sz="800" b="1" dirty="0" smtClean="0"/>
          </a:p>
          <a:p>
            <a:r>
              <a:rPr lang="en-US" sz="2400" b="1" dirty="0" smtClean="0"/>
              <a:t>     </a:t>
            </a:r>
            <a:r>
              <a:rPr lang="en-US" sz="2800" b="1" dirty="0" smtClean="0"/>
              <a:t>Three </a:t>
            </a:r>
            <a:r>
              <a:rPr lang="en-US" sz="2800" b="1" i="1" dirty="0" smtClean="0"/>
              <a:t>S. </a:t>
            </a:r>
            <a:r>
              <a:rPr lang="en-US" sz="2800" b="1" i="1" dirty="0" err="1" smtClean="0"/>
              <a:t>stellata</a:t>
            </a:r>
            <a:r>
              <a:rPr lang="en-US" sz="2800" b="1" i="1" dirty="0" smtClean="0"/>
              <a:t> </a:t>
            </a:r>
            <a:r>
              <a:rPr lang="en-US" sz="2800" b="1" dirty="0" smtClean="0"/>
              <a:t>Field Sites</a:t>
            </a:r>
            <a:endParaRPr lang="en-US" sz="2400" b="1" dirty="0"/>
          </a:p>
        </p:txBody>
      </p:sp>
      <p:sp>
        <p:nvSpPr>
          <p:cNvPr id="75" name="TextBox 74"/>
          <p:cNvSpPr txBox="1"/>
          <p:nvPr/>
        </p:nvSpPr>
        <p:spPr>
          <a:xfrm>
            <a:off x="4879914" y="5334000"/>
            <a:ext cx="314510" cy="400110"/>
          </a:xfrm>
          <a:prstGeom prst="rect">
            <a:avLst/>
          </a:prstGeom>
          <a:noFill/>
        </p:spPr>
        <p:txBody>
          <a:bodyPr wrap="none" rtlCol="0">
            <a:spAutoFit/>
          </a:bodyPr>
          <a:lstStyle/>
          <a:p>
            <a:r>
              <a:rPr lang="en-US" sz="2000" b="1" dirty="0" smtClean="0"/>
              <a:t>0</a:t>
            </a:r>
            <a:endParaRPr lang="en-US" sz="2000" b="1" dirty="0"/>
          </a:p>
        </p:txBody>
      </p:sp>
      <p:sp>
        <p:nvSpPr>
          <p:cNvPr id="76" name="Rectangle 75"/>
          <p:cNvSpPr/>
          <p:nvPr/>
        </p:nvSpPr>
        <p:spPr>
          <a:xfrm>
            <a:off x="6705600" y="3352800"/>
            <a:ext cx="304800" cy="3048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6705600" y="3810000"/>
            <a:ext cx="3048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6705600" y="4267200"/>
            <a:ext cx="304800" cy="304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6705600" y="4724400"/>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7315200" y="3352800"/>
            <a:ext cx="704039" cy="400110"/>
          </a:xfrm>
          <a:prstGeom prst="rect">
            <a:avLst/>
          </a:prstGeom>
          <a:noFill/>
        </p:spPr>
        <p:txBody>
          <a:bodyPr wrap="none" rtlCol="0">
            <a:spAutoFit/>
          </a:bodyPr>
          <a:lstStyle/>
          <a:p>
            <a:r>
              <a:rPr lang="en-US" sz="2000" b="1" dirty="0" smtClean="0"/>
              <a:t>2005</a:t>
            </a:r>
          </a:p>
        </p:txBody>
      </p:sp>
      <p:sp>
        <p:nvSpPr>
          <p:cNvPr id="85" name="TextBox 84"/>
          <p:cNvSpPr txBox="1"/>
          <p:nvPr/>
        </p:nvSpPr>
        <p:spPr>
          <a:xfrm>
            <a:off x="7315200" y="3733800"/>
            <a:ext cx="704039" cy="400110"/>
          </a:xfrm>
          <a:prstGeom prst="rect">
            <a:avLst/>
          </a:prstGeom>
          <a:noFill/>
        </p:spPr>
        <p:txBody>
          <a:bodyPr wrap="none" rtlCol="0">
            <a:spAutoFit/>
          </a:bodyPr>
          <a:lstStyle/>
          <a:p>
            <a:r>
              <a:rPr lang="en-US" sz="2000" b="1" dirty="0" smtClean="0"/>
              <a:t>2006</a:t>
            </a:r>
          </a:p>
        </p:txBody>
      </p:sp>
      <p:sp>
        <p:nvSpPr>
          <p:cNvPr id="86" name="TextBox 85"/>
          <p:cNvSpPr txBox="1"/>
          <p:nvPr/>
        </p:nvSpPr>
        <p:spPr>
          <a:xfrm>
            <a:off x="7315200" y="4202668"/>
            <a:ext cx="704039" cy="400110"/>
          </a:xfrm>
          <a:prstGeom prst="rect">
            <a:avLst/>
          </a:prstGeom>
          <a:noFill/>
        </p:spPr>
        <p:txBody>
          <a:bodyPr wrap="none" rtlCol="0">
            <a:spAutoFit/>
          </a:bodyPr>
          <a:lstStyle/>
          <a:p>
            <a:r>
              <a:rPr lang="en-US" sz="2000" b="1" dirty="0" smtClean="0"/>
              <a:t>2007</a:t>
            </a:r>
          </a:p>
        </p:txBody>
      </p:sp>
      <p:sp>
        <p:nvSpPr>
          <p:cNvPr id="87" name="TextBox 86"/>
          <p:cNvSpPr txBox="1"/>
          <p:nvPr/>
        </p:nvSpPr>
        <p:spPr>
          <a:xfrm>
            <a:off x="7315200" y="4648200"/>
            <a:ext cx="704039" cy="400110"/>
          </a:xfrm>
          <a:prstGeom prst="rect">
            <a:avLst/>
          </a:prstGeom>
          <a:noFill/>
        </p:spPr>
        <p:txBody>
          <a:bodyPr wrap="none" rtlCol="0">
            <a:spAutoFit/>
          </a:bodyPr>
          <a:lstStyle/>
          <a:p>
            <a:r>
              <a:rPr lang="en-US" sz="2000" b="1" dirty="0" smtClean="0"/>
              <a:t>2008</a:t>
            </a:r>
          </a:p>
        </p:txBody>
      </p:sp>
      <p:sp>
        <p:nvSpPr>
          <p:cNvPr id="88" name="TextBox 87"/>
          <p:cNvSpPr txBox="1"/>
          <p:nvPr/>
        </p:nvSpPr>
        <p:spPr>
          <a:xfrm>
            <a:off x="228600" y="1778551"/>
            <a:ext cx="553998" cy="3784049"/>
          </a:xfrm>
          <a:prstGeom prst="rect">
            <a:avLst/>
          </a:prstGeom>
          <a:noFill/>
        </p:spPr>
        <p:txBody>
          <a:bodyPr vert="vert270" wrap="none" rtlCol="0">
            <a:spAutoFit/>
          </a:bodyPr>
          <a:lstStyle/>
          <a:p>
            <a:r>
              <a:rPr lang="en-US" sz="2400" b="1" dirty="0" smtClean="0"/>
              <a:t>Proportion flowers with eggs</a:t>
            </a:r>
            <a:endParaRPr lang="en-US" sz="2400" b="1" dirty="0"/>
          </a:p>
        </p:txBody>
      </p:sp>
      <p:sp>
        <p:nvSpPr>
          <p:cNvPr id="49" name="TextBox 48"/>
          <p:cNvSpPr txBox="1"/>
          <p:nvPr/>
        </p:nvSpPr>
        <p:spPr>
          <a:xfrm>
            <a:off x="8610600" y="6324600"/>
            <a:ext cx="354584" cy="276999"/>
          </a:xfrm>
          <a:prstGeom prst="rect">
            <a:avLst/>
          </a:prstGeom>
          <a:noFill/>
        </p:spPr>
        <p:txBody>
          <a:bodyPr wrap="none" rtlCol="0">
            <a:spAutoFit/>
          </a:bodyPr>
          <a:lstStyle/>
          <a:p>
            <a:r>
              <a:rPr lang="en-US" sz="1200" dirty="0" smtClean="0"/>
              <a:t>37</a:t>
            </a:r>
            <a:endParaRPr lang="en-US" sz="12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24600" y="6397823"/>
            <a:ext cx="2672526" cy="307777"/>
          </a:xfrm>
          <a:prstGeom prst="rect">
            <a:avLst/>
          </a:prstGeom>
          <a:noFill/>
        </p:spPr>
        <p:txBody>
          <a:bodyPr wrap="none" rtlCol="0">
            <a:spAutoFit/>
          </a:bodyPr>
          <a:lstStyle/>
          <a:p>
            <a:r>
              <a:rPr lang="en-US" sz="1400" i="1" dirty="0" smtClean="0">
                <a:latin typeface="Arial" pitchFamily="34" charset="0"/>
                <a:cs typeface="Arial" pitchFamily="34" charset="0"/>
              </a:rPr>
              <a:t>Reynolds et al. 2012 </a:t>
            </a:r>
            <a:r>
              <a:rPr lang="en-US" sz="1400" i="1" dirty="0" err="1" smtClean="0">
                <a:latin typeface="Arial" pitchFamily="34" charset="0"/>
                <a:cs typeface="Arial" pitchFamily="34" charset="0"/>
              </a:rPr>
              <a:t>Oecologia</a:t>
            </a:r>
            <a:endParaRPr lang="en-US" sz="1400" i="1" dirty="0">
              <a:latin typeface="Arial" pitchFamily="34" charset="0"/>
              <a:cs typeface="Arial" pitchFamily="34" charset="0"/>
            </a:endParaRPr>
          </a:p>
        </p:txBody>
      </p:sp>
      <p:sp>
        <p:nvSpPr>
          <p:cNvPr id="14" name="Title 1"/>
          <p:cNvSpPr txBox="1">
            <a:spLocks/>
          </p:cNvSpPr>
          <p:nvPr/>
        </p:nvSpPr>
        <p:spPr bwMode="auto">
          <a:xfrm>
            <a:off x="457200" y="152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effectLst/>
                <a:uLnTx/>
                <a:uFillTx/>
                <a:latin typeface="+mj-lt"/>
                <a:ea typeface="+mj-ea"/>
                <a:cs typeface="+mj-cs"/>
              </a:rPr>
              <a:t>Spatial and Temporal (between years) Variation in </a:t>
            </a:r>
            <a:r>
              <a:rPr kumimoji="0" lang="en-US" sz="3600" b="1" u="none" strike="noStrike" kern="0" cap="none" spc="0" normalizeH="0" baseline="0" noProof="0" dirty="0" smtClean="0">
                <a:ln>
                  <a:noFill/>
                </a:ln>
                <a:effectLst/>
                <a:uLnTx/>
                <a:uFillTx/>
                <a:latin typeface="+mj-lt"/>
                <a:ea typeface="+mj-ea"/>
                <a:cs typeface="+mj-cs"/>
              </a:rPr>
              <a:t>Seed Predation</a:t>
            </a:r>
            <a:r>
              <a:rPr kumimoji="0" lang="en-US" sz="3600" b="1" u="none" strike="noStrike" kern="0" cap="none" spc="0" normalizeH="0" noProof="0" dirty="0" smtClean="0">
                <a:ln>
                  <a:noFill/>
                </a:ln>
                <a:effectLst/>
                <a:uLnTx/>
                <a:uFillTx/>
                <a:latin typeface="+mj-lt"/>
                <a:ea typeface="+mj-ea"/>
                <a:cs typeface="+mj-cs"/>
              </a:rPr>
              <a:t> &amp; Fruit Set</a:t>
            </a:r>
            <a:endParaRPr kumimoji="0" lang="en-US" sz="3600" b="1" u="none" strike="noStrike" kern="0" cap="none" spc="0" normalizeH="0" baseline="0" noProof="0" dirty="0">
              <a:ln>
                <a:noFill/>
              </a:ln>
              <a:effectLst/>
              <a:uLnTx/>
              <a:uFillTx/>
              <a:latin typeface="+mj-lt"/>
              <a:ea typeface="+mj-ea"/>
              <a:cs typeface="+mj-cs"/>
            </a:endParaRPr>
          </a:p>
        </p:txBody>
      </p:sp>
      <p:sp>
        <p:nvSpPr>
          <p:cNvPr id="15" name="TextBox 14"/>
          <p:cNvSpPr txBox="1"/>
          <p:nvPr/>
        </p:nvSpPr>
        <p:spPr>
          <a:xfrm>
            <a:off x="2514600" y="5801380"/>
            <a:ext cx="3974165" cy="523220"/>
          </a:xfrm>
          <a:prstGeom prst="rect">
            <a:avLst/>
          </a:prstGeom>
          <a:noFill/>
        </p:spPr>
        <p:txBody>
          <a:bodyPr wrap="none" rtlCol="0">
            <a:spAutoFit/>
          </a:bodyPr>
          <a:lstStyle/>
          <a:p>
            <a:r>
              <a:rPr lang="en-US" sz="2800" b="1" dirty="0" smtClean="0"/>
              <a:t>2005                      2006</a:t>
            </a:r>
            <a:endParaRPr lang="en-US" sz="2800" b="1" dirty="0"/>
          </a:p>
        </p:txBody>
      </p:sp>
      <p:sp>
        <p:nvSpPr>
          <p:cNvPr id="16" name="Rectangle 15"/>
          <p:cNvSpPr/>
          <p:nvPr/>
        </p:nvSpPr>
        <p:spPr>
          <a:xfrm>
            <a:off x="1752600" y="5791200"/>
            <a:ext cx="228600" cy="22860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209800" y="2819400"/>
            <a:ext cx="685800" cy="228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895600" y="2286000"/>
            <a:ext cx="685800" cy="762000"/>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953000" y="2362200"/>
            <a:ext cx="685800" cy="6858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flipH="1">
            <a:off x="5638799" y="2514600"/>
            <a:ext cx="685800" cy="533400"/>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324600" y="2895600"/>
            <a:ext cx="685800" cy="152400"/>
          </a:xfrm>
          <a:prstGeom prst="rect">
            <a:avLst/>
          </a:prstGeom>
          <a:solidFill>
            <a:schemeClr val="accent1">
              <a:lumMod val="9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209800" y="4343400"/>
            <a:ext cx="685800" cy="1371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895600" y="4495800"/>
            <a:ext cx="685800" cy="1219200"/>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581400" y="4038600"/>
            <a:ext cx="685800" cy="1676400"/>
          </a:xfrm>
          <a:prstGeom prst="rect">
            <a:avLst/>
          </a:prstGeom>
          <a:solidFill>
            <a:schemeClr val="accent1">
              <a:lumMod val="9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953000" y="4648200"/>
            <a:ext cx="685800" cy="10668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638800" y="4800600"/>
            <a:ext cx="685800" cy="914400"/>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324600" y="4876800"/>
            <a:ext cx="685800" cy="838200"/>
          </a:xfrm>
          <a:prstGeom prst="rect">
            <a:avLst/>
          </a:prstGeom>
          <a:solidFill>
            <a:schemeClr val="accent1">
              <a:lumMod val="9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1981200" y="3048000"/>
            <a:ext cx="5562600" cy="0"/>
          </a:xfrm>
          <a:prstGeom prst="line">
            <a:avLst/>
          </a:prstGeom>
          <a:ln w="28575">
            <a:solidFill>
              <a:schemeClr val="tx1"/>
            </a:solidFill>
          </a:ln>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a:off x="1981200" y="5715000"/>
            <a:ext cx="5486400" cy="0"/>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a:off x="1981200" y="1447800"/>
            <a:ext cx="0" cy="1600200"/>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a:off x="1981200" y="3733800"/>
            <a:ext cx="0" cy="1981200"/>
          </a:xfrm>
          <a:prstGeom prst="line">
            <a:avLst/>
          </a:prstGeom>
        </p:spPr>
        <p:style>
          <a:lnRef idx="3">
            <a:schemeClr val="dk1"/>
          </a:lnRef>
          <a:fillRef idx="0">
            <a:schemeClr val="dk1"/>
          </a:fillRef>
          <a:effectRef idx="2">
            <a:schemeClr val="dk1"/>
          </a:effectRef>
          <a:fontRef idx="minor">
            <a:schemeClr val="tx1"/>
          </a:fontRef>
        </p:style>
      </p:cxnSp>
      <p:sp>
        <p:nvSpPr>
          <p:cNvPr id="40" name="Rectangle 39"/>
          <p:cNvSpPr/>
          <p:nvPr/>
        </p:nvSpPr>
        <p:spPr>
          <a:xfrm>
            <a:off x="7162800" y="3352800"/>
            <a:ext cx="381000" cy="228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162800" y="3810000"/>
            <a:ext cx="381000" cy="228600"/>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162800" y="4191000"/>
            <a:ext cx="381000" cy="2286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7696200" y="3276600"/>
            <a:ext cx="1131528" cy="400110"/>
          </a:xfrm>
          <a:prstGeom prst="rect">
            <a:avLst/>
          </a:prstGeom>
          <a:noFill/>
        </p:spPr>
        <p:txBody>
          <a:bodyPr wrap="none" rtlCol="0">
            <a:spAutoFit/>
          </a:bodyPr>
          <a:lstStyle/>
          <a:p>
            <a:r>
              <a:rPr lang="en-US" sz="2000" b="1" dirty="0" smtClean="0"/>
              <a:t>Meadow</a:t>
            </a:r>
            <a:endParaRPr lang="en-US" sz="2000" b="1" dirty="0"/>
          </a:p>
        </p:txBody>
      </p:sp>
      <p:sp>
        <p:nvSpPr>
          <p:cNvPr id="44" name="TextBox 43"/>
          <p:cNvSpPr txBox="1"/>
          <p:nvPr/>
        </p:nvSpPr>
        <p:spPr>
          <a:xfrm>
            <a:off x="7696200" y="3745468"/>
            <a:ext cx="1285545" cy="400110"/>
          </a:xfrm>
          <a:prstGeom prst="rect">
            <a:avLst/>
          </a:prstGeom>
          <a:noFill/>
        </p:spPr>
        <p:txBody>
          <a:bodyPr wrap="none" rtlCol="0">
            <a:spAutoFit/>
          </a:bodyPr>
          <a:lstStyle/>
          <a:p>
            <a:r>
              <a:rPr lang="en-US" sz="2000" b="1" dirty="0" smtClean="0"/>
              <a:t>Woodland</a:t>
            </a:r>
            <a:endParaRPr lang="en-US" sz="2000" b="1" dirty="0"/>
          </a:p>
        </p:txBody>
      </p:sp>
      <p:sp>
        <p:nvSpPr>
          <p:cNvPr id="45" name="TextBox 44"/>
          <p:cNvSpPr txBox="1"/>
          <p:nvPr/>
        </p:nvSpPr>
        <p:spPr>
          <a:xfrm>
            <a:off x="7696200" y="4126468"/>
            <a:ext cx="1321516" cy="400110"/>
          </a:xfrm>
          <a:prstGeom prst="rect">
            <a:avLst/>
          </a:prstGeom>
          <a:noFill/>
        </p:spPr>
        <p:txBody>
          <a:bodyPr wrap="none" rtlCol="0">
            <a:spAutoFit/>
          </a:bodyPr>
          <a:lstStyle/>
          <a:p>
            <a:r>
              <a:rPr lang="en-US" sz="2000" b="1" dirty="0" smtClean="0"/>
              <a:t>Wind Rock</a:t>
            </a:r>
            <a:endParaRPr lang="en-US" sz="2000" b="1" dirty="0"/>
          </a:p>
        </p:txBody>
      </p:sp>
      <p:sp>
        <p:nvSpPr>
          <p:cNvPr id="46" name="TextBox 45"/>
          <p:cNvSpPr txBox="1"/>
          <p:nvPr/>
        </p:nvSpPr>
        <p:spPr>
          <a:xfrm>
            <a:off x="762000" y="1319842"/>
            <a:ext cx="800219" cy="1806007"/>
          </a:xfrm>
          <a:prstGeom prst="rect">
            <a:avLst/>
          </a:prstGeom>
          <a:noFill/>
        </p:spPr>
        <p:txBody>
          <a:bodyPr vert="vert270" wrap="none" rtlCol="0">
            <a:spAutoFit/>
          </a:bodyPr>
          <a:lstStyle/>
          <a:p>
            <a:r>
              <a:rPr lang="en-US" sz="2000" b="1" dirty="0" smtClean="0"/>
              <a:t>Proportion seed</a:t>
            </a:r>
          </a:p>
          <a:p>
            <a:r>
              <a:rPr lang="en-US" sz="2000" b="1" dirty="0" smtClean="0"/>
              <a:t>       predation</a:t>
            </a:r>
            <a:endParaRPr lang="en-US" sz="2000" b="1" dirty="0"/>
          </a:p>
        </p:txBody>
      </p:sp>
      <p:sp>
        <p:nvSpPr>
          <p:cNvPr id="47" name="TextBox 46"/>
          <p:cNvSpPr txBox="1"/>
          <p:nvPr/>
        </p:nvSpPr>
        <p:spPr>
          <a:xfrm>
            <a:off x="1143000" y="3485271"/>
            <a:ext cx="492443" cy="2144113"/>
          </a:xfrm>
          <a:prstGeom prst="rect">
            <a:avLst/>
          </a:prstGeom>
          <a:noFill/>
        </p:spPr>
        <p:txBody>
          <a:bodyPr vert="vert270" wrap="none" rtlCol="0">
            <a:spAutoFit/>
          </a:bodyPr>
          <a:lstStyle/>
          <a:p>
            <a:r>
              <a:rPr lang="en-US" sz="2000" b="1" dirty="0" smtClean="0"/>
              <a:t>Proportion fruit set</a:t>
            </a:r>
            <a:endParaRPr lang="en-US" sz="2000" b="1" dirty="0"/>
          </a:p>
        </p:txBody>
      </p:sp>
      <p:sp>
        <p:nvSpPr>
          <p:cNvPr id="48" name="TextBox 47"/>
          <p:cNvSpPr txBox="1"/>
          <p:nvPr/>
        </p:nvSpPr>
        <p:spPr>
          <a:xfrm>
            <a:off x="1524000" y="1992868"/>
            <a:ext cx="476412" cy="369332"/>
          </a:xfrm>
          <a:prstGeom prst="rect">
            <a:avLst/>
          </a:prstGeom>
          <a:noFill/>
        </p:spPr>
        <p:txBody>
          <a:bodyPr wrap="none" rtlCol="0">
            <a:spAutoFit/>
          </a:bodyPr>
          <a:lstStyle/>
          <a:p>
            <a:r>
              <a:rPr lang="en-US" dirty="0" smtClean="0"/>
              <a:t>0.4</a:t>
            </a:r>
            <a:endParaRPr lang="en-US" dirty="0"/>
          </a:p>
        </p:txBody>
      </p:sp>
      <p:sp>
        <p:nvSpPr>
          <p:cNvPr id="50" name="TextBox 49"/>
          <p:cNvSpPr txBox="1"/>
          <p:nvPr/>
        </p:nvSpPr>
        <p:spPr>
          <a:xfrm>
            <a:off x="1524000" y="2373868"/>
            <a:ext cx="476412" cy="369332"/>
          </a:xfrm>
          <a:prstGeom prst="rect">
            <a:avLst/>
          </a:prstGeom>
          <a:noFill/>
        </p:spPr>
        <p:txBody>
          <a:bodyPr wrap="none" rtlCol="0">
            <a:spAutoFit/>
          </a:bodyPr>
          <a:lstStyle/>
          <a:p>
            <a:r>
              <a:rPr lang="en-US" dirty="0" smtClean="0"/>
              <a:t>0.2</a:t>
            </a:r>
            <a:endParaRPr lang="en-US" dirty="0"/>
          </a:p>
        </p:txBody>
      </p:sp>
      <p:sp>
        <p:nvSpPr>
          <p:cNvPr id="51" name="TextBox 50"/>
          <p:cNvSpPr txBox="1"/>
          <p:nvPr/>
        </p:nvSpPr>
        <p:spPr>
          <a:xfrm>
            <a:off x="1524000" y="2831068"/>
            <a:ext cx="476412" cy="369332"/>
          </a:xfrm>
          <a:prstGeom prst="rect">
            <a:avLst/>
          </a:prstGeom>
          <a:noFill/>
        </p:spPr>
        <p:txBody>
          <a:bodyPr wrap="none" rtlCol="0">
            <a:spAutoFit/>
          </a:bodyPr>
          <a:lstStyle/>
          <a:p>
            <a:r>
              <a:rPr lang="en-US" dirty="0" smtClean="0"/>
              <a:t>0.0</a:t>
            </a:r>
            <a:endParaRPr lang="en-US" dirty="0"/>
          </a:p>
        </p:txBody>
      </p:sp>
      <p:sp>
        <p:nvSpPr>
          <p:cNvPr id="52" name="TextBox 51"/>
          <p:cNvSpPr txBox="1"/>
          <p:nvPr/>
        </p:nvSpPr>
        <p:spPr>
          <a:xfrm>
            <a:off x="1524000" y="3821668"/>
            <a:ext cx="476412" cy="369332"/>
          </a:xfrm>
          <a:prstGeom prst="rect">
            <a:avLst/>
          </a:prstGeom>
          <a:noFill/>
        </p:spPr>
        <p:txBody>
          <a:bodyPr wrap="none" rtlCol="0">
            <a:spAutoFit/>
          </a:bodyPr>
          <a:lstStyle/>
          <a:p>
            <a:r>
              <a:rPr lang="en-US" dirty="0" smtClean="0"/>
              <a:t>0.6</a:t>
            </a:r>
            <a:endParaRPr lang="en-US" dirty="0"/>
          </a:p>
        </p:txBody>
      </p:sp>
      <p:sp>
        <p:nvSpPr>
          <p:cNvPr id="53" name="TextBox 52"/>
          <p:cNvSpPr txBox="1"/>
          <p:nvPr/>
        </p:nvSpPr>
        <p:spPr>
          <a:xfrm>
            <a:off x="1504788" y="4419600"/>
            <a:ext cx="476412" cy="369332"/>
          </a:xfrm>
          <a:prstGeom prst="rect">
            <a:avLst/>
          </a:prstGeom>
          <a:noFill/>
        </p:spPr>
        <p:txBody>
          <a:bodyPr wrap="none" rtlCol="0">
            <a:spAutoFit/>
          </a:bodyPr>
          <a:lstStyle/>
          <a:p>
            <a:r>
              <a:rPr lang="en-US" dirty="0" smtClean="0"/>
              <a:t>0.4</a:t>
            </a:r>
            <a:endParaRPr lang="en-US" dirty="0"/>
          </a:p>
        </p:txBody>
      </p:sp>
      <p:sp>
        <p:nvSpPr>
          <p:cNvPr id="54" name="TextBox 53"/>
          <p:cNvSpPr txBox="1"/>
          <p:nvPr/>
        </p:nvSpPr>
        <p:spPr>
          <a:xfrm>
            <a:off x="1524000" y="4953000"/>
            <a:ext cx="476412" cy="369332"/>
          </a:xfrm>
          <a:prstGeom prst="rect">
            <a:avLst/>
          </a:prstGeom>
          <a:noFill/>
        </p:spPr>
        <p:txBody>
          <a:bodyPr wrap="none" rtlCol="0">
            <a:spAutoFit/>
          </a:bodyPr>
          <a:lstStyle/>
          <a:p>
            <a:r>
              <a:rPr lang="en-US" dirty="0" smtClean="0"/>
              <a:t>0.2</a:t>
            </a:r>
            <a:endParaRPr lang="en-US" dirty="0"/>
          </a:p>
        </p:txBody>
      </p:sp>
      <p:sp>
        <p:nvSpPr>
          <p:cNvPr id="55" name="TextBox 54"/>
          <p:cNvSpPr txBox="1"/>
          <p:nvPr/>
        </p:nvSpPr>
        <p:spPr>
          <a:xfrm>
            <a:off x="1504788" y="5498068"/>
            <a:ext cx="476412" cy="369332"/>
          </a:xfrm>
          <a:prstGeom prst="rect">
            <a:avLst/>
          </a:prstGeom>
          <a:noFill/>
        </p:spPr>
        <p:txBody>
          <a:bodyPr wrap="none" rtlCol="0">
            <a:spAutoFit/>
          </a:bodyPr>
          <a:lstStyle/>
          <a:p>
            <a:r>
              <a:rPr lang="en-US" dirty="0" smtClean="0"/>
              <a:t>0.0</a:t>
            </a:r>
            <a:endParaRPr lang="en-US" dirty="0"/>
          </a:p>
        </p:txBody>
      </p:sp>
      <p:sp>
        <p:nvSpPr>
          <p:cNvPr id="56" name="TextBox 55"/>
          <p:cNvSpPr txBox="1"/>
          <p:nvPr/>
        </p:nvSpPr>
        <p:spPr>
          <a:xfrm>
            <a:off x="3048000" y="1840468"/>
            <a:ext cx="306494" cy="369332"/>
          </a:xfrm>
          <a:prstGeom prst="rect">
            <a:avLst/>
          </a:prstGeom>
          <a:noFill/>
        </p:spPr>
        <p:txBody>
          <a:bodyPr wrap="none" rtlCol="0">
            <a:spAutoFit/>
          </a:bodyPr>
          <a:lstStyle/>
          <a:p>
            <a:r>
              <a:rPr lang="en-US" dirty="0" smtClean="0"/>
              <a:t>b</a:t>
            </a:r>
            <a:endParaRPr lang="en-US" dirty="0"/>
          </a:p>
        </p:txBody>
      </p:sp>
      <p:sp>
        <p:nvSpPr>
          <p:cNvPr id="57" name="TextBox 56"/>
          <p:cNvSpPr txBox="1"/>
          <p:nvPr/>
        </p:nvSpPr>
        <p:spPr>
          <a:xfrm>
            <a:off x="2362200" y="2373868"/>
            <a:ext cx="295274" cy="369332"/>
          </a:xfrm>
          <a:prstGeom prst="rect">
            <a:avLst/>
          </a:prstGeom>
          <a:noFill/>
        </p:spPr>
        <p:txBody>
          <a:bodyPr wrap="none" rtlCol="0">
            <a:spAutoFit/>
          </a:bodyPr>
          <a:lstStyle/>
          <a:p>
            <a:r>
              <a:rPr lang="en-US" dirty="0" smtClean="0"/>
              <a:t>a</a:t>
            </a:r>
            <a:endParaRPr lang="en-US" dirty="0"/>
          </a:p>
        </p:txBody>
      </p:sp>
      <p:sp>
        <p:nvSpPr>
          <p:cNvPr id="58" name="TextBox 57"/>
          <p:cNvSpPr txBox="1"/>
          <p:nvPr/>
        </p:nvSpPr>
        <p:spPr>
          <a:xfrm>
            <a:off x="5114926" y="1981200"/>
            <a:ext cx="306494" cy="369332"/>
          </a:xfrm>
          <a:prstGeom prst="rect">
            <a:avLst/>
          </a:prstGeom>
          <a:noFill/>
        </p:spPr>
        <p:txBody>
          <a:bodyPr wrap="none" rtlCol="0">
            <a:spAutoFit/>
          </a:bodyPr>
          <a:lstStyle/>
          <a:p>
            <a:r>
              <a:rPr lang="en-US" dirty="0" smtClean="0"/>
              <a:t>b</a:t>
            </a:r>
            <a:endParaRPr lang="en-US" dirty="0"/>
          </a:p>
        </p:txBody>
      </p:sp>
      <p:sp>
        <p:nvSpPr>
          <p:cNvPr id="59" name="TextBox 58"/>
          <p:cNvSpPr txBox="1"/>
          <p:nvPr/>
        </p:nvSpPr>
        <p:spPr>
          <a:xfrm>
            <a:off x="3810000" y="2678668"/>
            <a:ext cx="295274" cy="369332"/>
          </a:xfrm>
          <a:prstGeom prst="rect">
            <a:avLst/>
          </a:prstGeom>
          <a:noFill/>
        </p:spPr>
        <p:txBody>
          <a:bodyPr wrap="none" rtlCol="0">
            <a:spAutoFit/>
          </a:bodyPr>
          <a:lstStyle/>
          <a:p>
            <a:r>
              <a:rPr lang="en-US" dirty="0" smtClean="0"/>
              <a:t>a</a:t>
            </a:r>
            <a:endParaRPr lang="en-US" dirty="0"/>
          </a:p>
        </p:txBody>
      </p:sp>
      <p:sp>
        <p:nvSpPr>
          <p:cNvPr id="60" name="TextBox 59"/>
          <p:cNvSpPr txBox="1"/>
          <p:nvPr/>
        </p:nvSpPr>
        <p:spPr>
          <a:xfrm>
            <a:off x="6486526" y="4419600"/>
            <a:ext cx="306494" cy="369332"/>
          </a:xfrm>
          <a:prstGeom prst="rect">
            <a:avLst/>
          </a:prstGeom>
          <a:noFill/>
        </p:spPr>
        <p:txBody>
          <a:bodyPr wrap="none" rtlCol="0">
            <a:spAutoFit/>
          </a:bodyPr>
          <a:lstStyle/>
          <a:p>
            <a:r>
              <a:rPr lang="en-US" dirty="0" smtClean="0"/>
              <a:t>b</a:t>
            </a:r>
            <a:endParaRPr lang="en-US" dirty="0"/>
          </a:p>
        </p:txBody>
      </p:sp>
      <p:sp>
        <p:nvSpPr>
          <p:cNvPr id="61" name="TextBox 60"/>
          <p:cNvSpPr txBox="1"/>
          <p:nvPr/>
        </p:nvSpPr>
        <p:spPr>
          <a:xfrm>
            <a:off x="5800726" y="2057400"/>
            <a:ext cx="306494" cy="369332"/>
          </a:xfrm>
          <a:prstGeom prst="rect">
            <a:avLst/>
          </a:prstGeom>
          <a:noFill/>
        </p:spPr>
        <p:txBody>
          <a:bodyPr wrap="none" rtlCol="0">
            <a:spAutoFit/>
          </a:bodyPr>
          <a:lstStyle/>
          <a:p>
            <a:r>
              <a:rPr lang="en-US" dirty="0" smtClean="0"/>
              <a:t>b</a:t>
            </a:r>
            <a:endParaRPr lang="en-US" dirty="0"/>
          </a:p>
        </p:txBody>
      </p:sp>
      <p:sp>
        <p:nvSpPr>
          <p:cNvPr id="62" name="TextBox 61"/>
          <p:cNvSpPr txBox="1"/>
          <p:nvPr/>
        </p:nvSpPr>
        <p:spPr>
          <a:xfrm>
            <a:off x="5105400" y="4050268"/>
            <a:ext cx="306494" cy="369332"/>
          </a:xfrm>
          <a:prstGeom prst="rect">
            <a:avLst/>
          </a:prstGeom>
          <a:noFill/>
        </p:spPr>
        <p:txBody>
          <a:bodyPr wrap="none" rtlCol="0">
            <a:spAutoFit/>
          </a:bodyPr>
          <a:lstStyle/>
          <a:p>
            <a:r>
              <a:rPr lang="en-US" dirty="0" smtClean="0"/>
              <a:t>b</a:t>
            </a:r>
            <a:endParaRPr lang="en-US" dirty="0"/>
          </a:p>
        </p:txBody>
      </p:sp>
      <p:sp>
        <p:nvSpPr>
          <p:cNvPr id="63" name="TextBox 62"/>
          <p:cNvSpPr txBox="1"/>
          <p:nvPr/>
        </p:nvSpPr>
        <p:spPr>
          <a:xfrm>
            <a:off x="5715000" y="4202668"/>
            <a:ext cx="306494" cy="369332"/>
          </a:xfrm>
          <a:prstGeom prst="rect">
            <a:avLst/>
          </a:prstGeom>
          <a:noFill/>
        </p:spPr>
        <p:txBody>
          <a:bodyPr wrap="none" rtlCol="0">
            <a:spAutoFit/>
          </a:bodyPr>
          <a:lstStyle/>
          <a:p>
            <a:r>
              <a:rPr lang="en-US" dirty="0" smtClean="0"/>
              <a:t>b</a:t>
            </a:r>
            <a:endParaRPr lang="en-US" dirty="0"/>
          </a:p>
        </p:txBody>
      </p:sp>
      <p:sp>
        <p:nvSpPr>
          <p:cNvPr id="64" name="TextBox 63"/>
          <p:cNvSpPr txBox="1"/>
          <p:nvPr/>
        </p:nvSpPr>
        <p:spPr>
          <a:xfrm>
            <a:off x="2362200" y="3821668"/>
            <a:ext cx="295274" cy="369332"/>
          </a:xfrm>
          <a:prstGeom prst="rect">
            <a:avLst/>
          </a:prstGeom>
          <a:noFill/>
        </p:spPr>
        <p:txBody>
          <a:bodyPr wrap="none" rtlCol="0">
            <a:spAutoFit/>
          </a:bodyPr>
          <a:lstStyle/>
          <a:p>
            <a:r>
              <a:rPr lang="en-US" dirty="0" smtClean="0"/>
              <a:t>a</a:t>
            </a:r>
            <a:endParaRPr lang="en-US" dirty="0"/>
          </a:p>
        </p:txBody>
      </p:sp>
      <p:sp>
        <p:nvSpPr>
          <p:cNvPr id="65" name="TextBox 64"/>
          <p:cNvSpPr txBox="1"/>
          <p:nvPr/>
        </p:nvSpPr>
        <p:spPr>
          <a:xfrm>
            <a:off x="2981326" y="3897868"/>
            <a:ext cx="417102" cy="369332"/>
          </a:xfrm>
          <a:prstGeom prst="rect">
            <a:avLst/>
          </a:prstGeom>
          <a:noFill/>
        </p:spPr>
        <p:txBody>
          <a:bodyPr wrap="none" rtlCol="0">
            <a:spAutoFit/>
          </a:bodyPr>
          <a:lstStyle/>
          <a:p>
            <a:r>
              <a:rPr lang="en-US" dirty="0" err="1" smtClean="0"/>
              <a:t>ab</a:t>
            </a:r>
            <a:endParaRPr lang="en-US" dirty="0"/>
          </a:p>
        </p:txBody>
      </p:sp>
      <p:sp>
        <p:nvSpPr>
          <p:cNvPr id="67" name="TextBox 66"/>
          <p:cNvSpPr txBox="1"/>
          <p:nvPr/>
        </p:nvSpPr>
        <p:spPr>
          <a:xfrm>
            <a:off x="3733800" y="3516868"/>
            <a:ext cx="295274" cy="369332"/>
          </a:xfrm>
          <a:prstGeom prst="rect">
            <a:avLst/>
          </a:prstGeom>
          <a:noFill/>
        </p:spPr>
        <p:txBody>
          <a:bodyPr wrap="none" rtlCol="0">
            <a:spAutoFit/>
          </a:bodyPr>
          <a:lstStyle/>
          <a:p>
            <a:r>
              <a:rPr lang="en-US" dirty="0" smtClean="0"/>
              <a:t>a</a:t>
            </a:r>
            <a:endParaRPr lang="en-US" dirty="0"/>
          </a:p>
        </p:txBody>
      </p:sp>
      <p:cxnSp>
        <p:nvCxnSpPr>
          <p:cNvPr id="76" name="Straight Connector 75"/>
          <p:cNvCxnSpPr/>
          <p:nvPr/>
        </p:nvCxnSpPr>
        <p:spPr>
          <a:xfrm>
            <a:off x="2514600" y="2667000"/>
            <a:ext cx="0" cy="152400"/>
          </a:xfrm>
          <a:prstGeom prst="line">
            <a:avLst/>
          </a:prstGeom>
        </p:spPr>
        <p:style>
          <a:lnRef idx="3">
            <a:schemeClr val="dk1"/>
          </a:lnRef>
          <a:fillRef idx="0">
            <a:schemeClr val="dk1"/>
          </a:fillRef>
          <a:effectRef idx="2">
            <a:schemeClr val="dk1"/>
          </a:effectRef>
          <a:fontRef idx="minor">
            <a:schemeClr val="tx1"/>
          </a:fontRef>
        </p:style>
      </p:cxnSp>
      <p:cxnSp>
        <p:nvCxnSpPr>
          <p:cNvPr id="77" name="Straight Connector 76"/>
          <p:cNvCxnSpPr/>
          <p:nvPr/>
        </p:nvCxnSpPr>
        <p:spPr>
          <a:xfrm>
            <a:off x="3200400" y="2133600"/>
            <a:ext cx="0" cy="152400"/>
          </a:xfrm>
          <a:prstGeom prst="line">
            <a:avLst/>
          </a:prstGeom>
        </p:spPr>
        <p:style>
          <a:lnRef idx="3">
            <a:schemeClr val="dk1"/>
          </a:lnRef>
          <a:fillRef idx="0">
            <a:schemeClr val="dk1"/>
          </a:fillRef>
          <a:effectRef idx="2">
            <a:schemeClr val="dk1"/>
          </a:effectRef>
          <a:fontRef idx="minor">
            <a:schemeClr val="tx1"/>
          </a:fontRef>
        </p:style>
      </p:cxnSp>
      <p:cxnSp>
        <p:nvCxnSpPr>
          <p:cNvPr id="78" name="Straight Connector 77"/>
          <p:cNvCxnSpPr/>
          <p:nvPr/>
        </p:nvCxnSpPr>
        <p:spPr>
          <a:xfrm>
            <a:off x="5257800" y="2286000"/>
            <a:ext cx="0" cy="76200"/>
          </a:xfrm>
          <a:prstGeom prst="line">
            <a:avLst/>
          </a:prstGeom>
        </p:spPr>
        <p:style>
          <a:lnRef idx="3">
            <a:schemeClr val="dk1"/>
          </a:lnRef>
          <a:fillRef idx="0">
            <a:schemeClr val="dk1"/>
          </a:fillRef>
          <a:effectRef idx="2">
            <a:schemeClr val="dk1"/>
          </a:effectRef>
          <a:fontRef idx="minor">
            <a:schemeClr val="tx1"/>
          </a:fontRef>
        </p:style>
      </p:cxnSp>
      <p:cxnSp>
        <p:nvCxnSpPr>
          <p:cNvPr id="79" name="Straight Connector 78"/>
          <p:cNvCxnSpPr/>
          <p:nvPr/>
        </p:nvCxnSpPr>
        <p:spPr>
          <a:xfrm>
            <a:off x="5943600" y="2362200"/>
            <a:ext cx="0" cy="152400"/>
          </a:xfrm>
          <a:prstGeom prst="line">
            <a:avLst/>
          </a:prstGeom>
        </p:spPr>
        <p:style>
          <a:lnRef idx="3">
            <a:schemeClr val="dk1"/>
          </a:lnRef>
          <a:fillRef idx="0">
            <a:schemeClr val="dk1"/>
          </a:fillRef>
          <a:effectRef idx="2">
            <a:schemeClr val="dk1"/>
          </a:effectRef>
          <a:fontRef idx="minor">
            <a:schemeClr val="tx1"/>
          </a:fontRef>
        </p:style>
      </p:cxnSp>
      <p:cxnSp>
        <p:nvCxnSpPr>
          <p:cNvPr id="80" name="Straight Connector 79"/>
          <p:cNvCxnSpPr/>
          <p:nvPr/>
        </p:nvCxnSpPr>
        <p:spPr>
          <a:xfrm>
            <a:off x="6629400" y="2819400"/>
            <a:ext cx="0" cy="76200"/>
          </a:xfrm>
          <a:prstGeom prst="line">
            <a:avLst/>
          </a:prstGeom>
        </p:spPr>
        <p:style>
          <a:lnRef idx="3">
            <a:schemeClr val="dk1"/>
          </a:lnRef>
          <a:fillRef idx="0">
            <a:schemeClr val="dk1"/>
          </a:fillRef>
          <a:effectRef idx="2">
            <a:schemeClr val="dk1"/>
          </a:effectRef>
          <a:fontRef idx="minor">
            <a:schemeClr val="tx1"/>
          </a:fontRef>
        </p:style>
      </p:cxnSp>
      <p:cxnSp>
        <p:nvCxnSpPr>
          <p:cNvPr id="81" name="Straight Connector 80"/>
          <p:cNvCxnSpPr/>
          <p:nvPr/>
        </p:nvCxnSpPr>
        <p:spPr>
          <a:xfrm>
            <a:off x="2514600" y="4191000"/>
            <a:ext cx="0" cy="152400"/>
          </a:xfrm>
          <a:prstGeom prst="line">
            <a:avLst/>
          </a:prstGeom>
        </p:spPr>
        <p:style>
          <a:lnRef idx="3">
            <a:schemeClr val="dk1"/>
          </a:lnRef>
          <a:fillRef idx="0">
            <a:schemeClr val="dk1"/>
          </a:fillRef>
          <a:effectRef idx="2">
            <a:schemeClr val="dk1"/>
          </a:effectRef>
          <a:fontRef idx="minor">
            <a:schemeClr val="tx1"/>
          </a:fontRef>
        </p:style>
      </p:cxnSp>
      <p:cxnSp>
        <p:nvCxnSpPr>
          <p:cNvPr id="82" name="Straight Connector 81"/>
          <p:cNvCxnSpPr>
            <a:stCxn id="65" idx="2"/>
          </p:cNvCxnSpPr>
          <p:nvPr/>
        </p:nvCxnSpPr>
        <p:spPr>
          <a:xfrm>
            <a:off x="3189877" y="4267200"/>
            <a:ext cx="10523" cy="228600"/>
          </a:xfrm>
          <a:prstGeom prst="line">
            <a:avLst/>
          </a:prstGeom>
        </p:spPr>
        <p:style>
          <a:lnRef idx="3">
            <a:schemeClr val="dk1"/>
          </a:lnRef>
          <a:fillRef idx="0">
            <a:schemeClr val="dk1"/>
          </a:fillRef>
          <a:effectRef idx="2">
            <a:schemeClr val="dk1"/>
          </a:effectRef>
          <a:fontRef idx="minor">
            <a:schemeClr val="tx1"/>
          </a:fontRef>
        </p:style>
      </p:cxnSp>
      <p:cxnSp>
        <p:nvCxnSpPr>
          <p:cNvPr id="83" name="Straight Connector 82"/>
          <p:cNvCxnSpPr>
            <a:stCxn id="67" idx="2"/>
          </p:cNvCxnSpPr>
          <p:nvPr/>
        </p:nvCxnSpPr>
        <p:spPr>
          <a:xfrm>
            <a:off x="3881437" y="3886200"/>
            <a:ext cx="4763" cy="152400"/>
          </a:xfrm>
          <a:prstGeom prst="line">
            <a:avLst/>
          </a:prstGeom>
        </p:spPr>
        <p:style>
          <a:lnRef idx="3">
            <a:schemeClr val="dk1"/>
          </a:lnRef>
          <a:fillRef idx="0">
            <a:schemeClr val="dk1"/>
          </a:fillRef>
          <a:effectRef idx="2">
            <a:schemeClr val="dk1"/>
          </a:effectRef>
          <a:fontRef idx="minor">
            <a:schemeClr val="tx1"/>
          </a:fontRef>
        </p:style>
      </p:cxnSp>
      <p:cxnSp>
        <p:nvCxnSpPr>
          <p:cNvPr id="84" name="Straight Connector 83"/>
          <p:cNvCxnSpPr/>
          <p:nvPr/>
        </p:nvCxnSpPr>
        <p:spPr>
          <a:xfrm>
            <a:off x="5257800" y="4343400"/>
            <a:ext cx="0" cy="304800"/>
          </a:xfrm>
          <a:prstGeom prst="line">
            <a:avLst/>
          </a:prstGeom>
        </p:spPr>
        <p:style>
          <a:lnRef idx="3">
            <a:schemeClr val="dk1"/>
          </a:lnRef>
          <a:fillRef idx="0">
            <a:schemeClr val="dk1"/>
          </a:fillRef>
          <a:effectRef idx="2">
            <a:schemeClr val="dk1"/>
          </a:effectRef>
          <a:fontRef idx="minor">
            <a:schemeClr val="tx1"/>
          </a:fontRef>
        </p:style>
      </p:cxnSp>
      <p:cxnSp>
        <p:nvCxnSpPr>
          <p:cNvPr id="85" name="Straight Connector 84"/>
          <p:cNvCxnSpPr/>
          <p:nvPr/>
        </p:nvCxnSpPr>
        <p:spPr>
          <a:xfrm flipH="1">
            <a:off x="5942753" y="4572000"/>
            <a:ext cx="847" cy="228600"/>
          </a:xfrm>
          <a:prstGeom prst="line">
            <a:avLst/>
          </a:prstGeom>
        </p:spPr>
        <p:style>
          <a:lnRef idx="3">
            <a:schemeClr val="dk1"/>
          </a:lnRef>
          <a:fillRef idx="0">
            <a:schemeClr val="dk1"/>
          </a:fillRef>
          <a:effectRef idx="2">
            <a:schemeClr val="dk1"/>
          </a:effectRef>
          <a:fontRef idx="minor">
            <a:schemeClr val="tx1"/>
          </a:fontRef>
        </p:style>
      </p:cxnSp>
      <p:cxnSp>
        <p:nvCxnSpPr>
          <p:cNvPr id="92" name="Straight Connector 91"/>
          <p:cNvCxnSpPr/>
          <p:nvPr/>
        </p:nvCxnSpPr>
        <p:spPr>
          <a:xfrm>
            <a:off x="6629400" y="4724400"/>
            <a:ext cx="0" cy="152400"/>
          </a:xfrm>
          <a:prstGeom prst="line">
            <a:avLst/>
          </a:prstGeom>
        </p:spPr>
        <p:style>
          <a:lnRef idx="3">
            <a:schemeClr val="dk1"/>
          </a:lnRef>
          <a:fillRef idx="0">
            <a:schemeClr val="dk1"/>
          </a:fillRef>
          <a:effectRef idx="2">
            <a:schemeClr val="dk1"/>
          </a:effectRef>
          <a:fontRef idx="minor">
            <a:schemeClr val="tx1"/>
          </a:fontRef>
        </p:style>
      </p:cxnSp>
      <p:sp>
        <p:nvSpPr>
          <p:cNvPr id="97" name="TextBox 96"/>
          <p:cNvSpPr txBox="1"/>
          <p:nvPr/>
        </p:nvSpPr>
        <p:spPr>
          <a:xfrm>
            <a:off x="6475306" y="2526268"/>
            <a:ext cx="295274" cy="369332"/>
          </a:xfrm>
          <a:prstGeom prst="rect">
            <a:avLst/>
          </a:prstGeom>
          <a:noFill/>
        </p:spPr>
        <p:txBody>
          <a:bodyPr wrap="none" rtlCol="0">
            <a:spAutoFit/>
          </a:bodyPr>
          <a:lstStyle/>
          <a:p>
            <a:r>
              <a:rPr lang="en-US" dirty="0" smtClean="0"/>
              <a:t>a</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xmlns="" val="3308714418"/>
              </p:ext>
            </p:extLst>
          </p:nvPr>
        </p:nvGraphicFramePr>
        <p:xfrm>
          <a:off x="522111" y="1069623"/>
          <a:ext cx="7309556" cy="484293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14"/>
          <p:cNvSpPr txBox="1">
            <a:spLocks noChangeArrowheads="1"/>
          </p:cNvSpPr>
          <p:nvPr/>
        </p:nvSpPr>
        <p:spPr bwMode="auto">
          <a:xfrm>
            <a:off x="0" y="-4763"/>
            <a:ext cx="9144000" cy="1077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600" b="1" dirty="0">
                <a:latin typeface="Calibri"/>
                <a:cs typeface="Calibri"/>
              </a:rPr>
              <a:t>Ecological Conditions – </a:t>
            </a:r>
            <a:r>
              <a:rPr lang="en-US" sz="3600" b="1" dirty="0" smtClean="0">
                <a:latin typeface="Calibri"/>
                <a:cs typeface="Calibri"/>
              </a:rPr>
              <a:t>Density</a:t>
            </a:r>
            <a:r>
              <a:rPr lang="en-US" sz="2800" b="1" dirty="0">
                <a:latin typeface="Calibri"/>
                <a:cs typeface="Calibri"/>
              </a:rPr>
              <a:t/>
            </a:r>
            <a:br>
              <a:rPr lang="en-US" sz="2800" b="1" dirty="0">
                <a:latin typeface="Calibri"/>
                <a:cs typeface="Calibri"/>
              </a:rPr>
            </a:br>
            <a:r>
              <a:rPr lang="en-US" sz="2800" b="1" dirty="0" smtClean="0">
                <a:latin typeface="Calibri"/>
                <a:cs typeface="Calibri"/>
              </a:rPr>
              <a:t>Pollination - 2008</a:t>
            </a:r>
            <a:endParaRPr lang="en-US" sz="2800" b="1" dirty="0">
              <a:latin typeface="Calibri"/>
              <a:cs typeface="Calibri"/>
            </a:endParaRPr>
          </a:p>
        </p:txBody>
      </p:sp>
      <p:sp>
        <p:nvSpPr>
          <p:cNvPr id="67590" name="TextBox 7"/>
          <p:cNvSpPr txBox="1">
            <a:spLocks noChangeArrowheads="1"/>
          </p:cNvSpPr>
          <p:nvPr/>
        </p:nvSpPr>
        <p:spPr bwMode="auto">
          <a:xfrm>
            <a:off x="2373490" y="5517799"/>
            <a:ext cx="1295571" cy="33855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smtClean="0">
                <a:latin typeface="Calibri" charset="0"/>
                <a:cs typeface="Calibri" charset="0"/>
              </a:rPr>
              <a:t>High density</a:t>
            </a:r>
            <a:endParaRPr lang="en-US" sz="1600" dirty="0">
              <a:latin typeface="Calibri" charset="0"/>
              <a:cs typeface="Calibri" charset="0"/>
            </a:endParaRPr>
          </a:p>
        </p:txBody>
      </p:sp>
      <p:sp>
        <p:nvSpPr>
          <p:cNvPr id="67591" name="TextBox 8"/>
          <p:cNvSpPr txBox="1">
            <a:spLocks noChangeArrowheads="1"/>
          </p:cNvSpPr>
          <p:nvPr/>
        </p:nvSpPr>
        <p:spPr bwMode="auto">
          <a:xfrm>
            <a:off x="5578288" y="5500337"/>
            <a:ext cx="1442324" cy="33855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smtClean="0">
                <a:latin typeface="Calibri" charset="0"/>
                <a:cs typeface="Calibri" charset="0"/>
              </a:rPr>
              <a:t>Low density</a:t>
            </a:r>
            <a:endParaRPr lang="en-US" sz="1600" dirty="0">
              <a:latin typeface="Calibri" charset="0"/>
              <a:cs typeface="Calibri" charset="0"/>
            </a:endParaRPr>
          </a:p>
        </p:txBody>
      </p:sp>
      <p:sp>
        <p:nvSpPr>
          <p:cNvPr id="11" name="Rectangle 10"/>
          <p:cNvSpPr/>
          <p:nvPr/>
        </p:nvSpPr>
        <p:spPr>
          <a:xfrm>
            <a:off x="6674556" y="1171224"/>
            <a:ext cx="1058333" cy="564443"/>
          </a:xfrm>
          <a:prstGeom prst="rect">
            <a:avLst/>
          </a:prstGeom>
          <a:noFill/>
          <a:ln w="95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Text Box 11"/>
          <p:cNvSpPr txBox="1">
            <a:spLocks noChangeArrowheads="1"/>
          </p:cNvSpPr>
          <p:nvPr/>
        </p:nvSpPr>
        <p:spPr bwMode="auto">
          <a:xfrm>
            <a:off x="564480" y="5961241"/>
            <a:ext cx="774384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400" b="1" dirty="0" smtClean="0">
                <a:latin typeface="Calibri"/>
                <a:cs typeface="Calibri"/>
              </a:rPr>
              <a:t>Pollination highest in high density areas for visited flowers.</a:t>
            </a:r>
            <a:endParaRPr lang="en-US" sz="2400" b="1" dirty="0">
              <a:latin typeface="Calibri"/>
              <a:cs typeface="Calibri"/>
            </a:endParaRPr>
          </a:p>
        </p:txBody>
      </p:sp>
      <p:sp>
        <p:nvSpPr>
          <p:cNvPr id="13" name="TextBox 1"/>
          <p:cNvSpPr txBox="1">
            <a:spLocks noChangeArrowheads="1"/>
          </p:cNvSpPr>
          <p:nvPr/>
        </p:nvSpPr>
        <p:spPr bwMode="auto">
          <a:xfrm>
            <a:off x="2363610" y="1115132"/>
            <a:ext cx="4095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latin typeface="Calibri" charset="0"/>
                <a:cs typeface="Calibri" charset="0"/>
              </a:rPr>
              <a:t>a</a:t>
            </a:r>
          </a:p>
        </p:txBody>
      </p:sp>
      <p:sp>
        <p:nvSpPr>
          <p:cNvPr id="14" name="TextBox 1"/>
          <p:cNvSpPr txBox="1">
            <a:spLocks noChangeArrowheads="1"/>
          </p:cNvSpPr>
          <p:nvPr/>
        </p:nvSpPr>
        <p:spPr bwMode="auto">
          <a:xfrm>
            <a:off x="3266722" y="4459465"/>
            <a:ext cx="4095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smtClean="0">
                <a:latin typeface="Calibri" charset="0"/>
                <a:cs typeface="Calibri" charset="0"/>
              </a:rPr>
              <a:t>b</a:t>
            </a:r>
            <a:endParaRPr lang="en-US" sz="1600" dirty="0">
              <a:latin typeface="Calibri" charset="0"/>
              <a:cs typeface="Calibri" charset="0"/>
            </a:endParaRPr>
          </a:p>
        </p:txBody>
      </p:sp>
      <p:sp>
        <p:nvSpPr>
          <p:cNvPr id="15" name="TextBox 1"/>
          <p:cNvSpPr txBox="1">
            <a:spLocks noChangeArrowheads="1"/>
          </p:cNvSpPr>
          <p:nvPr/>
        </p:nvSpPr>
        <p:spPr bwMode="auto">
          <a:xfrm>
            <a:off x="5493455" y="3497087"/>
            <a:ext cx="4095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smtClean="0">
                <a:latin typeface="Calibri" charset="0"/>
                <a:cs typeface="Calibri" charset="0"/>
              </a:rPr>
              <a:t>b</a:t>
            </a:r>
            <a:endParaRPr lang="en-US" sz="1600" dirty="0">
              <a:latin typeface="Calibri" charset="0"/>
              <a:cs typeface="Calibri" charset="0"/>
            </a:endParaRPr>
          </a:p>
        </p:txBody>
      </p:sp>
      <p:sp>
        <p:nvSpPr>
          <p:cNvPr id="16" name="TextBox 1"/>
          <p:cNvSpPr txBox="1">
            <a:spLocks noChangeArrowheads="1"/>
          </p:cNvSpPr>
          <p:nvPr/>
        </p:nvSpPr>
        <p:spPr bwMode="auto">
          <a:xfrm>
            <a:off x="6354234" y="3313642"/>
            <a:ext cx="4095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err="1" smtClean="0">
                <a:latin typeface="Calibri" charset="0"/>
                <a:cs typeface="Calibri" charset="0"/>
              </a:rPr>
              <a:t>ab</a:t>
            </a:r>
            <a:endParaRPr lang="en-US" sz="1600" dirty="0">
              <a:latin typeface="Calibri" charset="0"/>
              <a:cs typeface="Calibri" charset="0"/>
            </a:endParaRPr>
          </a:p>
        </p:txBody>
      </p:sp>
    </p:spTree>
    <p:extLst>
      <p:ext uri="{BB962C8B-B14F-4D97-AF65-F5344CB8AC3E}">
        <p14:creationId xmlns:p14="http://schemas.microsoft.com/office/powerpoint/2010/main" xmlns="" val="18917872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8600"/>
            <a:ext cx="9982200" cy="7086600"/>
          </a:xfrm>
          <a:prstGeom prst="rect">
            <a:avLst/>
          </a:prstGeom>
          <a:solidFill>
            <a:srgbClr val="F5F0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8" name="Text Box 2"/>
          <p:cNvSpPr txBox="1">
            <a:spLocks noChangeArrowheads="1"/>
          </p:cNvSpPr>
          <p:nvPr/>
        </p:nvSpPr>
        <p:spPr bwMode="auto">
          <a:xfrm>
            <a:off x="-381000" y="-121860"/>
            <a:ext cx="9829800" cy="2000548"/>
          </a:xfrm>
          <a:prstGeom prst="rect">
            <a:avLst/>
          </a:prstGeom>
          <a:noFill/>
          <a:ln w="9525">
            <a:noFill/>
            <a:miter lim="800000"/>
            <a:headEnd/>
            <a:tailEnd/>
          </a:ln>
        </p:spPr>
        <p:txBody>
          <a:bodyPr wrap="square">
            <a:spAutoFit/>
          </a:bodyPr>
          <a:lstStyle/>
          <a:p>
            <a:pPr algn="ctr"/>
            <a:endParaRPr lang="en-US" sz="3200" b="1" dirty="0" smtClean="0"/>
          </a:p>
          <a:p>
            <a:pPr algn="ctr"/>
            <a:r>
              <a:rPr lang="en-US" sz="3000" b="1" dirty="0" smtClean="0"/>
              <a:t>Quantifying </a:t>
            </a:r>
            <a:r>
              <a:rPr lang="en-US" sz="3000" b="1" dirty="0"/>
              <a:t>mutation parameters using </a:t>
            </a:r>
            <a:endParaRPr lang="en-US" sz="3000" b="1" dirty="0" smtClean="0"/>
          </a:p>
          <a:p>
            <a:pPr algn="ctr"/>
            <a:r>
              <a:rPr lang="en-US" sz="3000" b="1" i="1" dirty="0" smtClean="0"/>
              <a:t>Arabidopsis </a:t>
            </a:r>
            <a:r>
              <a:rPr lang="en-US" sz="3000" b="1" i="1" dirty="0"/>
              <a:t>thaliana</a:t>
            </a:r>
            <a:r>
              <a:rPr lang="en-US" sz="3000" b="1" dirty="0"/>
              <a:t> mutation accumulation lines</a:t>
            </a:r>
          </a:p>
          <a:p>
            <a:pPr algn="ctr"/>
            <a:endParaRPr lang="en-US" sz="3200" b="1" dirty="0"/>
          </a:p>
        </p:txBody>
      </p:sp>
      <p:pic>
        <p:nvPicPr>
          <p:cNvPr id="9219" name="Picture 3" descr="Arabidopsis%20thaliana%20%20Acker-Schmalwand%202%20_%2022%20Tage%20alt"/>
          <p:cNvPicPr>
            <a:picLocks noChangeAspect="1" noChangeArrowheads="1"/>
          </p:cNvPicPr>
          <p:nvPr/>
        </p:nvPicPr>
        <p:blipFill>
          <a:blip r:embed="rId3" cstate="print"/>
          <a:srcRect/>
          <a:stretch>
            <a:fillRect/>
          </a:stretch>
        </p:blipFill>
        <p:spPr bwMode="auto">
          <a:xfrm>
            <a:off x="2971800" y="1371600"/>
            <a:ext cx="2895600" cy="4029075"/>
          </a:xfrm>
          <a:prstGeom prst="rect">
            <a:avLst/>
          </a:prstGeom>
          <a:solidFill>
            <a:srgbClr val="FFFF00"/>
          </a:solidFill>
          <a:ln w="9525">
            <a:noFill/>
            <a:miter lim="800000"/>
            <a:headEnd/>
            <a:tailEnd/>
          </a:ln>
        </p:spPr>
      </p:pic>
      <p:sp>
        <p:nvSpPr>
          <p:cNvPr id="9220" name="Rectangle 4"/>
          <p:cNvSpPr>
            <a:spLocks noChangeArrowheads="1"/>
          </p:cNvSpPr>
          <p:nvPr/>
        </p:nvSpPr>
        <p:spPr bwMode="auto">
          <a:xfrm>
            <a:off x="0" y="5410200"/>
            <a:ext cx="9144000" cy="1384995"/>
          </a:xfrm>
          <a:prstGeom prst="rect">
            <a:avLst/>
          </a:prstGeom>
          <a:noFill/>
          <a:ln w="9525">
            <a:noFill/>
            <a:miter lim="800000"/>
            <a:headEnd/>
            <a:tailEnd/>
          </a:ln>
        </p:spPr>
        <p:txBody>
          <a:bodyPr>
            <a:spAutoFit/>
          </a:bodyPr>
          <a:lstStyle/>
          <a:p>
            <a:r>
              <a:rPr lang="en-US" dirty="0"/>
              <a:t> </a:t>
            </a:r>
          </a:p>
          <a:p>
            <a:r>
              <a:rPr lang="en-US" dirty="0"/>
              <a:t>Matthew Rutter, </a:t>
            </a:r>
            <a:r>
              <a:rPr lang="en-US" dirty="0" smtClean="0"/>
              <a:t>Jon </a:t>
            </a:r>
            <a:r>
              <a:rPr lang="en-US" dirty="0" err="1" smtClean="0"/>
              <a:t>Agren</a:t>
            </a:r>
            <a:r>
              <a:rPr lang="en-US" dirty="0" smtClean="0"/>
              <a:t>, Jeff Conner,  Eric </a:t>
            </a:r>
            <a:r>
              <a:rPr lang="en-US" dirty="0" err="1" smtClean="0"/>
              <a:t>Imbert</a:t>
            </a:r>
            <a:r>
              <a:rPr lang="en-US" dirty="0" smtClean="0"/>
              <a:t>, Thomas </a:t>
            </a:r>
            <a:r>
              <a:rPr lang="en-US" dirty="0" err="1" smtClean="0"/>
              <a:t>Lenormand</a:t>
            </a:r>
            <a:r>
              <a:rPr lang="en-US" dirty="0" smtClean="0"/>
              <a:t>, Angie Roles, Detlef Weigel, Stephen Wright </a:t>
            </a:r>
            <a:r>
              <a:rPr lang="en-US" dirty="0"/>
              <a:t>&amp; </a:t>
            </a:r>
            <a:r>
              <a:rPr lang="en-US" baseline="30000" dirty="0"/>
              <a:t> </a:t>
            </a:r>
            <a:r>
              <a:rPr lang="en-US" dirty="0"/>
              <a:t>Charles </a:t>
            </a:r>
            <a:r>
              <a:rPr lang="en-US" dirty="0" smtClean="0"/>
              <a:t>Fenster</a:t>
            </a:r>
            <a:endParaRPr lang="en-US" dirty="0"/>
          </a:p>
          <a:p>
            <a:r>
              <a:rPr lang="en-US" baseline="30000" dirty="0"/>
              <a:t> </a:t>
            </a:r>
            <a:endParaRPr lang="en-US" sz="1000" dirty="0"/>
          </a:p>
          <a:p>
            <a:r>
              <a:rPr lang="en-US" dirty="0"/>
              <a:t>Funding by NSF  and Max Planck Society</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 name="Chart 183"/>
          <p:cNvGraphicFramePr>
            <a:graphicFrameLocks/>
          </p:cNvGraphicFramePr>
          <p:nvPr>
            <p:extLst>
              <p:ext uri="{D42A27DB-BD31-4B8C-83A1-F6EECF244321}">
                <p14:modId xmlns:p14="http://schemas.microsoft.com/office/powerpoint/2010/main" xmlns="" val="3375563245"/>
              </p:ext>
            </p:extLst>
          </p:nvPr>
        </p:nvGraphicFramePr>
        <p:xfrm>
          <a:off x="0" y="1213556"/>
          <a:ext cx="4459112" cy="2839152"/>
        </p:xfrm>
        <a:graphic>
          <a:graphicData uri="http://schemas.openxmlformats.org/drawingml/2006/chart">
            <c:chart xmlns:c="http://schemas.openxmlformats.org/drawingml/2006/chart" xmlns:r="http://schemas.openxmlformats.org/officeDocument/2006/relationships" r:id="rId3"/>
          </a:graphicData>
        </a:graphic>
      </p:graphicFrame>
      <p:sp>
        <p:nvSpPr>
          <p:cNvPr id="182" name="Text Box 14"/>
          <p:cNvSpPr txBox="1">
            <a:spLocks noChangeArrowheads="1"/>
          </p:cNvSpPr>
          <p:nvPr/>
        </p:nvSpPr>
        <p:spPr bwMode="auto">
          <a:xfrm>
            <a:off x="0" y="-4763"/>
            <a:ext cx="9144000" cy="1077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600" b="1" dirty="0">
                <a:latin typeface="Calibri"/>
                <a:cs typeface="Calibri"/>
              </a:rPr>
              <a:t>Ecological Conditions – </a:t>
            </a:r>
            <a:r>
              <a:rPr lang="en-US" sz="3600" b="1" dirty="0" smtClean="0">
                <a:latin typeface="Calibri"/>
                <a:cs typeface="Calibri"/>
              </a:rPr>
              <a:t>Density</a:t>
            </a:r>
            <a:r>
              <a:rPr lang="en-US" sz="2800" b="1" dirty="0">
                <a:latin typeface="Calibri"/>
                <a:cs typeface="Calibri"/>
              </a:rPr>
              <a:t/>
            </a:r>
            <a:br>
              <a:rPr lang="en-US" sz="2800" b="1" dirty="0">
                <a:latin typeface="Calibri"/>
                <a:cs typeface="Calibri"/>
              </a:rPr>
            </a:br>
            <a:r>
              <a:rPr lang="en-US" sz="2800" b="1" dirty="0">
                <a:latin typeface="Calibri"/>
                <a:cs typeface="Calibri"/>
              </a:rPr>
              <a:t>Seeds per </a:t>
            </a:r>
            <a:r>
              <a:rPr lang="en-US" sz="2800" b="1" dirty="0" smtClean="0">
                <a:latin typeface="Calibri"/>
                <a:cs typeface="Calibri"/>
              </a:rPr>
              <a:t>fruit, oviposition and predation - 2009</a:t>
            </a:r>
            <a:endParaRPr lang="en-US" sz="2800" b="1" dirty="0">
              <a:latin typeface="Calibri"/>
              <a:cs typeface="Calibri"/>
            </a:endParaRPr>
          </a:p>
        </p:txBody>
      </p:sp>
      <p:graphicFrame>
        <p:nvGraphicFramePr>
          <p:cNvPr id="187" name="Chart 186"/>
          <p:cNvGraphicFramePr>
            <a:graphicFrameLocks/>
          </p:cNvGraphicFramePr>
          <p:nvPr>
            <p:extLst>
              <p:ext uri="{D42A27DB-BD31-4B8C-83A1-F6EECF244321}">
                <p14:modId xmlns:p14="http://schemas.microsoft.com/office/powerpoint/2010/main" xmlns="" val="1223864791"/>
              </p:ext>
            </p:extLst>
          </p:nvPr>
        </p:nvGraphicFramePr>
        <p:xfrm>
          <a:off x="4797778" y="3962400"/>
          <a:ext cx="4162779" cy="27968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8" name="Chart 187"/>
          <p:cNvGraphicFramePr>
            <a:graphicFrameLocks/>
          </p:cNvGraphicFramePr>
          <p:nvPr>
            <p:extLst>
              <p:ext uri="{D42A27DB-BD31-4B8C-83A1-F6EECF244321}">
                <p14:modId xmlns:p14="http://schemas.microsoft.com/office/powerpoint/2010/main" xmlns="" val="3936268334"/>
              </p:ext>
            </p:extLst>
          </p:nvPr>
        </p:nvGraphicFramePr>
        <p:xfrm>
          <a:off x="4656668" y="1213556"/>
          <a:ext cx="4374444" cy="2810933"/>
        </p:xfrm>
        <a:graphic>
          <a:graphicData uri="http://schemas.openxmlformats.org/drawingml/2006/chart">
            <c:chart xmlns:c="http://schemas.openxmlformats.org/drawingml/2006/chart" xmlns:r="http://schemas.openxmlformats.org/officeDocument/2006/relationships" r:id="rId5"/>
          </a:graphicData>
        </a:graphic>
      </p:graphicFrame>
      <p:sp>
        <p:nvSpPr>
          <p:cNvPr id="194" name="Rectangle 193"/>
          <p:cNvSpPr/>
          <p:nvPr/>
        </p:nvSpPr>
        <p:spPr>
          <a:xfrm>
            <a:off x="2460803" y="3788127"/>
            <a:ext cx="211137" cy="2111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a:solidFill>
                  <a:srgbClr val="000000"/>
                </a:solidFill>
              </a:ln>
              <a:solidFill>
                <a:schemeClr val="bg1"/>
              </a:solidFill>
            </a:endParaRPr>
          </a:p>
        </p:txBody>
      </p:sp>
      <p:sp>
        <p:nvSpPr>
          <p:cNvPr id="195" name="Rectangle 194"/>
          <p:cNvSpPr/>
          <p:nvPr/>
        </p:nvSpPr>
        <p:spPr>
          <a:xfrm>
            <a:off x="7157509" y="6493759"/>
            <a:ext cx="211138" cy="2111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a:solidFill>
                  <a:srgbClr val="000000"/>
                </a:solidFill>
              </a:ln>
              <a:solidFill>
                <a:schemeClr val="bg1"/>
              </a:solidFill>
            </a:endParaRPr>
          </a:p>
        </p:txBody>
      </p:sp>
      <p:grpSp>
        <p:nvGrpSpPr>
          <p:cNvPr id="3" name="Group 2"/>
          <p:cNvGrpSpPr/>
          <p:nvPr/>
        </p:nvGrpSpPr>
        <p:grpSpPr>
          <a:xfrm>
            <a:off x="2794532" y="1349197"/>
            <a:ext cx="2060046" cy="722667"/>
            <a:chOff x="2893308" y="1306864"/>
            <a:chExt cx="2060046" cy="722667"/>
          </a:xfrm>
        </p:grpSpPr>
        <p:sp>
          <p:nvSpPr>
            <p:cNvPr id="2" name="Rectangle 1"/>
            <p:cNvSpPr/>
            <p:nvPr/>
          </p:nvSpPr>
          <p:spPr>
            <a:xfrm>
              <a:off x="2991734" y="1397175"/>
              <a:ext cx="140934" cy="126825"/>
            </a:xfrm>
            <a:prstGeom prst="rect">
              <a:avLst/>
            </a:prstGeom>
            <a:solidFill>
              <a:srgbClr val="33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a:solidFill>
                    <a:srgbClr val="000000"/>
                  </a:solidFill>
                </a:ln>
              </a:endParaRPr>
            </a:p>
          </p:txBody>
        </p:sp>
        <p:sp>
          <p:nvSpPr>
            <p:cNvPr id="189" name="Rectangle 188"/>
            <p:cNvSpPr/>
            <p:nvPr/>
          </p:nvSpPr>
          <p:spPr>
            <a:xfrm>
              <a:off x="2988558" y="1591911"/>
              <a:ext cx="144109" cy="143758"/>
            </a:xfrm>
            <a:prstGeom prst="rect">
              <a:avLst/>
            </a:prstGeom>
            <a:pattFill prst="ltDnDiag">
              <a:fgClr>
                <a:srgbClr val="336600"/>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a:solidFill>
                    <a:srgbClr val="000000"/>
                  </a:solidFill>
                </a:ln>
              </a:endParaRPr>
            </a:p>
          </p:txBody>
        </p:sp>
        <p:sp>
          <p:nvSpPr>
            <p:cNvPr id="190" name="Rectangle 189"/>
            <p:cNvSpPr/>
            <p:nvPr/>
          </p:nvSpPr>
          <p:spPr>
            <a:xfrm>
              <a:off x="2985383" y="1800756"/>
              <a:ext cx="161395" cy="14657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a:solidFill>
                    <a:srgbClr val="000000"/>
                  </a:solidFill>
                </a:ln>
                <a:solidFill>
                  <a:schemeClr val="bg1"/>
                </a:solidFill>
              </a:endParaRPr>
            </a:p>
          </p:txBody>
        </p:sp>
        <p:sp>
          <p:nvSpPr>
            <p:cNvPr id="68786" name="TextBox 2"/>
            <p:cNvSpPr txBox="1">
              <a:spLocks noChangeArrowheads="1"/>
            </p:cNvSpPr>
            <p:nvPr/>
          </p:nvSpPr>
          <p:spPr bwMode="auto">
            <a:xfrm>
              <a:off x="3089629" y="1721556"/>
              <a:ext cx="18637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latin typeface="Calibri" charset="0"/>
                  <a:cs typeface="Calibri" charset="0"/>
                </a:rPr>
                <a:t>Pollinator exclusion</a:t>
              </a:r>
            </a:p>
          </p:txBody>
        </p:sp>
        <p:sp>
          <p:nvSpPr>
            <p:cNvPr id="68787" name="TextBox 191"/>
            <p:cNvSpPr txBox="1">
              <a:spLocks noChangeArrowheads="1"/>
            </p:cNvSpPr>
            <p:nvPr/>
          </p:nvSpPr>
          <p:spPr bwMode="auto">
            <a:xfrm>
              <a:off x="3088218" y="1506538"/>
              <a:ext cx="18621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smtClean="0">
                  <a:latin typeface="Calibri" charset="0"/>
                  <a:cs typeface="Calibri" charset="0"/>
                </a:rPr>
                <a:t>Low density</a:t>
              </a:r>
              <a:endParaRPr lang="en-US" sz="1400" dirty="0">
                <a:latin typeface="Calibri" charset="0"/>
                <a:cs typeface="Calibri" charset="0"/>
              </a:endParaRPr>
            </a:p>
          </p:txBody>
        </p:sp>
        <p:sp>
          <p:nvSpPr>
            <p:cNvPr id="68788" name="TextBox 192"/>
            <p:cNvSpPr txBox="1">
              <a:spLocks noChangeArrowheads="1"/>
            </p:cNvSpPr>
            <p:nvPr/>
          </p:nvSpPr>
          <p:spPr bwMode="auto">
            <a:xfrm>
              <a:off x="3085043" y="1306864"/>
              <a:ext cx="18621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smtClean="0">
                  <a:latin typeface="Calibri" charset="0"/>
                  <a:cs typeface="Calibri" charset="0"/>
                </a:rPr>
                <a:t>High density</a:t>
              </a:r>
              <a:endParaRPr lang="en-US" sz="1400" dirty="0">
                <a:latin typeface="Calibri" charset="0"/>
                <a:cs typeface="Calibri" charset="0"/>
              </a:endParaRPr>
            </a:p>
          </p:txBody>
        </p:sp>
        <p:sp>
          <p:nvSpPr>
            <p:cNvPr id="4" name="Rectangle 3"/>
            <p:cNvSpPr/>
            <p:nvPr/>
          </p:nvSpPr>
          <p:spPr>
            <a:xfrm>
              <a:off x="2893308" y="1341260"/>
              <a:ext cx="1791581" cy="676629"/>
            </a:xfrm>
            <a:prstGeom prst="rect">
              <a:avLst/>
            </a:prstGeom>
            <a:noFill/>
            <a:ln w="95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97" name="Text Box 11"/>
          <p:cNvSpPr txBox="1">
            <a:spLocks noChangeArrowheads="1"/>
          </p:cNvSpPr>
          <p:nvPr/>
        </p:nvSpPr>
        <p:spPr bwMode="auto">
          <a:xfrm>
            <a:off x="112889" y="3999797"/>
            <a:ext cx="4684890" cy="21236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400" b="1" dirty="0">
                <a:latin typeface="Calibri"/>
                <a:cs typeface="Calibri"/>
              </a:rPr>
              <a:t>P</a:t>
            </a:r>
            <a:r>
              <a:rPr lang="en-US" sz="2400" b="1" dirty="0" smtClean="0">
                <a:latin typeface="Calibri"/>
                <a:cs typeface="Calibri"/>
              </a:rPr>
              <a:t>lants at high density had the highest seeds per fruit.</a:t>
            </a:r>
          </a:p>
          <a:p>
            <a:pPr>
              <a:spcBef>
                <a:spcPct val="50000"/>
              </a:spcBef>
              <a:defRPr/>
            </a:pPr>
            <a:r>
              <a:rPr lang="en-US" sz="2400" b="1" dirty="0" smtClean="0">
                <a:latin typeface="Calibri"/>
                <a:cs typeface="Calibri"/>
              </a:rPr>
              <a:t>Oviposition was similar between density levels, BUT predation was higher at low density.</a:t>
            </a:r>
            <a:endParaRPr lang="en-US" sz="2400" b="1" dirty="0">
              <a:latin typeface="Calibri"/>
              <a:cs typeface="Calibri"/>
            </a:endParaRPr>
          </a:p>
        </p:txBody>
      </p:sp>
      <p:sp>
        <p:nvSpPr>
          <p:cNvPr id="198" name="Rectangle 197"/>
          <p:cNvSpPr/>
          <p:nvPr/>
        </p:nvSpPr>
        <p:spPr>
          <a:xfrm>
            <a:off x="7182909" y="3696937"/>
            <a:ext cx="211138" cy="2111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a:solidFill>
                  <a:srgbClr val="000000"/>
                </a:solidFill>
              </a:ln>
              <a:solidFill>
                <a:schemeClr val="bg1"/>
              </a:solidFill>
            </a:endParaRPr>
          </a:p>
        </p:txBody>
      </p:sp>
      <p:sp>
        <p:nvSpPr>
          <p:cNvPr id="199" name="TextBox 1"/>
          <p:cNvSpPr txBox="1">
            <a:spLocks noChangeArrowheads="1"/>
          </p:cNvSpPr>
          <p:nvPr/>
        </p:nvSpPr>
        <p:spPr bwMode="auto">
          <a:xfrm>
            <a:off x="1643943" y="1129243"/>
            <a:ext cx="4095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latin typeface="Calibri" charset="0"/>
                <a:cs typeface="Calibri" charset="0"/>
              </a:rPr>
              <a:t>a</a:t>
            </a:r>
          </a:p>
        </p:txBody>
      </p:sp>
      <p:sp>
        <p:nvSpPr>
          <p:cNvPr id="200" name="TextBox 1"/>
          <p:cNvSpPr txBox="1">
            <a:spLocks noChangeArrowheads="1"/>
          </p:cNvSpPr>
          <p:nvPr/>
        </p:nvSpPr>
        <p:spPr bwMode="auto">
          <a:xfrm>
            <a:off x="2403120" y="2114198"/>
            <a:ext cx="4095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smtClean="0">
                <a:latin typeface="Calibri" charset="0"/>
                <a:cs typeface="Calibri" charset="0"/>
              </a:rPr>
              <a:t>b</a:t>
            </a:r>
            <a:endParaRPr lang="en-US" sz="1600" dirty="0">
              <a:latin typeface="Calibri" charset="0"/>
              <a:cs typeface="Calibri" charset="0"/>
            </a:endParaRPr>
          </a:p>
        </p:txBody>
      </p:sp>
      <p:sp>
        <p:nvSpPr>
          <p:cNvPr id="201" name="TextBox 1"/>
          <p:cNvSpPr txBox="1">
            <a:spLocks noChangeArrowheads="1"/>
          </p:cNvSpPr>
          <p:nvPr/>
        </p:nvSpPr>
        <p:spPr bwMode="auto">
          <a:xfrm>
            <a:off x="3176408" y="2224265"/>
            <a:ext cx="4095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smtClean="0">
                <a:latin typeface="Calibri" charset="0"/>
                <a:cs typeface="Calibri" charset="0"/>
              </a:rPr>
              <a:t>b</a:t>
            </a:r>
            <a:endParaRPr lang="en-US" sz="1600" dirty="0">
              <a:latin typeface="Calibri" charset="0"/>
              <a:cs typeface="Calibri" charset="0"/>
            </a:endParaRPr>
          </a:p>
        </p:txBody>
      </p:sp>
      <p:sp>
        <p:nvSpPr>
          <p:cNvPr id="202" name="TextBox 1"/>
          <p:cNvSpPr txBox="1">
            <a:spLocks noChangeArrowheads="1"/>
          </p:cNvSpPr>
          <p:nvPr/>
        </p:nvSpPr>
        <p:spPr bwMode="auto">
          <a:xfrm>
            <a:off x="7526182" y="4065750"/>
            <a:ext cx="40957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smtClean="0">
                <a:latin typeface="Calibri" charset="0"/>
                <a:cs typeface="Calibri" charset="0"/>
              </a:rPr>
              <a:t>a</a:t>
            </a:r>
            <a:endParaRPr lang="en-US" sz="1600" dirty="0">
              <a:latin typeface="Calibri" charset="0"/>
              <a:cs typeface="Calibri" charset="0"/>
            </a:endParaRPr>
          </a:p>
        </p:txBody>
      </p:sp>
      <p:sp>
        <p:nvSpPr>
          <p:cNvPr id="203" name="TextBox 1"/>
          <p:cNvSpPr txBox="1">
            <a:spLocks noChangeArrowheads="1"/>
          </p:cNvSpPr>
          <p:nvPr/>
        </p:nvSpPr>
        <p:spPr bwMode="auto">
          <a:xfrm>
            <a:off x="6620199" y="4376920"/>
            <a:ext cx="40957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latin typeface="Calibri" charset="0"/>
                <a:cs typeface="Calibri" charset="0"/>
              </a:rPr>
              <a:t>b</a:t>
            </a:r>
          </a:p>
        </p:txBody>
      </p:sp>
    </p:spTree>
    <p:extLst>
      <p:ext uri="{BB962C8B-B14F-4D97-AF65-F5344CB8AC3E}">
        <p14:creationId xmlns:p14="http://schemas.microsoft.com/office/powerpoint/2010/main" xmlns="" val="6437110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8" name="Picture 4"/>
          <p:cNvPicPr>
            <a:picLocks noChangeAspect="1" noChangeArrowheads="1"/>
          </p:cNvPicPr>
          <p:nvPr/>
        </p:nvPicPr>
        <p:blipFill>
          <a:blip r:embed="rId3" cstate="print"/>
          <a:srcRect l="3488" t="8139" b="5814"/>
          <a:stretch>
            <a:fillRect/>
          </a:stretch>
        </p:blipFill>
        <p:spPr bwMode="auto">
          <a:xfrm>
            <a:off x="1524000" y="685800"/>
            <a:ext cx="6324600" cy="5638800"/>
          </a:xfrm>
          <a:prstGeom prst="rect">
            <a:avLst/>
          </a:prstGeom>
          <a:noFill/>
          <a:ln w="9525">
            <a:noFill/>
            <a:miter lim="800000"/>
            <a:headEnd/>
            <a:tailEnd/>
          </a:ln>
          <a:effectLst/>
        </p:spPr>
      </p:pic>
      <p:sp>
        <p:nvSpPr>
          <p:cNvPr id="338949" name="Line 5"/>
          <p:cNvSpPr>
            <a:spLocks noChangeShapeType="1"/>
          </p:cNvSpPr>
          <p:nvPr/>
        </p:nvSpPr>
        <p:spPr bwMode="auto">
          <a:xfrm flipV="1">
            <a:off x="5105400" y="1447800"/>
            <a:ext cx="1524000" cy="2286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338950" name="Line 6"/>
          <p:cNvSpPr>
            <a:spLocks noChangeShapeType="1"/>
          </p:cNvSpPr>
          <p:nvPr/>
        </p:nvSpPr>
        <p:spPr bwMode="auto">
          <a:xfrm flipV="1">
            <a:off x="6324600" y="4038600"/>
            <a:ext cx="609600" cy="1524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338951" name="Text Box 7"/>
          <p:cNvSpPr txBox="1">
            <a:spLocks noChangeArrowheads="1"/>
          </p:cNvSpPr>
          <p:nvPr/>
        </p:nvSpPr>
        <p:spPr bwMode="auto">
          <a:xfrm>
            <a:off x="7086600" y="3810000"/>
            <a:ext cx="1538288" cy="457200"/>
          </a:xfrm>
          <a:prstGeom prst="rect">
            <a:avLst/>
          </a:prstGeom>
          <a:noFill/>
          <a:ln w="9525">
            <a:noFill/>
            <a:miter lim="800000"/>
            <a:headEnd/>
            <a:tailEnd/>
          </a:ln>
          <a:effectLst/>
        </p:spPr>
        <p:txBody>
          <a:bodyPr wrap="none">
            <a:spAutoFit/>
          </a:bodyPr>
          <a:lstStyle/>
          <a:p>
            <a:r>
              <a:rPr lang="en-US"/>
              <a:t>MA Lines</a:t>
            </a:r>
          </a:p>
        </p:txBody>
      </p:sp>
      <p:sp>
        <p:nvSpPr>
          <p:cNvPr id="338952" name="Text Box 8"/>
          <p:cNvSpPr txBox="1">
            <a:spLocks noChangeArrowheads="1"/>
          </p:cNvSpPr>
          <p:nvPr/>
        </p:nvSpPr>
        <p:spPr bwMode="auto">
          <a:xfrm>
            <a:off x="6553200" y="1295400"/>
            <a:ext cx="2333625" cy="1187450"/>
          </a:xfrm>
          <a:prstGeom prst="rect">
            <a:avLst/>
          </a:prstGeom>
          <a:noFill/>
          <a:ln w="9525">
            <a:noFill/>
            <a:miter lim="800000"/>
            <a:headEnd/>
            <a:tailEnd/>
          </a:ln>
          <a:effectLst/>
        </p:spPr>
        <p:txBody>
          <a:bodyPr wrap="none">
            <a:spAutoFit/>
          </a:bodyPr>
          <a:lstStyle/>
          <a:p>
            <a:r>
              <a:rPr lang="en-US"/>
              <a:t>Resampling</a:t>
            </a:r>
          </a:p>
          <a:p>
            <a:r>
              <a:rPr lang="en-US"/>
              <a:t>of Premutation</a:t>
            </a:r>
          </a:p>
          <a:p>
            <a:r>
              <a:rPr lang="en-US"/>
              <a:t>Founder</a:t>
            </a:r>
          </a:p>
        </p:txBody>
      </p:sp>
      <p:sp>
        <p:nvSpPr>
          <p:cNvPr id="338953" name="Text Box 9"/>
          <p:cNvSpPr txBox="1">
            <a:spLocks noChangeArrowheads="1"/>
          </p:cNvSpPr>
          <p:nvPr/>
        </p:nvSpPr>
        <p:spPr bwMode="auto">
          <a:xfrm>
            <a:off x="990600" y="304800"/>
            <a:ext cx="7620000" cy="457200"/>
          </a:xfrm>
          <a:prstGeom prst="rect">
            <a:avLst/>
          </a:prstGeom>
          <a:noFill/>
          <a:ln w="9525">
            <a:noFill/>
            <a:miter lim="800000"/>
            <a:headEnd/>
            <a:tailEnd/>
          </a:ln>
          <a:effectLst/>
        </p:spPr>
        <p:txBody>
          <a:bodyPr>
            <a:spAutoFit/>
          </a:bodyPr>
          <a:lstStyle/>
          <a:p>
            <a:r>
              <a:rPr lang="en-US"/>
              <a:t>Mutation Effect Relative to Environmental Variance</a:t>
            </a:r>
          </a:p>
        </p:txBody>
      </p:sp>
      <p:sp>
        <p:nvSpPr>
          <p:cNvPr id="338954" name="Text Box 10"/>
          <p:cNvSpPr txBox="1">
            <a:spLocks noChangeArrowheads="1"/>
          </p:cNvSpPr>
          <p:nvPr/>
        </p:nvSpPr>
        <p:spPr bwMode="auto">
          <a:xfrm rot="-5400000">
            <a:off x="280194" y="3404394"/>
            <a:ext cx="1725612" cy="457200"/>
          </a:xfrm>
          <a:prstGeom prst="rect">
            <a:avLst/>
          </a:prstGeom>
          <a:noFill/>
          <a:ln w="9525">
            <a:noFill/>
            <a:miter lim="800000"/>
            <a:headEnd/>
            <a:tailEnd/>
          </a:ln>
          <a:effectLst/>
        </p:spPr>
        <p:txBody>
          <a:bodyPr wrap="none">
            <a:spAutoFit/>
          </a:bodyPr>
          <a:lstStyle/>
          <a:p>
            <a:r>
              <a:rPr lang="en-US"/>
              <a:t>Frequency</a:t>
            </a:r>
          </a:p>
        </p:txBody>
      </p:sp>
      <p:sp>
        <p:nvSpPr>
          <p:cNvPr id="338955" name="Text Box 11"/>
          <p:cNvSpPr txBox="1">
            <a:spLocks noChangeArrowheads="1"/>
          </p:cNvSpPr>
          <p:nvPr/>
        </p:nvSpPr>
        <p:spPr bwMode="auto">
          <a:xfrm>
            <a:off x="2133600" y="6172200"/>
            <a:ext cx="6056313" cy="457200"/>
          </a:xfrm>
          <a:prstGeom prst="rect">
            <a:avLst/>
          </a:prstGeom>
          <a:noFill/>
          <a:ln w="9525">
            <a:noFill/>
            <a:miter lim="800000"/>
            <a:headEnd/>
            <a:tailEnd/>
          </a:ln>
          <a:effectLst/>
        </p:spPr>
        <p:txBody>
          <a:bodyPr wrap="none">
            <a:spAutoFit/>
          </a:bodyPr>
          <a:lstStyle/>
          <a:p>
            <a:r>
              <a:rPr lang="en-US"/>
              <a:t>MA line Fitness and </a:t>
            </a:r>
            <a:r>
              <a:rPr lang="en-US">
                <a:solidFill>
                  <a:srgbClr val="FF0000"/>
                </a:solidFill>
              </a:rPr>
              <a:t>Premutation Fitness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Future Directions</a:t>
            </a:r>
            <a:endParaRPr lang="en-US" dirty="0"/>
          </a:p>
        </p:txBody>
      </p:sp>
      <p:pic>
        <p:nvPicPr>
          <p:cNvPr id="4" name="Picture 5" descr="http://24.media.tumblr.com/tumblr_lrm03b1lLV1qa77t4o1_500.jpg"/>
          <p:cNvPicPr>
            <a:picLocks noChangeAspect="1" noChangeArrowheads="1"/>
          </p:cNvPicPr>
          <p:nvPr/>
        </p:nvPicPr>
        <p:blipFill>
          <a:blip r:embed="rId3" cstate="print"/>
          <a:srcRect l="17518" r="27981"/>
          <a:stretch>
            <a:fillRect/>
          </a:stretch>
        </p:blipFill>
        <p:spPr bwMode="auto">
          <a:xfrm>
            <a:off x="533400" y="1295400"/>
            <a:ext cx="1052185" cy="1371600"/>
          </a:xfrm>
          <a:prstGeom prst="rect">
            <a:avLst/>
          </a:prstGeom>
          <a:noFill/>
        </p:spPr>
      </p:pic>
      <p:pic>
        <p:nvPicPr>
          <p:cNvPr id="395266" name="Picture 2" descr="C:\Documents and Settings\cfenster\Desktop\Hadena.jpg"/>
          <p:cNvPicPr>
            <a:picLocks noChangeAspect="1" noChangeArrowheads="1"/>
          </p:cNvPicPr>
          <p:nvPr/>
        </p:nvPicPr>
        <p:blipFill>
          <a:blip r:embed="rId4" cstate="print"/>
          <a:srcRect l="2500" t="21111" r="2500" b="30000"/>
          <a:stretch>
            <a:fillRect/>
          </a:stretch>
        </p:blipFill>
        <p:spPr bwMode="auto">
          <a:xfrm>
            <a:off x="1371600" y="2743200"/>
            <a:ext cx="3383280" cy="1305831"/>
          </a:xfrm>
          <a:prstGeom prst="rect">
            <a:avLst/>
          </a:prstGeom>
          <a:noFill/>
        </p:spPr>
      </p:pic>
      <p:pic>
        <p:nvPicPr>
          <p:cNvPr id="395268" name="Picture 4" descr="https://encrypted-tbn1.gstatic.com/images?q=tbn:ANd9GcSgwce2BFzYR9G52t7sYMHiCzB4qI4Kv1dCrjmv6TdyCOCXMkTxCw"/>
          <p:cNvPicPr>
            <a:picLocks noChangeAspect="1" noChangeArrowheads="1"/>
          </p:cNvPicPr>
          <p:nvPr/>
        </p:nvPicPr>
        <p:blipFill>
          <a:blip r:embed="rId5" cstate="print"/>
          <a:srcRect/>
          <a:stretch>
            <a:fillRect/>
          </a:stretch>
        </p:blipFill>
        <p:spPr bwMode="auto">
          <a:xfrm>
            <a:off x="6629400" y="1600200"/>
            <a:ext cx="1493263" cy="1676400"/>
          </a:xfrm>
          <a:prstGeom prst="rect">
            <a:avLst/>
          </a:prstGeom>
          <a:noFill/>
        </p:spPr>
      </p:pic>
      <p:grpSp>
        <p:nvGrpSpPr>
          <p:cNvPr id="3" name="Group 11"/>
          <p:cNvGrpSpPr>
            <a:grpSpLocks/>
          </p:cNvGrpSpPr>
          <p:nvPr/>
        </p:nvGrpSpPr>
        <p:grpSpPr bwMode="auto">
          <a:xfrm>
            <a:off x="5867399" y="4038600"/>
            <a:ext cx="2895601" cy="2047547"/>
            <a:chOff x="6400800" y="0"/>
            <a:chExt cx="2833992" cy="2047214"/>
          </a:xfrm>
        </p:grpSpPr>
        <p:pic>
          <p:nvPicPr>
            <p:cNvPr id="8" name="Picture 4" descr="http://www.floridapanther.com/pics/panther_pics/panther_headshot%20.jpg"/>
            <p:cNvPicPr>
              <a:picLocks noChangeAspect="1" noChangeArrowheads="1"/>
            </p:cNvPicPr>
            <p:nvPr/>
          </p:nvPicPr>
          <p:blipFill>
            <a:blip r:embed="rId6" cstate="print"/>
            <a:srcRect l="15723" r="13721"/>
            <a:stretch>
              <a:fillRect/>
            </a:stretch>
          </p:blipFill>
          <p:spPr bwMode="auto">
            <a:xfrm>
              <a:off x="6400800" y="0"/>
              <a:ext cx="2743200" cy="1981200"/>
            </a:xfrm>
            <a:prstGeom prst="rect">
              <a:avLst/>
            </a:prstGeom>
            <a:noFill/>
            <a:ln w="9525">
              <a:solidFill>
                <a:schemeClr val="tx1"/>
              </a:solidFill>
              <a:miter lim="800000"/>
              <a:headEnd/>
              <a:tailEnd/>
            </a:ln>
          </p:spPr>
        </p:pic>
        <p:sp>
          <p:nvSpPr>
            <p:cNvPr id="9" name="Rectangle 6"/>
            <p:cNvSpPr>
              <a:spLocks noChangeArrowheads="1"/>
            </p:cNvSpPr>
            <p:nvPr/>
          </p:nvSpPr>
          <p:spPr bwMode="auto">
            <a:xfrm>
              <a:off x="7817796" y="1785647"/>
              <a:ext cx="1416996" cy="261567"/>
            </a:xfrm>
            <a:prstGeom prst="rect">
              <a:avLst/>
            </a:prstGeom>
            <a:noFill/>
            <a:ln w="9525">
              <a:noFill/>
              <a:miter lim="800000"/>
              <a:headEnd/>
              <a:tailEnd/>
            </a:ln>
          </p:spPr>
          <p:txBody>
            <a:bodyPr wrap="square">
              <a:spAutoFit/>
            </a:bodyPr>
            <a:lstStyle/>
            <a:p>
              <a:r>
                <a:rPr lang="en-US" sz="1100" dirty="0" smtClean="0"/>
                <a:t>floridapanther.com</a:t>
              </a:r>
              <a:endParaRPr lang="en-US" sz="1100" dirty="0"/>
            </a:p>
          </p:txBody>
        </p:sp>
      </p:grpSp>
      <p:pic>
        <p:nvPicPr>
          <p:cNvPr id="10" name="Picture 9" descr="7. ASR_wAxis.jpg"/>
          <p:cNvPicPr>
            <a:picLocks noChangeAspect="1"/>
          </p:cNvPicPr>
          <p:nvPr/>
        </p:nvPicPr>
        <p:blipFill>
          <a:blip r:embed="rId7" cstate="print"/>
          <a:srcRect/>
          <a:stretch>
            <a:fillRect/>
          </a:stretch>
        </p:blipFill>
        <p:spPr bwMode="auto">
          <a:xfrm>
            <a:off x="228600" y="4724400"/>
            <a:ext cx="1648691" cy="2133600"/>
          </a:xfrm>
          <a:prstGeom prst="rect">
            <a:avLst/>
          </a:prstGeom>
          <a:noFill/>
          <a:ln w="9525">
            <a:noFill/>
            <a:miter lim="800000"/>
            <a:headEnd/>
            <a:tailEnd/>
          </a:ln>
        </p:spPr>
      </p:pic>
      <p:sp>
        <p:nvSpPr>
          <p:cNvPr id="11" name="TextBox 10"/>
          <p:cNvSpPr txBox="1"/>
          <p:nvPr/>
        </p:nvSpPr>
        <p:spPr>
          <a:xfrm>
            <a:off x="1600200" y="1600200"/>
            <a:ext cx="1890261" cy="646331"/>
          </a:xfrm>
          <a:prstGeom prst="rect">
            <a:avLst/>
          </a:prstGeom>
          <a:noFill/>
        </p:spPr>
        <p:txBody>
          <a:bodyPr wrap="none" rtlCol="0">
            <a:spAutoFit/>
          </a:bodyPr>
          <a:lstStyle/>
          <a:p>
            <a:pPr algn="ctr"/>
            <a:r>
              <a:rPr lang="en-US" dirty="0" smtClean="0"/>
              <a:t>Mutation-Fitness</a:t>
            </a:r>
          </a:p>
          <a:p>
            <a:pPr algn="ctr"/>
            <a:r>
              <a:rPr lang="en-US" dirty="0" smtClean="0"/>
              <a:t>Map</a:t>
            </a:r>
            <a:endParaRPr lang="en-US" dirty="0"/>
          </a:p>
        </p:txBody>
      </p:sp>
      <p:sp>
        <p:nvSpPr>
          <p:cNvPr id="12" name="TextBox 11"/>
          <p:cNvSpPr txBox="1"/>
          <p:nvPr/>
        </p:nvSpPr>
        <p:spPr>
          <a:xfrm>
            <a:off x="238478" y="4038600"/>
            <a:ext cx="5660525" cy="646331"/>
          </a:xfrm>
          <a:prstGeom prst="rect">
            <a:avLst/>
          </a:prstGeom>
          <a:noFill/>
        </p:spPr>
        <p:txBody>
          <a:bodyPr wrap="none" rtlCol="0">
            <a:spAutoFit/>
          </a:bodyPr>
          <a:lstStyle/>
          <a:p>
            <a:pPr algn="ctr"/>
            <a:r>
              <a:rPr lang="en-US" i="1" dirty="0" err="1" smtClean="0"/>
              <a:t>Silene</a:t>
            </a:r>
            <a:r>
              <a:rPr lang="en-US" i="1" dirty="0" smtClean="0"/>
              <a:t> </a:t>
            </a:r>
            <a:r>
              <a:rPr lang="en-US" i="1" dirty="0" err="1" smtClean="0"/>
              <a:t>stellata-Hadena</a:t>
            </a:r>
            <a:r>
              <a:rPr lang="en-US" i="1" dirty="0" smtClean="0"/>
              <a:t> </a:t>
            </a:r>
            <a:r>
              <a:rPr lang="en-US" i="1" dirty="0" err="1" smtClean="0"/>
              <a:t>ectypa</a:t>
            </a:r>
            <a:r>
              <a:rPr lang="en-US" i="1" dirty="0" smtClean="0"/>
              <a:t> </a:t>
            </a:r>
            <a:r>
              <a:rPr lang="en-US" dirty="0" smtClean="0"/>
              <a:t>interaction</a:t>
            </a:r>
          </a:p>
          <a:p>
            <a:pPr algn="ctr"/>
            <a:r>
              <a:rPr lang="en-US" dirty="0" smtClean="0"/>
              <a:t>(mutualism evolution, food web theory sexual conflict)</a:t>
            </a:r>
            <a:endParaRPr lang="en-US" dirty="0"/>
          </a:p>
        </p:txBody>
      </p:sp>
      <p:sp>
        <p:nvSpPr>
          <p:cNvPr id="13" name="TextBox 12"/>
          <p:cNvSpPr txBox="1"/>
          <p:nvPr/>
        </p:nvSpPr>
        <p:spPr>
          <a:xfrm>
            <a:off x="4514295" y="2057400"/>
            <a:ext cx="2082621" cy="646331"/>
          </a:xfrm>
          <a:prstGeom prst="rect">
            <a:avLst/>
          </a:prstGeom>
          <a:noFill/>
        </p:spPr>
        <p:txBody>
          <a:bodyPr wrap="none" rtlCol="0">
            <a:spAutoFit/>
          </a:bodyPr>
          <a:lstStyle/>
          <a:p>
            <a:pPr algn="ctr"/>
            <a:r>
              <a:rPr lang="en-US" dirty="0" smtClean="0"/>
              <a:t>Quantify selection </a:t>
            </a:r>
          </a:p>
          <a:p>
            <a:pPr algn="ctr"/>
            <a:r>
              <a:rPr lang="en-US" dirty="0" smtClean="0"/>
              <a:t>through Male RS</a:t>
            </a:r>
            <a:endParaRPr lang="en-US" dirty="0"/>
          </a:p>
        </p:txBody>
      </p:sp>
      <p:cxnSp>
        <p:nvCxnSpPr>
          <p:cNvPr id="19" name="Straight Arrow Connector 18"/>
          <p:cNvCxnSpPr/>
          <p:nvPr/>
        </p:nvCxnSpPr>
        <p:spPr>
          <a:xfrm flipV="1">
            <a:off x="5105400" y="2971800"/>
            <a:ext cx="1143000" cy="60960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1835956" y="5334000"/>
            <a:ext cx="2454518" cy="646331"/>
          </a:xfrm>
          <a:prstGeom prst="rect">
            <a:avLst/>
          </a:prstGeom>
          <a:noFill/>
        </p:spPr>
        <p:txBody>
          <a:bodyPr wrap="none" rtlCol="0">
            <a:spAutoFit/>
          </a:bodyPr>
          <a:lstStyle/>
          <a:p>
            <a:pPr algn="ctr"/>
            <a:r>
              <a:rPr lang="en-US" dirty="0" smtClean="0"/>
              <a:t>Many other floral</a:t>
            </a:r>
          </a:p>
          <a:p>
            <a:pPr algn="ctr"/>
            <a:r>
              <a:rPr lang="en-US" dirty="0" smtClean="0"/>
              <a:t>characters to examine</a:t>
            </a:r>
            <a:endParaRPr lang="en-US" dirty="0"/>
          </a:p>
        </p:txBody>
      </p:sp>
      <p:sp>
        <p:nvSpPr>
          <p:cNvPr id="21" name="TextBox 20"/>
          <p:cNvSpPr txBox="1"/>
          <p:nvPr/>
        </p:nvSpPr>
        <p:spPr>
          <a:xfrm>
            <a:off x="5105401" y="6059269"/>
            <a:ext cx="4343399" cy="646331"/>
          </a:xfrm>
          <a:prstGeom prst="rect">
            <a:avLst/>
          </a:prstGeom>
          <a:noFill/>
        </p:spPr>
        <p:txBody>
          <a:bodyPr wrap="square" rtlCol="0">
            <a:spAutoFit/>
          </a:bodyPr>
          <a:lstStyle/>
          <a:p>
            <a:pPr algn="ctr"/>
            <a:r>
              <a:rPr lang="en-US" dirty="0" smtClean="0"/>
              <a:t>Florida panther</a:t>
            </a:r>
          </a:p>
          <a:p>
            <a:pPr algn="ctr"/>
            <a:r>
              <a:rPr lang="en-US" dirty="0" err="1" smtClean="0"/>
              <a:t>Epistasis</a:t>
            </a:r>
            <a:r>
              <a:rPr lang="en-US" dirty="0" smtClean="0"/>
              <a:t> and species recovery plans</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8"/>
          <p:cNvPicPr>
            <a:picLocks noChangeAspect="1" noChangeArrowheads="1"/>
          </p:cNvPicPr>
          <p:nvPr/>
        </p:nvPicPr>
        <p:blipFill>
          <a:blip r:embed="rId3" cstate="print"/>
          <a:srcRect l="28537" t="14784" r="20963" b="13022"/>
          <a:stretch>
            <a:fillRect/>
          </a:stretch>
        </p:blipFill>
        <p:spPr bwMode="auto">
          <a:xfrm>
            <a:off x="76199" y="1447800"/>
            <a:ext cx="3255605" cy="3505200"/>
          </a:xfrm>
          <a:prstGeom prst="rect">
            <a:avLst/>
          </a:prstGeom>
          <a:noFill/>
          <a:ln w="9525">
            <a:noFill/>
            <a:miter lim="800000"/>
            <a:headEnd/>
            <a:tailEnd/>
          </a:ln>
        </p:spPr>
      </p:pic>
      <p:pic>
        <p:nvPicPr>
          <p:cNvPr id="40" name="Picture 30"/>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16161" y="1447799"/>
            <a:ext cx="2775439" cy="3487663"/>
          </a:xfrm>
          <a:prstGeom prst="rect">
            <a:avLst/>
          </a:prstGeom>
          <a:noFill/>
          <a:ln w="19050">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1" name="Picture 40" descr="MLB_0013.JPG"/>
          <p:cNvPicPr>
            <a:picLocks noChangeAspect="1"/>
          </p:cNvPicPr>
          <p:nvPr/>
        </p:nvPicPr>
        <p:blipFill rotWithShape="1">
          <a:blip r:embed="rId5" cstate="print">
            <a:extLst>
              <a:ext uri="{28A0092B-C50C-407E-A947-70E740481C1C}">
                <a14:useLocalDpi xmlns:a14="http://schemas.microsoft.com/office/drawing/2010/main" xmlns="" val="0"/>
              </a:ext>
            </a:extLst>
          </a:blip>
          <a:srcRect l="40103" t="31627" r="37339" b="29770"/>
          <a:stretch/>
        </p:blipFill>
        <p:spPr>
          <a:xfrm>
            <a:off x="3335270" y="1447800"/>
            <a:ext cx="2913130" cy="3505200"/>
          </a:xfrm>
          <a:prstGeom prst="rect">
            <a:avLst/>
          </a:prstGeom>
          <a:ln w="19050">
            <a:noFill/>
          </a:ln>
        </p:spPr>
      </p:pic>
      <p:sp>
        <p:nvSpPr>
          <p:cNvPr id="7" name="Title 1"/>
          <p:cNvSpPr txBox="1">
            <a:spLocks/>
          </p:cNvSpPr>
          <p:nvPr/>
        </p:nvSpPr>
        <p:spPr>
          <a:xfrm>
            <a:off x="228600" y="-76200"/>
            <a:ext cx="89154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mj-lt"/>
                <a:ea typeface="+mj-ea"/>
                <a:cs typeface="+mj-cs"/>
              </a:rPr>
              <a:t>How does </a:t>
            </a:r>
            <a:r>
              <a:rPr kumimoji="0" lang="en-US" sz="3600" b="1" i="1" u="none" strike="noStrike" kern="0" cap="none" spc="0" normalizeH="0" baseline="0" noProof="0" dirty="0" err="1" smtClean="0">
                <a:ln>
                  <a:noFill/>
                </a:ln>
                <a:solidFill>
                  <a:schemeClr val="tx2"/>
                </a:solidFill>
                <a:effectLst/>
                <a:uLnTx/>
                <a:uFillTx/>
                <a:latin typeface="+mj-lt"/>
                <a:ea typeface="+mj-ea"/>
                <a:cs typeface="+mj-cs"/>
              </a:rPr>
              <a:t>Hadena</a:t>
            </a:r>
            <a:r>
              <a:rPr kumimoji="0" lang="en-US" sz="3600" b="1" i="1" u="none" strike="noStrike" kern="0" cap="none" spc="0" normalizeH="0" noProof="0" dirty="0" smtClean="0">
                <a:ln>
                  <a:noFill/>
                </a:ln>
                <a:solidFill>
                  <a:schemeClr val="tx2"/>
                </a:solidFill>
                <a:effectLst/>
                <a:uLnTx/>
                <a:uFillTx/>
                <a:latin typeface="+mj-lt"/>
                <a:ea typeface="+mj-ea"/>
                <a:cs typeface="+mj-cs"/>
              </a:rPr>
              <a:t> </a:t>
            </a:r>
            <a:r>
              <a:rPr kumimoji="0" lang="en-US" sz="3600" b="1" i="1" u="none" strike="noStrike" kern="0" cap="none" spc="0" normalizeH="0" baseline="0" noProof="0" dirty="0" err="1" smtClean="0">
                <a:ln>
                  <a:noFill/>
                </a:ln>
                <a:solidFill>
                  <a:schemeClr val="tx2"/>
                </a:solidFill>
                <a:effectLst/>
                <a:uLnTx/>
                <a:uFillTx/>
                <a:latin typeface="+mj-lt"/>
                <a:ea typeface="+mj-ea"/>
                <a:cs typeface="+mj-cs"/>
              </a:rPr>
              <a:t>ectypa</a:t>
            </a:r>
            <a:r>
              <a:rPr kumimoji="0" lang="en-US" sz="3600" b="1" i="1" u="none" strike="noStrike" kern="0" cap="none" spc="0" normalizeH="0" baseline="0" noProof="0" dirty="0" smtClean="0">
                <a:ln>
                  <a:noFill/>
                </a:ln>
                <a:solidFill>
                  <a:schemeClr val="tx2"/>
                </a:solidFill>
                <a:effectLst/>
                <a:uLnTx/>
                <a:uFillTx/>
                <a:latin typeface="+mj-lt"/>
                <a:ea typeface="+mj-ea"/>
                <a:cs typeface="+mj-cs"/>
              </a:rPr>
              <a:t> </a:t>
            </a:r>
            <a:r>
              <a:rPr kumimoji="0" lang="en-US" sz="3600" b="1" i="0" u="none" strike="noStrike" kern="0" cap="none" spc="0" normalizeH="0" baseline="0" noProof="0" dirty="0" smtClean="0">
                <a:ln>
                  <a:noFill/>
                </a:ln>
                <a:solidFill>
                  <a:schemeClr val="tx2"/>
                </a:solidFill>
                <a:effectLst/>
                <a:uLnTx/>
                <a:uFillTx/>
                <a:latin typeface="+mj-lt"/>
                <a:ea typeface="+mj-ea"/>
                <a:cs typeface="+mj-cs"/>
              </a:rPr>
              <a:t>influence reproductive success of </a:t>
            </a:r>
            <a:r>
              <a:rPr kumimoji="0" lang="en-US" sz="3600" b="1" i="1" u="none" strike="noStrike" kern="0" cap="none" spc="0" normalizeH="0" baseline="0" noProof="0" dirty="0" err="1" smtClean="0">
                <a:ln>
                  <a:noFill/>
                </a:ln>
                <a:solidFill>
                  <a:schemeClr val="tx2"/>
                </a:solidFill>
                <a:effectLst/>
                <a:uLnTx/>
                <a:uFillTx/>
                <a:latin typeface="+mj-lt"/>
                <a:ea typeface="+mj-ea"/>
                <a:cs typeface="+mj-cs"/>
              </a:rPr>
              <a:t>Silene</a:t>
            </a:r>
            <a:r>
              <a:rPr kumimoji="0" lang="en-US" sz="3600" b="1" i="1" u="none" strike="noStrike" kern="0" cap="none" spc="0" normalizeH="0" baseline="0" noProof="0" dirty="0" smtClean="0">
                <a:ln>
                  <a:noFill/>
                </a:ln>
                <a:solidFill>
                  <a:schemeClr val="tx2"/>
                </a:solidFill>
                <a:effectLst/>
                <a:uLnTx/>
                <a:uFillTx/>
                <a:latin typeface="+mj-lt"/>
                <a:ea typeface="+mj-ea"/>
                <a:cs typeface="+mj-cs"/>
              </a:rPr>
              <a:t> </a:t>
            </a:r>
            <a:r>
              <a:rPr kumimoji="0" lang="en-US" sz="3600" b="1" i="1" u="none" strike="noStrike" kern="0" cap="none" spc="0" normalizeH="0" baseline="0" noProof="0" dirty="0" err="1" smtClean="0">
                <a:ln>
                  <a:noFill/>
                </a:ln>
                <a:solidFill>
                  <a:schemeClr val="tx2"/>
                </a:solidFill>
                <a:effectLst/>
                <a:uLnTx/>
                <a:uFillTx/>
                <a:latin typeface="+mj-lt"/>
                <a:ea typeface="+mj-ea"/>
                <a:cs typeface="+mj-cs"/>
              </a:rPr>
              <a:t>stellata</a:t>
            </a:r>
            <a:r>
              <a:rPr kumimoji="0" lang="en-US" sz="3600" b="1" i="0" u="none" strike="noStrike" kern="0" cap="none" spc="0" normalizeH="0" baseline="0" noProof="0" dirty="0" smtClean="0">
                <a:ln>
                  <a:noFill/>
                </a:ln>
                <a:solidFill>
                  <a:schemeClr val="tx2"/>
                </a:solidFill>
                <a:effectLst/>
                <a:uLnTx/>
                <a:uFillTx/>
                <a:latin typeface="+mj-lt"/>
                <a:ea typeface="+mj-ea"/>
                <a:cs typeface="+mj-cs"/>
              </a:rPr>
              <a:t>? </a:t>
            </a:r>
            <a:endParaRPr kumimoji="0" lang="en-US" sz="3600" b="1" i="0" u="none" strike="noStrike" kern="0" cap="none" spc="0" normalizeH="0" baseline="0" noProof="0" dirty="0">
              <a:ln>
                <a:noFill/>
              </a:ln>
              <a:solidFill>
                <a:schemeClr val="tx2"/>
              </a:solidFill>
              <a:effectLst/>
              <a:uLnTx/>
              <a:uFillTx/>
              <a:latin typeface="+mj-lt"/>
              <a:ea typeface="+mj-ea"/>
              <a:cs typeface="+mj-cs"/>
            </a:endParaRPr>
          </a:p>
        </p:txBody>
      </p:sp>
      <p:sp>
        <p:nvSpPr>
          <p:cNvPr id="8" name="TextBox 7"/>
          <p:cNvSpPr txBox="1"/>
          <p:nvPr/>
        </p:nvSpPr>
        <p:spPr>
          <a:xfrm>
            <a:off x="0" y="4916269"/>
            <a:ext cx="9372600" cy="646331"/>
          </a:xfrm>
          <a:prstGeom prst="rect">
            <a:avLst/>
          </a:prstGeom>
          <a:noFill/>
        </p:spPr>
        <p:txBody>
          <a:bodyPr wrap="square" rtlCol="0">
            <a:spAutoFit/>
          </a:bodyPr>
          <a:lstStyle/>
          <a:p>
            <a:r>
              <a:rPr lang="en-US" sz="2800" dirty="0" smtClean="0"/>
              <a:t>(</a:t>
            </a:r>
            <a:r>
              <a:rPr lang="en-US" sz="3600" dirty="0" smtClean="0"/>
              <a:t>+</a:t>
            </a:r>
            <a:r>
              <a:rPr lang="en-US" sz="2800" dirty="0" smtClean="0"/>
              <a:t>) Mutualistic interaction    or    (</a:t>
            </a:r>
            <a:r>
              <a:rPr lang="en-US" sz="3600" dirty="0" smtClean="0"/>
              <a:t>-</a:t>
            </a:r>
            <a:r>
              <a:rPr lang="en-US" sz="2800" dirty="0" smtClean="0"/>
              <a:t>) Parasitic interaction </a:t>
            </a:r>
            <a:endParaRPr lang="en-US" sz="2800" dirty="0"/>
          </a:p>
        </p:txBody>
      </p:sp>
      <p:sp>
        <p:nvSpPr>
          <p:cNvPr id="11" name="TextBox 10"/>
          <p:cNvSpPr txBox="1"/>
          <p:nvPr/>
        </p:nvSpPr>
        <p:spPr>
          <a:xfrm>
            <a:off x="259837" y="5657671"/>
            <a:ext cx="8884163" cy="1200329"/>
          </a:xfrm>
          <a:prstGeom prst="rect">
            <a:avLst/>
          </a:prstGeom>
          <a:noFill/>
        </p:spPr>
        <p:txBody>
          <a:bodyPr wrap="none" rtlCol="0">
            <a:spAutoFit/>
          </a:bodyPr>
          <a:lstStyle/>
          <a:p>
            <a:r>
              <a:rPr lang="en-US" sz="2400" dirty="0" smtClean="0"/>
              <a:t>Maintenance of interaction:</a:t>
            </a:r>
          </a:p>
          <a:p>
            <a:r>
              <a:rPr lang="en-US" sz="2400" dirty="0" smtClean="0"/>
              <a:t>Ecological approach: food web dynamics (with N. Holland)</a:t>
            </a:r>
          </a:p>
          <a:p>
            <a:r>
              <a:rPr lang="en-US" sz="2400" dirty="0" smtClean="0"/>
              <a:t>Evolutionary approach: conflicting selection, fragrance evolution</a:t>
            </a:r>
          </a:p>
        </p:txBody>
      </p:sp>
      <p:grpSp>
        <p:nvGrpSpPr>
          <p:cNvPr id="2" name="Group 11"/>
          <p:cNvGrpSpPr/>
          <p:nvPr/>
        </p:nvGrpSpPr>
        <p:grpSpPr>
          <a:xfrm>
            <a:off x="5257800" y="1524000"/>
            <a:ext cx="990600" cy="1143000"/>
            <a:chOff x="9601200" y="3048000"/>
            <a:chExt cx="990600" cy="1143000"/>
          </a:xfrm>
        </p:grpSpPr>
        <p:pic>
          <p:nvPicPr>
            <p:cNvPr id="9" name="Picture 1036" descr="Dudash17-meggB"/>
            <p:cNvPicPr>
              <a:picLocks noChangeAspect="1" noChangeArrowheads="1"/>
            </p:cNvPicPr>
            <p:nvPr/>
          </p:nvPicPr>
          <p:blipFill>
            <a:blip r:embed="rId6" cstate="print">
              <a:lum bright="-18000"/>
            </a:blip>
            <a:srcRect l="28571" t="21053" r="17859" b="10526"/>
            <a:stretch>
              <a:fillRect/>
            </a:stretch>
          </p:blipFill>
          <p:spPr bwMode="auto">
            <a:xfrm rot="5400000">
              <a:off x="9525000" y="3124200"/>
              <a:ext cx="1143000" cy="990600"/>
            </a:xfrm>
            <a:prstGeom prst="rect">
              <a:avLst/>
            </a:prstGeom>
            <a:noFill/>
            <a:ln w="9525">
              <a:noFill/>
              <a:miter lim="800000"/>
              <a:headEnd/>
              <a:tailEnd/>
            </a:ln>
          </p:spPr>
        </p:pic>
        <p:sp>
          <p:nvSpPr>
            <p:cNvPr id="10" name="Oval 9"/>
            <p:cNvSpPr/>
            <p:nvPr/>
          </p:nvSpPr>
          <p:spPr>
            <a:xfrm>
              <a:off x="9753600" y="3352800"/>
              <a:ext cx="533400" cy="6096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descr="C:\Users\Stacey Smith\Desktop\FocalCombos2.jpg"/>
          <p:cNvPicPr>
            <a:picLocks noChangeAspect="1" noChangeArrowheads="1"/>
          </p:cNvPicPr>
          <p:nvPr/>
        </p:nvPicPr>
        <p:blipFill>
          <a:blip r:embed="rId3" cstate="print"/>
          <a:srcRect/>
          <a:stretch>
            <a:fillRect/>
          </a:stretch>
        </p:blipFill>
        <p:spPr bwMode="auto">
          <a:xfrm>
            <a:off x="177449" y="2702925"/>
            <a:ext cx="8814151" cy="4155075"/>
          </a:xfrm>
          <a:prstGeom prst="rect">
            <a:avLst/>
          </a:prstGeom>
          <a:noFill/>
          <a:ln w="9525">
            <a:noFill/>
            <a:miter lim="800000"/>
            <a:headEnd/>
            <a:tailEnd/>
          </a:ln>
        </p:spPr>
      </p:pic>
      <p:sp>
        <p:nvSpPr>
          <p:cNvPr id="4" name="Rectangle 3"/>
          <p:cNvSpPr/>
          <p:nvPr/>
        </p:nvSpPr>
        <p:spPr>
          <a:xfrm>
            <a:off x="0" y="-76200"/>
            <a:ext cx="9144000" cy="830997"/>
          </a:xfrm>
          <a:prstGeom prst="rect">
            <a:avLst/>
          </a:prstGeom>
        </p:spPr>
        <p:txBody>
          <a:bodyPr wrap="square">
            <a:spAutoFit/>
          </a:bodyPr>
          <a:lstStyle/>
          <a:p>
            <a:pPr algn="ctr"/>
            <a:r>
              <a:rPr lang="en-US" sz="2400" b="1" dirty="0" smtClean="0"/>
              <a:t>Stochastic simulations of angiosperm evolution using four different models for two character combinations:</a:t>
            </a:r>
            <a:endParaRPr lang="en-US" sz="2400" b="1" dirty="0"/>
          </a:p>
        </p:txBody>
      </p:sp>
      <p:pic>
        <p:nvPicPr>
          <p:cNvPr id="132098" name="Picture 2" descr="http://www.treesdirect.co.uk/uploads/shop/prod/102_00.jpg"/>
          <p:cNvPicPr>
            <a:picLocks noChangeAspect="1" noChangeArrowheads="1"/>
          </p:cNvPicPr>
          <p:nvPr/>
        </p:nvPicPr>
        <p:blipFill>
          <a:blip r:embed="rId4" cstate="print"/>
          <a:srcRect l="20347" t="13714" r="8439" b="5143"/>
          <a:stretch>
            <a:fillRect/>
          </a:stretch>
        </p:blipFill>
        <p:spPr bwMode="auto">
          <a:xfrm>
            <a:off x="1981200" y="762000"/>
            <a:ext cx="1404871" cy="1295400"/>
          </a:xfrm>
          <a:prstGeom prst="rect">
            <a:avLst/>
          </a:prstGeom>
          <a:noFill/>
        </p:spPr>
      </p:pic>
      <p:pic>
        <p:nvPicPr>
          <p:cNvPr id="6" name="Picture 7" descr="Nilson's Mad Orchids"/>
          <p:cNvPicPr>
            <a:picLocks noChangeAspect="1" noChangeArrowheads="1"/>
          </p:cNvPicPr>
          <p:nvPr/>
        </p:nvPicPr>
        <p:blipFill>
          <a:blip r:embed="rId5" cstate="print"/>
          <a:srcRect/>
          <a:stretch>
            <a:fillRect/>
          </a:stretch>
        </p:blipFill>
        <p:spPr bwMode="auto">
          <a:xfrm>
            <a:off x="4572000" y="762000"/>
            <a:ext cx="1679055" cy="1295400"/>
          </a:xfrm>
          <a:prstGeom prst="rect">
            <a:avLst/>
          </a:prstGeom>
          <a:noFill/>
          <a:ln w="9525">
            <a:noFill/>
            <a:miter lim="800000"/>
            <a:headEnd/>
            <a:tailEnd/>
          </a:ln>
        </p:spPr>
      </p:pic>
      <p:sp>
        <p:nvSpPr>
          <p:cNvPr id="7" name="TextBox 6"/>
          <p:cNvSpPr txBox="1"/>
          <p:nvPr/>
        </p:nvSpPr>
        <p:spPr>
          <a:xfrm>
            <a:off x="1905000" y="2057400"/>
            <a:ext cx="1544012" cy="338554"/>
          </a:xfrm>
          <a:prstGeom prst="rect">
            <a:avLst/>
          </a:prstGeom>
          <a:noFill/>
        </p:spPr>
        <p:txBody>
          <a:bodyPr wrap="none" rtlCol="0">
            <a:spAutoFit/>
          </a:bodyPr>
          <a:lstStyle/>
          <a:p>
            <a:r>
              <a:rPr lang="en-US" sz="1600" b="1" i="1" dirty="0" smtClean="0"/>
              <a:t>M. </a:t>
            </a:r>
            <a:r>
              <a:rPr lang="en-US" sz="1600" b="1" i="1" dirty="0" err="1" smtClean="0"/>
              <a:t>grandiflora</a:t>
            </a:r>
            <a:endParaRPr lang="en-US" sz="1600" b="1" i="1" dirty="0"/>
          </a:p>
        </p:txBody>
      </p:sp>
      <p:sp>
        <p:nvSpPr>
          <p:cNvPr id="8" name="TextBox 7"/>
          <p:cNvSpPr txBox="1"/>
          <p:nvPr/>
        </p:nvSpPr>
        <p:spPr>
          <a:xfrm>
            <a:off x="4576891" y="2057400"/>
            <a:ext cx="1745991" cy="338554"/>
          </a:xfrm>
          <a:prstGeom prst="rect">
            <a:avLst/>
          </a:prstGeom>
          <a:noFill/>
        </p:spPr>
        <p:txBody>
          <a:bodyPr wrap="none" rtlCol="0">
            <a:spAutoFit/>
          </a:bodyPr>
          <a:lstStyle/>
          <a:p>
            <a:r>
              <a:rPr lang="en-US" sz="1600" b="1" i="1" dirty="0" smtClean="0"/>
              <a:t>A. </a:t>
            </a:r>
            <a:r>
              <a:rPr lang="en-US" sz="1600" b="1" i="1" dirty="0" err="1" smtClean="0"/>
              <a:t>sesquipedale</a:t>
            </a:r>
            <a:endParaRPr lang="en-US" sz="1600" i="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smtClean="0"/>
              <a:t>The end</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2"/>
          <p:cNvSpPr txBox="1">
            <a:spLocks noChangeArrowheads="1"/>
          </p:cNvSpPr>
          <p:nvPr/>
        </p:nvSpPr>
        <p:spPr bwMode="auto">
          <a:xfrm>
            <a:off x="12700" y="0"/>
            <a:ext cx="3035300" cy="1200150"/>
          </a:xfrm>
          <a:prstGeom prst="rect">
            <a:avLst/>
          </a:prstGeom>
          <a:noFill/>
          <a:ln w="9525">
            <a:noFill/>
            <a:miter lim="800000"/>
            <a:headEnd/>
            <a:tailEnd/>
          </a:ln>
          <a:effectLst/>
        </p:spPr>
        <p:txBody>
          <a:bodyPr wrap="none">
            <a:spAutoFit/>
          </a:bodyPr>
          <a:lstStyle/>
          <a:p>
            <a:pPr>
              <a:defRPr/>
            </a:pPr>
            <a:r>
              <a:rPr lang="en-US" sz="2400" b="1" dirty="0">
                <a:latin typeface="+mn-lt"/>
                <a:cs typeface="+mn-cs"/>
              </a:rPr>
              <a:t>Does selection act</a:t>
            </a:r>
          </a:p>
          <a:p>
            <a:pPr>
              <a:defRPr/>
            </a:pPr>
            <a:r>
              <a:rPr lang="en-US" sz="2400" b="1" dirty="0">
                <a:latin typeface="+mn-lt"/>
                <a:cs typeface="+mn-cs"/>
              </a:rPr>
              <a:t> on traits alone</a:t>
            </a:r>
          </a:p>
          <a:p>
            <a:pPr>
              <a:defRPr/>
            </a:pPr>
            <a:r>
              <a:rPr lang="en-US" sz="2400" b="1" dirty="0">
                <a:latin typeface="+mn-lt"/>
                <a:cs typeface="+mn-cs"/>
              </a:rPr>
              <a:t> </a:t>
            </a:r>
            <a:r>
              <a:rPr lang="en-US" sz="2400" b="1" i="1" dirty="0">
                <a:latin typeface="+mn-lt"/>
                <a:cs typeface="+mn-cs"/>
              </a:rPr>
              <a:t>or in combination?</a:t>
            </a:r>
          </a:p>
        </p:txBody>
      </p:sp>
      <p:graphicFrame>
        <p:nvGraphicFramePr>
          <p:cNvPr id="396364" name="Group 76"/>
          <p:cNvGraphicFramePr>
            <a:graphicFrameLocks noGrp="1"/>
          </p:cNvGraphicFramePr>
          <p:nvPr/>
        </p:nvGraphicFramePr>
        <p:xfrm>
          <a:off x="76200" y="1295400"/>
          <a:ext cx="9067800" cy="6429250"/>
        </p:xfrm>
        <a:graphic>
          <a:graphicData uri="http://schemas.openxmlformats.org/drawingml/2006/table">
            <a:tbl>
              <a:tblPr/>
              <a:tblGrid>
                <a:gridCol w="2667000"/>
                <a:gridCol w="2209800"/>
                <a:gridCol w="1905000"/>
                <a:gridCol w="2286000"/>
              </a:tblGrid>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sng" strike="noStrike" cap="none" normalizeH="0" baseline="0" dirty="0" smtClean="0">
                          <a:ln>
                            <a:noFill/>
                          </a:ln>
                          <a:solidFill>
                            <a:schemeClr val="tx1"/>
                          </a:solidFill>
                          <a:effectLst/>
                          <a:latin typeface="Arial" charset="0"/>
                        </a:rPr>
                        <a:t>Traits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smtClean="0">
                          <a:ln>
                            <a:noFill/>
                          </a:ln>
                          <a:solidFill>
                            <a:schemeClr val="tx1"/>
                          </a:solidFill>
                          <a:effectLst/>
                          <a:latin typeface="Arial" charset="0"/>
                        </a:rPr>
                        <a:t>S. caroliniana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smtClean="0">
                          <a:ln>
                            <a:noFill/>
                          </a:ln>
                          <a:solidFill>
                            <a:schemeClr val="tx1"/>
                          </a:solidFill>
                          <a:effectLst/>
                          <a:latin typeface="Arial" charset="0"/>
                        </a:rPr>
                        <a:t>S. virginica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S. </a:t>
                      </a:r>
                      <a:r>
                        <a:rPr kumimoji="0" lang="en-US" sz="1800" b="1" i="1" u="none" strike="noStrike" cap="none" normalizeH="0" baseline="0" dirty="0" err="1" smtClean="0">
                          <a:ln>
                            <a:noFill/>
                          </a:ln>
                          <a:solidFill>
                            <a:schemeClr val="tx1"/>
                          </a:solidFill>
                          <a:effectLst/>
                          <a:latin typeface="Arial" charset="0"/>
                        </a:rPr>
                        <a:t>Stellata</a:t>
                      </a:r>
                      <a:endParaRPr kumimoji="0" lang="en-US" sz="1800" b="1" i="1"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Color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purple -white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red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white (fringed)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r>
              <a:tr h="455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Flower position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upright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horizontal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horizontal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Inflorescence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   architecture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dense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short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diffuse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tall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intermediate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tall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Fragrance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moderate, night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Corolla length (mm)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Stigma &amp; anther </a:t>
                      </a:r>
                      <a:r>
                        <a:rPr kumimoji="0" lang="en-US" sz="1800" b="1" i="0" u="none" strike="noStrike" cap="none" normalizeH="0" baseline="0" dirty="0" err="1" smtClean="0">
                          <a:ln>
                            <a:noFill/>
                          </a:ln>
                          <a:solidFill>
                            <a:schemeClr val="tx1"/>
                          </a:solidFill>
                          <a:effectLst/>
                          <a:latin typeface="Arial" charset="0"/>
                        </a:rPr>
                        <a:t>exer</a:t>
                      </a:r>
                      <a:r>
                        <a:rPr kumimoji="0" lang="en-US" sz="1800" b="1" i="0" u="none" strike="noStrike" cap="none" normalizeH="0" baseline="0" dirty="0" smtClean="0">
                          <a:ln>
                            <a:noFill/>
                          </a:ln>
                          <a:solidFill>
                            <a:schemeClr val="tx1"/>
                          </a:solidFill>
                          <a:effectLst/>
                          <a:latin typeface="Arial"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15-22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slight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20-28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great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8-11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intermediate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Corolla tube width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narrow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intermediate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wide (bowl)</a:t>
                      </a:r>
                      <a:endParaRPr kumimoji="0" lang="en-US" sz="2400" b="1" i="0" u="none" strike="noStrike" cap="none" normalizeH="0" baseline="0" dirty="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1057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Nectar: amount and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            composition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Anther dehiscence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2 </a:t>
                      </a:r>
                      <a:r>
                        <a:rPr kumimoji="0" lang="en-US" sz="1800" b="1" i="0" u="none" strike="noStrike" cap="none" normalizeH="0" baseline="0" dirty="0" err="1" smtClean="0">
                          <a:ln>
                            <a:noFill/>
                          </a:ln>
                          <a:solidFill>
                            <a:schemeClr val="tx1"/>
                          </a:solidFill>
                          <a:effectLst/>
                          <a:latin typeface="Arial" charset="0"/>
                        </a:rPr>
                        <a:t>ul</a:t>
                      </a:r>
                      <a:endParaRPr kumimoji="0" lang="en-US" sz="18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43% sucrose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15 </a:t>
                      </a:r>
                      <a:r>
                        <a:rPr kumimoji="0" lang="en-US" sz="1800" b="1" i="0" u="none" strike="noStrike" cap="none" normalizeH="0" baseline="0" dirty="0" err="1" smtClean="0">
                          <a:ln>
                            <a:noFill/>
                          </a:ln>
                          <a:solidFill>
                            <a:schemeClr val="tx1"/>
                          </a:solidFill>
                          <a:effectLst/>
                          <a:latin typeface="Arial" charset="0"/>
                        </a:rPr>
                        <a:t>ul</a:t>
                      </a:r>
                      <a:endParaRPr kumimoji="0" lang="en-US" sz="18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23% sucrose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1 </a:t>
                      </a:r>
                      <a:r>
                        <a:rPr kumimoji="0" lang="en-US" sz="1800" b="1" i="0" u="none" strike="noStrike" cap="none" normalizeH="0" baseline="0" dirty="0" err="1" smtClean="0">
                          <a:ln>
                            <a:noFill/>
                          </a:ln>
                          <a:solidFill>
                            <a:schemeClr val="tx1"/>
                          </a:solidFill>
                          <a:effectLst/>
                          <a:latin typeface="Arial" charset="0"/>
                        </a:rPr>
                        <a:t>ul</a:t>
                      </a:r>
                      <a:endParaRPr kumimoji="0" lang="en-US" sz="18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28% sucrose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Night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Pollinator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Large Bee &amp; Moth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Hummingbird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Nocturnal Moth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rPr>
                        <a:t>Reynolds et al. 2009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2054" name="Picture 70" descr="Silene1"/>
          <p:cNvPicPr>
            <a:picLocks noChangeAspect="1" noChangeArrowheads="1"/>
          </p:cNvPicPr>
          <p:nvPr/>
        </p:nvPicPr>
        <p:blipFill>
          <a:blip r:embed="rId3" cstate="print">
            <a:lum bright="12000" contrast="18000"/>
          </a:blip>
          <a:srcRect t="4411" r="6628" b="4411"/>
          <a:stretch>
            <a:fillRect/>
          </a:stretch>
        </p:blipFill>
        <p:spPr bwMode="auto">
          <a:xfrm>
            <a:off x="5257800" y="76200"/>
            <a:ext cx="1066800" cy="1066800"/>
          </a:xfrm>
          <a:prstGeom prst="rect">
            <a:avLst/>
          </a:prstGeom>
          <a:noFill/>
          <a:ln w="9525">
            <a:noFill/>
            <a:miter lim="800000"/>
            <a:headEnd/>
            <a:tailEnd/>
          </a:ln>
        </p:spPr>
      </p:pic>
      <p:pic>
        <p:nvPicPr>
          <p:cNvPr id="42055" name="Picture 71"/>
          <p:cNvPicPr>
            <a:picLocks noChangeAspect="1" noChangeArrowheads="1"/>
          </p:cNvPicPr>
          <p:nvPr/>
        </p:nvPicPr>
        <p:blipFill>
          <a:blip r:embed="rId4" cstate="print"/>
          <a:srcRect l="41133" t="23703" r="34236" b="39259"/>
          <a:stretch>
            <a:fillRect/>
          </a:stretch>
        </p:blipFill>
        <p:spPr bwMode="auto">
          <a:xfrm>
            <a:off x="3505200" y="76200"/>
            <a:ext cx="1066800" cy="1066800"/>
          </a:xfrm>
          <a:prstGeom prst="rect">
            <a:avLst/>
          </a:prstGeom>
          <a:noFill/>
          <a:ln w="9525">
            <a:noFill/>
            <a:miter lim="800000"/>
            <a:headEnd/>
            <a:tailEnd/>
          </a:ln>
        </p:spPr>
      </p:pic>
      <p:pic>
        <p:nvPicPr>
          <p:cNvPr id="42056" name="Picture 72"/>
          <p:cNvPicPr>
            <a:picLocks noChangeAspect="1" noChangeArrowheads="1"/>
          </p:cNvPicPr>
          <p:nvPr/>
        </p:nvPicPr>
        <p:blipFill>
          <a:blip r:embed="rId5" cstate="print"/>
          <a:srcRect l="31062" t="18306" r="24750" b="28870"/>
          <a:stretch>
            <a:fillRect/>
          </a:stretch>
        </p:blipFill>
        <p:spPr bwMode="auto">
          <a:xfrm>
            <a:off x="7162800" y="152400"/>
            <a:ext cx="1219200" cy="1042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1"/>
          <p:cNvSpPr txBox="1">
            <a:spLocks noChangeArrowheads="1"/>
          </p:cNvSpPr>
          <p:nvPr/>
        </p:nvSpPr>
        <p:spPr bwMode="auto">
          <a:xfrm>
            <a:off x="153065" y="533400"/>
            <a:ext cx="8762335" cy="1815882"/>
          </a:xfrm>
          <a:prstGeom prst="rect">
            <a:avLst/>
          </a:prstGeom>
          <a:noFill/>
          <a:ln w="9525">
            <a:noFill/>
            <a:miter lim="800000"/>
            <a:headEnd/>
            <a:tailEnd/>
          </a:ln>
        </p:spPr>
        <p:txBody>
          <a:bodyPr wrap="none">
            <a:spAutoFit/>
          </a:bodyPr>
          <a:lstStyle/>
          <a:p>
            <a:pPr algn="ctr"/>
            <a:r>
              <a:rPr lang="en-US" sz="2800" dirty="0" smtClean="0"/>
              <a:t>Hummingbird pollinated </a:t>
            </a:r>
            <a:r>
              <a:rPr lang="en-US" sz="2800" i="1" dirty="0" err="1" smtClean="0"/>
              <a:t>Silene</a:t>
            </a:r>
            <a:r>
              <a:rPr lang="en-US" sz="2800" i="1" dirty="0" smtClean="0"/>
              <a:t> </a:t>
            </a:r>
            <a:r>
              <a:rPr lang="en-US" sz="2800" i="1" dirty="0" err="1" smtClean="0"/>
              <a:t>virginica</a:t>
            </a:r>
            <a:r>
              <a:rPr lang="en-US" sz="2800" dirty="0" smtClean="0"/>
              <a:t>:</a:t>
            </a:r>
          </a:p>
          <a:p>
            <a:pPr algn="ctr"/>
            <a:endParaRPr lang="en-US" sz="2800" dirty="0" smtClean="0"/>
          </a:p>
          <a:p>
            <a:pPr algn="ctr"/>
            <a:r>
              <a:rPr lang="en-US" sz="2800" dirty="0" smtClean="0"/>
              <a:t>Consistent evidence for </a:t>
            </a:r>
            <a:r>
              <a:rPr lang="en-US" sz="2800" dirty="0" err="1" smtClean="0"/>
              <a:t>multitrait</a:t>
            </a:r>
            <a:r>
              <a:rPr lang="en-US" sz="2800" dirty="0" smtClean="0"/>
              <a:t> phenotypic selection</a:t>
            </a:r>
          </a:p>
          <a:p>
            <a:pPr algn="ctr"/>
            <a:r>
              <a:rPr lang="en-US" sz="2400" dirty="0" smtClean="0"/>
              <a:t>(</a:t>
            </a:r>
            <a:r>
              <a:rPr lang="en-US" sz="2400" i="1" dirty="0" smtClean="0"/>
              <a:t>Reynolds et al. 2010</a:t>
            </a:r>
            <a:r>
              <a:rPr lang="en-US" sz="2400" dirty="0" smtClean="0"/>
              <a:t>)</a:t>
            </a:r>
            <a:endParaRPr lang="en-US" sz="2400" dirty="0"/>
          </a:p>
        </p:txBody>
      </p:sp>
      <p:pic>
        <p:nvPicPr>
          <p:cNvPr id="3" name="Picture 70" descr="Silene1"/>
          <p:cNvPicPr>
            <a:picLocks noChangeAspect="1" noChangeArrowheads="1"/>
          </p:cNvPicPr>
          <p:nvPr/>
        </p:nvPicPr>
        <p:blipFill>
          <a:blip r:embed="rId2" cstate="print">
            <a:lum bright="12000" contrast="18000"/>
          </a:blip>
          <a:srcRect t="4411" r="6628" b="4411"/>
          <a:stretch>
            <a:fillRect/>
          </a:stretch>
        </p:blipFill>
        <p:spPr bwMode="auto">
          <a:xfrm>
            <a:off x="2971800" y="2667000"/>
            <a:ext cx="33528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noChangeAspect="1"/>
          </p:cNvGrpSpPr>
          <p:nvPr/>
        </p:nvGrpSpPr>
        <p:grpSpPr bwMode="auto">
          <a:xfrm>
            <a:off x="990600" y="1676400"/>
            <a:ext cx="7010400" cy="4667250"/>
            <a:chOff x="0" y="336"/>
            <a:chExt cx="5760" cy="3822"/>
          </a:xfrm>
        </p:grpSpPr>
        <p:pic>
          <p:nvPicPr>
            <p:cNvPr id="49162" name="Picture 16" descr="central_america_caribbean"/>
            <p:cNvPicPr>
              <a:picLocks noChangeAspect="1" noChangeArrowheads="1"/>
            </p:cNvPicPr>
            <p:nvPr/>
          </p:nvPicPr>
          <p:blipFill>
            <a:blip r:embed="rId3" cstate="print"/>
            <a:srcRect l="18716" t="8020" r="584" b="10693"/>
            <a:stretch>
              <a:fillRect/>
            </a:stretch>
          </p:blipFill>
          <p:spPr bwMode="auto">
            <a:xfrm>
              <a:off x="0" y="336"/>
              <a:ext cx="5760" cy="3822"/>
            </a:xfrm>
            <a:prstGeom prst="rect">
              <a:avLst/>
            </a:prstGeom>
            <a:noFill/>
            <a:ln w="9525">
              <a:noFill/>
              <a:miter lim="800000"/>
              <a:headEnd/>
              <a:tailEnd/>
            </a:ln>
          </p:spPr>
        </p:pic>
        <p:pic>
          <p:nvPicPr>
            <p:cNvPr id="49163" name="Picture 17" descr="G"/>
            <p:cNvPicPr>
              <a:picLocks noChangeAspect="1" noChangeArrowheads="1"/>
            </p:cNvPicPr>
            <p:nvPr/>
          </p:nvPicPr>
          <p:blipFill>
            <a:blip r:embed="rId4" cstate="print"/>
            <a:srcRect r="14514"/>
            <a:stretch>
              <a:fillRect/>
            </a:stretch>
          </p:blipFill>
          <p:spPr bwMode="auto">
            <a:xfrm>
              <a:off x="2488" y="2584"/>
              <a:ext cx="1056" cy="868"/>
            </a:xfrm>
            <a:prstGeom prst="rect">
              <a:avLst/>
            </a:prstGeom>
            <a:noFill/>
            <a:ln w="63500">
              <a:noFill/>
              <a:miter lim="800000"/>
              <a:headEnd/>
              <a:tailEnd/>
            </a:ln>
          </p:spPr>
        </p:pic>
        <p:pic>
          <p:nvPicPr>
            <p:cNvPr id="49164" name="Picture 18" descr="Hispaniolan Emerald_ Rhytidophyllum vernicosum copy"/>
            <p:cNvPicPr>
              <a:picLocks noChangeAspect="1" noChangeArrowheads="1"/>
            </p:cNvPicPr>
            <p:nvPr/>
          </p:nvPicPr>
          <p:blipFill>
            <a:blip r:embed="rId5" cstate="print"/>
            <a:srcRect/>
            <a:stretch>
              <a:fillRect/>
            </a:stretch>
          </p:blipFill>
          <p:spPr bwMode="auto">
            <a:xfrm>
              <a:off x="3064" y="1144"/>
              <a:ext cx="864" cy="648"/>
            </a:xfrm>
            <a:prstGeom prst="rect">
              <a:avLst/>
            </a:prstGeom>
            <a:noFill/>
            <a:ln w="9525">
              <a:noFill/>
              <a:miter lim="800000"/>
              <a:headEnd/>
              <a:tailEnd/>
            </a:ln>
          </p:spPr>
        </p:pic>
        <p:pic>
          <p:nvPicPr>
            <p:cNvPr id="49165" name="Picture 19" descr="R"/>
            <p:cNvPicPr>
              <a:picLocks noChangeAspect="1" noChangeArrowheads="1"/>
            </p:cNvPicPr>
            <p:nvPr/>
          </p:nvPicPr>
          <p:blipFill>
            <a:blip r:embed="rId6" cstate="print"/>
            <a:srcRect/>
            <a:stretch>
              <a:fillRect/>
            </a:stretch>
          </p:blipFill>
          <p:spPr bwMode="auto">
            <a:xfrm>
              <a:off x="856" y="1576"/>
              <a:ext cx="572" cy="576"/>
            </a:xfrm>
            <a:prstGeom prst="rect">
              <a:avLst/>
            </a:prstGeom>
            <a:noFill/>
            <a:ln w="9525">
              <a:noFill/>
              <a:miter lim="800000"/>
              <a:headEnd/>
              <a:tailEnd/>
            </a:ln>
          </p:spPr>
        </p:pic>
        <p:pic>
          <p:nvPicPr>
            <p:cNvPr id="49166" name="Picture 20" descr="G"/>
            <p:cNvPicPr>
              <a:picLocks noChangeAspect="1" noChangeArrowheads="1"/>
            </p:cNvPicPr>
            <p:nvPr/>
          </p:nvPicPr>
          <p:blipFill>
            <a:blip r:embed="rId7" cstate="print"/>
            <a:srcRect l="14558" t="10588" r="21176" b="12354"/>
            <a:stretch>
              <a:fillRect/>
            </a:stretch>
          </p:blipFill>
          <p:spPr bwMode="auto">
            <a:xfrm>
              <a:off x="1096" y="2488"/>
              <a:ext cx="870" cy="783"/>
            </a:xfrm>
            <a:prstGeom prst="rect">
              <a:avLst/>
            </a:prstGeom>
            <a:noFill/>
            <a:ln w="9525">
              <a:noFill/>
              <a:miter lim="800000"/>
              <a:headEnd/>
              <a:tailEnd/>
            </a:ln>
          </p:spPr>
        </p:pic>
        <p:pic>
          <p:nvPicPr>
            <p:cNvPr id="49167" name="Picture 21" descr="G reticulata"/>
            <p:cNvPicPr>
              <a:picLocks noChangeAspect="1" noChangeArrowheads="1"/>
            </p:cNvPicPr>
            <p:nvPr/>
          </p:nvPicPr>
          <p:blipFill>
            <a:blip r:embed="rId8" cstate="print"/>
            <a:srcRect l="5376" r="8064" b="14493"/>
            <a:stretch>
              <a:fillRect/>
            </a:stretch>
          </p:blipFill>
          <p:spPr bwMode="auto">
            <a:xfrm>
              <a:off x="4080" y="1344"/>
              <a:ext cx="816" cy="747"/>
            </a:xfrm>
            <a:prstGeom prst="rect">
              <a:avLst/>
            </a:prstGeom>
            <a:noFill/>
            <a:ln w="9525">
              <a:noFill/>
              <a:miter lim="800000"/>
              <a:headEnd/>
              <a:tailEnd/>
            </a:ln>
          </p:spPr>
        </p:pic>
        <p:pic>
          <p:nvPicPr>
            <p:cNvPr id="49168" name="Picture 22" descr="G"/>
            <p:cNvPicPr>
              <a:picLocks noChangeAspect="1" noChangeArrowheads="1"/>
            </p:cNvPicPr>
            <p:nvPr/>
          </p:nvPicPr>
          <p:blipFill>
            <a:blip r:embed="rId9" cstate="print"/>
            <a:srcRect/>
            <a:stretch>
              <a:fillRect/>
            </a:stretch>
          </p:blipFill>
          <p:spPr bwMode="auto">
            <a:xfrm>
              <a:off x="5136" y="2304"/>
              <a:ext cx="624" cy="593"/>
            </a:xfrm>
            <a:prstGeom prst="rect">
              <a:avLst/>
            </a:prstGeom>
            <a:noFill/>
            <a:ln w="9525">
              <a:noFill/>
              <a:miter lim="800000"/>
              <a:headEnd/>
              <a:tailEnd/>
            </a:ln>
          </p:spPr>
        </p:pic>
        <p:pic>
          <p:nvPicPr>
            <p:cNvPr id="49169" name="Picture 23" descr="Annals_Gpedunculosa"/>
            <p:cNvPicPr>
              <a:picLocks noChangeAspect="1" noChangeArrowheads="1"/>
            </p:cNvPicPr>
            <p:nvPr/>
          </p:nvPicPr>
          <p:blipFill>
            <a:blip r:embed="rId10" cstate="print"/>
            <a:srcRect r="36244"/>
            <a:stretch>
              <a:fillRect/>
            </a:stretch>
          </p:blipFill>
          <p:spPr bwMode="auto">
            <a:xfrm>
              <a:off x="3792" y="2448"/>
              <a:ext cx="791" cy="1173"/>
            </a:xfrm>
            <a:prstGeom prst="rect">
              <a:avLst/>
            </a:prstGeom>
            <a:noFill/>
            <a:ln w="9525">
              <a:noFill/>
              <a:miter lim="800000"/>
              <a:headEnd/>
              <a:tailEnd/>
            </a:ln>
          </p:spPr>
        </p:pic>
        <p:pic>
          <p:nvPicPr>
            <p:cNvPr id="49170" name="Picture 24" descr="Gesneria sp2 - Copy"/>
            <p:cNvPicPr>
              <a:picLocks noChangeAspect="1" noChangeArrowheads="1"/>
            </p:cNvPicPr>
            <p:nvPr/>
          </p:nvPicPr>
          <p:blipFill>
            <a:blip r:embed="rId11" cstate="print"/>
            <a:srcRect/>
            <a:stretch>
              <a:fillRect/>
            </a:stretch>
          </p:blipFill>
          <p:spPr bwMode="auto">
            <a:xfrm>
              <a:off x="856" y="760"/>
              <a:ext cx="672" cy="450"/>
            </a:xfrm>
            <a:prstGeom prst="rect">
              <a:avLst/>
            </a:prstGeom>
            <a:noFill/>
            <a:ln w="9525">
              <a:noFill/>
              <a:miter lim="800000"/>
              <a:headEnd/>
              <a:tailEnd/>
            </a:ln>
          </p:spPr>
        </p:pic>
        <p:pic>
          <p:nvPicPr>
            <p:cNvPr id="49171" name="Picture 26" descr="Rasperum_flr2"/>
            <p:cNvPicPr>
              <a:picLocks noChangeAspect="1" noChangeArrowheads="1"/>
            </p:cNvPicPr>
            <p:nvPr/>
          </p:nvPicPr>
          <p:blipFill>
            <a:blip r:embed="rId12" cstate="print"/>
            <a:srcRect l="11934" r="21480"/>
            <a:stretch>
              <a:fillRect/>
            </a:stretch>
          </p:blipFill>
          <p:spPr bwMode="auto">
            <a:xfrm>
              <a:off x="2592" y="1096"/>
              <a:ext cx="593" cy="720"/>
            </a:xfrm>
            <a:prstGeom prst="rect">
              <a:avLst/>
            </a:prstGeom>
            <a:noFill/>
            <a:ln w="9525">
              <a:noFill/>
              <a:miter lim="800000"/>
              <a:headEnd/>
              <a:tailEnd/>
            </a:ln>
          </p:spPr>
        </p:pic>
        <p:pic>
          <p:nvPicPr>
            <p:cNvPr id="49172" name="Picture 26" descr="Rhytidophyllum gran p_flor"/>
            <p:cNvPicPr>
              <a:picLocks noChangeAspect="1" noChangeArrowheads="1"/>
            </p:cNvPicPr>
            <p:nvPr/>
          </p:nvPicPr>
          <p:blipFill>
            <a:blip r:embed="rId13" cstate="print"/>
            <a:srcRect l="9375" r="9375"/>
            <a:stretch>
              <a:fillRect/>
            </a:stretch>
          </p:blipFill>
          <p:spPr bwMode="auto">
            <a:xfrm>
              <a:off x="1672" y="568"/>
              <a:ext cx="816" cy="753"/>
            </a:xfrm>
            <a:prstGeom prst="rect">
              <a:avLst/>
            </a:prstGeom>
            <a:noFill/>
            <a:ln w="9525">
              <a:noFill/>
              <a:miter lim="800000"/>
              <a:headEnd/>
              <a:tailEnd/>
            </a:ln>
          </p:spPr>
        </p:pic>
        <p:pic>
          <p:nvPicPr>
            <p:cNvPr id="49173" name="Picture 27" descr="Picture 054"/>
            <p:cNvPicPr>
              <a:picLocks noChangeAspect="1" noChangeArrowheads="1"/>
            </p:cNvPicPr>
            <p:nvPr/>
          </p:nvPicPr>
          <p:blipFill>
            <a:blip r:embed="rId14" cstate="print"/>
            <a:srcRect r="12695"/>
            <a:stretch>
              <a:fillRect/>
            </a:stretch>
          </p:blipFill>
          <p:spPr bwMode="auto">
            <a:xfrm>
              <a:off x="4656" y="720"/>
              <a:ext cx="838" cy="720"/>
            </a:xfrm>
            <a:prstGeom prst="rect">
              <a:avLst/>
            </a:prstGeom>
            <a:noFill/>
            <a:ln w="9525">
              <a:noFill/>
              <a:miter lim="800000"/>
              <a:headEnd/>
              <a:tailEnd/>
            </a:ln>
          </p:spPr>
        </p:pic>
      </p:grpSp>
      <p:sp>
        <p:nvSpPr>
          <p:cNvPr id="57347" name="Text Box 28"/>
          <p:cNvSpPr txBox="1">
            <a:spLocks noChangeArrowheads="1"/>
          </p:cNvSpPr>
          <p:nvPr/>
        </p:nvSpPr>
        <p:spPr bwMode="auto">
          <a:xfrm>
            <a:off x="304800" y="1143000"/>
            <a:ext cx="8839200" cy="400110"/>
          </a:xfrm>
          <a:prstGeom prst="rect">
            <a:avLst/>
          </a:prstGeom>
          <a:solidFill>
            <a:srgbClr val="FFFF99"/>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defRPr/>
            </a:pPr>
            <a:r>
              <a:rPr lang="en-US" sz="2000" b="1" dirty="0">
                <a:solidFill>
                  <a:schemeClr val="tx2"/>
                </a:solidFill>
                <a:cs typeface="+mn-cs"/>
              </a:rPr>
              <a:t>1. Pollination and breeding system evolution in </a:t>
            </a:r>
            <a:r>
              <a:rPr lang="en-US" sz="2000" b="1" dirty="0" err="1">
                <a:solidFill>
                  <a:schemeClr val="tx2"/>
                </a:solidFill>
                <a:cs typeface="+mn-cs"/>
              </a:rPr>
              <a:t>Gesnerieae</a:t>
            </a:r>
            <a:r>
              <a:rPr lang="en-US" sz="2000" b="1" dirty="0">
                <a:solidFill>
                  <a:schemeClr val="tx2"/>
                </a:solidFill>
                <a:cs typeface="+mn-cs"/>
              </a:rPr>
              <a:t> (Caribbean)</a:t>
            </a:r>
          </a:p>
        </p:txBody>
      </p:sp>
      <p:sp>
        <p:nvSpPr>
          <p:cNvPr id="27" name="TextBox 26"/>
          <p:cNvSpPr txBox="1"/>
          <p:nvPr/>
        </p:nvSpPr>
        <p:spPr>
          <a:xfrm>
            <a:off x="0" y="152400"/>
            <a:ext cx="9144000" cy="4078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defRPr/>
            </a:pPr>
            <a:r>
              <a:rPr lang="en-US" sz="2050" b="1" dirty="0"/>
              <a:t>Detecting Pollinator Mediated Selection with Comparative  Approaches</a:t>
            </a:r>
          </a:p>
        </p:txBody>
      </p:sp>
      <p:sp>
        <p:nvSpPr>
          <p:cNvPr id="49161" name="TextBox 25"/>
          <p:cNvSpPr txBox="1">
            <a:spLocks noChangeArrowheads="1"/>
          </p:cNvSpPr>
          <p:nvPr/>
        </p:nvSpPr>
        <p:spPr bwMode="auto">
          <a:xfrm>
            <a:off x="838200" y="6488113"/>
            <a:ext cx="5404043" cy="369332"/>
          </a:xfrm>
          <a:prstGeom prst="rect">
            <a:avLst/>
          </a:prstGeom>
          <a:noFill/>
          <a:ln w="9525">
            <a:noFill/>
            <a:miter lim="800000"/>
            <a:headEnd/>
            <a:tailEnd/>
          </a:ln>
        </p:spPr>
        <p:txBody>
          <a:bodyPr wrap="none">
            <a:spAutoFit/>
          </a:bodyPr>
          <a:lstStyle/>
          <a:p>
            <a:r>
              <a:rPr lang="en-US" dirty="0" smtClean="0"/>
              <a:t>Silvana </a:t>
            </a:r>
            <a:r>
              <a:rPr lang="en-US" dirty="0" err="1" smtClean="0"/>
              <a:t>Martén</a:t>
            </a:r>
            <a:r>
              <a:rPr lang="en-US" dirty="0" smtClean="0"/>
              <a:t>-Rodriguez  </a:t>
            </a:r>
            <a:r>
              <a:rPr lang="en-US" dirty="0"/>
              <a:t>et  al. 2008, 2009, 2010</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4"/>
          <p:cNvPicPr>
            <a:picLocks noChangeAspect="1" noChangeArrowheads="1"/>
          </p:cNvPicPr>
          <p:nvPr/>
        </p:nvPicPr>
        <p:blipFill>
          <a:blip r:embed="rId3" cstate="print"/>
          <a:srcRect/>
          <a:stretch>
            <a:fillRect/>
          </a:stretch>
        </p:blipFill>
        <p:spPr bwMode="auto">
          <a:xfrm>
            <a:off x="0" y="2971800"/>
            <a:ext cx="2339975" cy="2133600"/>
          </a:xfrm>
          <a:prstGeom prst="rect">
            <a:avLst/>
          </a:prstGeom>
          <a:noFill/>
          <a:ln w="9525">
            <a:noFill/>
            <a:miter lim="800000"/>
            <a:headEnd/>
            <a:tailEnd/>
          </a:ln>
        </p:spPr>
      </p:pic>
      <p:sp>
        <p:nvSpPr>
          <p:cNvPr id="6" name="TextBox 21"/>
          <p:cNvSpPr txBox="1">
            <a:spLocks noChangeArrowheads="1"/>
          </p:cNvSpPr>
          <p:nvPr/>
        </p:nvSpPr>
        <p:spPr bwMode="auto">
          <a:xfrm>
            <a:off x="76200" y="533400"/>
            <a:ext cx="7391400" cy="369332"/>
          </a:xfrm>
          <a:prstGeom prst="rect">
            <a:avLst/>
          </a:prstGeom>
          <a:solidFill>
            <a:srgbClr val="F4FC88"/>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defRPr/>
            </a:pPr>
            <a:r>
              <a:rPr lang="en-US" b="1" dirty="0">
                <a:cs typeface="+mn-cs"/>
              </a:rPr>
              <a:t>2) </a:t>
            </a:r>
            <a:r>
              <a:rPr lang="en-US" b="1" dirty="0" smtClean="0">
                <a:cs typeface="+mn-cs"/>
              </a:rPr>
              <a:t>Community Sorting and </a:t>
            </a:r>
            <a:r>
              <a:rPr lang="en-US" b="1" dirty="0" err="1" smtClean="0">
                <a:cs typeface="+mn-cs"/>
              </a:rPr>
              <a:t>Homoplasy</a:t>
            </a:r>
            <a:r>
              <a:rPr lang="en-US" b="1" dirty="0" smtClean="0">
                <a:cs typeface="+mn-cs"/>
              </a:rPr>
              <a:t> </a:t>
            </a:r>
            <a:r>
              <a:rPr lang="en-US" b="1" dirty="0">
                <a:cs typeface="+mn-cs"/>
              </a:rPr>
              <a:t>in Tibetan </a:t>
            </a:r>
            <a:r>
              <a:rPr lang="en-US" b="1" i="1" dirty="0" err="1">
                <a:cs typeface="+mn-cs"/>
              </a:rPr>
              <a:t>Pedicularis</a:t>
            </a:r>
            <a:endParaRPr lang="en-US" b="1" i="1" dirty="0">
              <a:cs typeface="+mn-cs"/>
            </a:endParaRPr>
          </a:p>
        </p:txBody>
      </p:sp>
      <p:sp>
        <p:nvSpPr>
          <p:cNvPr id="7" name="TextBox 6"/>
          <p:cNvSpPr txBox="1"/>
          <p:nvPr/>
        </p:nvSpPr>
        <p:spPr>
          <a:xfrm>
            <a:off x="0" y="0"/>
            <a:ext cx="9144000" cy="4078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defRPr/>
            </a:pPr>
            <a:r>
              <a:rPr lang="en-US" sz="2050" b="1" dirty="0"/>
              <a:t>Detecting Pollinator Mediated Selection with Comparative  Approaches</a:t>
            </a:r>
          </a:p>
        </p:txBody>
      </p:sp>
      <p:sp>
        <p:nvSpPr>
          <p:cNvPr id="8" name="Oval 7"/>
          <p:cNvSpPr/>
          <p:nvPr/>
        </p:nvSpPr>
        <p:spPr>
          <a:xfrm>
            <a:off x="838200" y="3810000"/>
            <a:ext cx="381000" cy="304800"/>
          </a:xfrm>
          <a:prstGeom prst="ellipse">
            <a:avLst/>
          </a:prstGeom>
          <a:noFill/>
          <a:ln>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w="76200">
                <a:solidFill>
                  <a:schemeClr val="tx1"/>
                </a:solidFill>
              </a:ln>
            </a:endParaRPr>
          </a:p>
        </p:txBody>
      </p:sp>
      <p:sp>
        <p:nvSpPr>
          <p:cNvPr id="50189" name="TextBox 8"/>
          <p:cNvSpPr txBox="1">
            <a:spLocks noChangeArrowheads="1"/>
          </p:cNvSpPr>
          <p:nvPr/>
        </p:nvSpPr>
        <p:spPr bwMode="auto">
          <a:xfrm>
            <a:off x="304800" y="6096000"/>
            <a:ext cx="2860591" cy="369332"/>
          </a:xfrm>
          <a:prstGeom prst="rect">
            <a:avLst/>
          </a:prstGeom>
          <a:noFill/>
          <a:ln w="9525">
            <a:noFill/>
            <a:miter lim="800000"/>
            <a:headEnd/>
            <a:tailEnd/>
          </a:ln>
        </p:spPr>
        <p:txBody>
          <a:bodyPr wrap="none">
            <a:spAutoFit/>
          </a:bodyPr>
          <a:lstStyle/>
          <a:p>
            <a:r>
              <a:rPr lang="en-US" i="1" dirty="0" smtClean="0"/>
              <a:t>Eaton </a:t>
            </a:r>
            <a:r>
              <a:rPr lang="en-US" i="1" dirty="0"/>
              <a:t>et al, Ecology, 2012</a:t>
            </a:r>
          </a:p>
        </p:txBody>
      </p:sp>
      <p:pic>
        <p:nvPicPr>
          <p:cNvPr id="178177" name="Picture 1"/>
          <p:cNvPicPr>
            <a:picLocks noChangeAspect="1" noChangeArrowheads="1"/>
          </p:cNvPicPr>
          <p:nvPr/>
        </p:nvPicPr>
        <p:blipFill>
          <a:blip r:embed="rId4" cstate="print"/>
          <a:srcRect/>
          <a:stretch>
            <a:fillRect/>
          </a:stretch>
        </p:blipFill>
        <p:spPr bwMode="auto">
          <a:xfrm>
            <a:off x="3276600" y="3428999"/>
            <a:ext cx="3657600" cy="3101463"/>
          </a:xfrm>
          <a:prstGeom prst="rect">
            <a:avLst/>
          </a:prstGeom>
          <a:noFill/>
          <a:ln w="9525">
            <a:noFill/>
            <a:miter lim="800000"/>
            <a:headEnd/>
            <a:tailEnd/>
          </a:ln>
          <a:effectLst/>
        </p:spPr>
      </p:pic>
      <p:pic>
        <p:nvPicPr>
          <p:cNvPr id="178178" name="Picture 2"/>
          <p:cNvPicPr>
            <a:picLocks noChangeAspect="1" noChangeArrowheads="1"/>
          </p:cNvPicPr>
          <p:nvPr/>
        </p:nvPicPr>
        <p:blipFill>
          <a:blip r:embed="rId5" cstate="print"/>
          <a:srcRect/>
          <a:stretch>
            <a:fillRect/>
          </a:stretch>
        </p:blipFill>
        <p:spPr bwMode="auto">
          <a:xfrm>
            <a:off x="2438400" y="1295400"/>
            <a:ext cx="3387910" cy="2057400"/>
          </a:xfrm>
          <a:prstGeom prst="rect">
            <a:avLst/>
          </a:prstGeom>
          <a:noFill/>
          <a:ln w="9525">
            <a:noFill/>
            <a:miter lim="800000"/>
            <a:headEnd/>
            <a:tailEnd/>
          </a:ln>
          <a:effectLst/>
        </p:spPr>
      </p:pic>
      <p:pic>
        <p:nvPicPr>
          <p:cNvPr id="178179" name="Picture 3"/>
          <p:cNvPicPr>
            <a:picLocks noChangeAspect="1" noChangeArrowheads="1"/>
          </p:cNvPicPr>
          <p:nvPr/>
        </p:nvPicPr>
        <p:blipFill>
          <a:blip r:embed="rId6" cstate="print"/>
          <a:srcRect/>
          <a:stretch>
            <a:fillRect/>
          </a:stretch>
        </p:blipFill>
        <p:spPr bwMode="auto">
          <a:xfrm>
            <a:off x="6913973" y="838200"/>
            <a:ext cx="1764127" cy="6019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0" y="-76200"/>
            <a:ext cx="9144000" cy="609600"/>
          </a:xfrm>
          <a:prstGeom prst="rect">
            <a:avLst/>
          </a:prstGeom>
          <a:noFill/>
          <a:ln w="9525">
            <a:noFill/>
            <a:miter lim="800000"/>
            <a:headEnd/>
            <a:tailEnd/>
          </a:ln>
        </p:spPr>
        <p:txBody>
          <a:bodyPr anchor="ctr"/>
          <a:lstStyle/>
          <a:p>
            <a:pPr algn="ctr"/>
            <a:r>
              <a:rPr lang="en-US" sz="2800" b="1" dirty="0">
                <a:solidFill>
                  <a:schemeClr val="tx2"/>
                </a:solidFill>
              </a:rPr>
              <a:t>Mutation accumulation lines (MA lines) </a:t>
            </a:r>
            <a:r>
              <a:rPr lang="en-US" sz="1600" dirty="0" smtClean="0">
                <a:solidFill>
                  <a:schemeClr val="tx2"/>
                </a:solidFill>
              </a:rPr>
              <a:t>(</a:t>
            </a:r>
            <a:r>
              <a:rPr lang="en-US" sz="1400" dirty="0" smtClean="0">
                <a:solidFill>
                  <a:schemeClr val="tx2"/>
                </a:solidFill>
              </a:rPr>
              <a:t>Produced by Ruth </a:t>
            </a:r>
            <a:r>
              <a:rPr lang="en-US" sz="1400" dirty="0">
                <a:solidFill>
                  <a:schemeClr val="tx2"/>
                </a:solidFill>
              </a:rPr>
              <a:t>Shaw)</a:t>
            </a:r>
          </a:p>
        </p:txBody>
      </p:sp>
      <p:sp>
        <p:nvSpPr>
          <p:cNvPr id="12294" name="Text Box 6"/>
          <p:cNvSpPr txBox="1">
            <a:spLocks noChangeArrowheads="1"/>
          </p:cNvSpPr>
          <p:nvPr/>
        </p:nvSpPr>
        <p:spPr bwMode="auto">
          <a:xfrm>
            <a:off x="0" y="6096000"/>
            <a:ext cx="9144000" cy="830997"/>
          </a:xfrm>
          <a:prstGeom prst="rect">
            <a:avLst/>
          </a:prstGeom>
          <a:noFill/>
          <a:ln w="9525">
            <a:noFill/>
            <a:miter lim="800000"/>
            <a:headEnd/>
            <a:tailEnd/>
          </a:ln>
        </p:spPr>
        <p:txBody>
          <a:bodyPr wrap="square">
            <a:spAutoFit/>
          </a:bodyPr>
          <a:lstStyle/>
          <a:p>
            <a:r>
              <a:rPr lang="en-US" sz="2400" b="1" dirty="0" smtClean="0"/>
              <a:t>Test in natural environments:</a:t>
            </a:r>
          </a:p>
          <a:p>
            <a:r>
              <a:rPr lang="en-US" sz="2400" b="1" dirty="0" smtClean="0"/>
              <a:t>Any </a:t>
            </a:r>
            <a:r>
              <a:rPr lang="en-US" sz="2400" b="1" dirty="0"/>
              <a:t>genetic difference between lines are due to mutation</a:t>
            </a:r>
          </a:p>
        </p:txBody>
      </p:sp>
      <p:grpSp>
        <p:nvGrpSpPr>
          <p:cNvPr id="51" name="Group 50"/>
          <p:cNvGrpSpPr/>
          <p:nvPr/>
        </p:nvGrpSpPr>
        <p:grpSpPr>
          <a:xfrm>
            <a:off x="0" y="533400"/>
            <a:ext cx="9144000" cy="5638800"/>
            <a:chOff x="0" y="777875"/>
            <a:chExt cx="9144000" cy="5638800"/>
          </a:xfrm>
        </p:grpSpPr>
        <p:sp>
          <p:nvSpPr>
            <p:cNvPr id="12291" name="Text Box 3"/>
            <p:cNvSpPr txBox="1">
              <a:spLocks noChangeArrowheads="1"/>
            </p:cNvSpPr>
            <p:nvPr/>
          </p:nvSpPr>
          <p:spPr bwMode="auto">
            <a:xfrm>
              <a:off x="914400" y="777875"/>
              <a:ext cx="4114800" cy="822325"/>
            </a:xfrm>
            <a:prstGeom prst="rect">
              <a:avLst/>
            </a:prstGeom>
            <a:noFill/>
            <a:ln w="9525">
              <a:noFill/>
              <a:miter lim="800000"/>
              <a:headEnd/>
              <a:tailEnd/>
            </a:ln>
          </p:spPr>
          <p:txBody>
            <a:bodyPr>
              <a:spAutoFit/>
            </a:bodyPr>
            <a:lstStyle/>
            <a:p>
              <a:r>
                <a:rPr lang="en-US" sz="2400" dirty="0"/>
                <a:t>Nearly homozygous progenitor</a:t>
              </a:r>
            </a:p>
          </p:txBody>
        </p:sp>
        <p:sp>
          <p:nvSpPr>
            <p:cNvPr id="12292" name="Text Box 4"/>
            <p:cNvSpPr txBox="1">
              <a:spLocks noChangeArrowheads="1"/>
            </p:cNvSpPr>
            <p:nvPr/>
          </p:nvSpPr>
          <p:spPr bwMode="auto">
            <a:xfrm>
              <a:off x="6324600" y="3048000"/>
              <a:ext cx="2819400" cy="461963"/>
            </a:xfrm>
            <a:prstGeom prst="rect">
              <a:avLst/>
            </a:prstGeom>
            <a:noFill/>
            <a:ln w="9525">
              <a:noFill/>
              <a:miter lim="800000"/>
              <a:headEnd/>
              <a:tailEnd/>
            </a:ln>
          </p:spPr>
          <p:txBody>
            <a:bodyPr>
              <a:spAutoFit/>
            </a:bodyPr>
            <a:lstStyle/>
            <a:p>
              <a:r>
                <a:rPr lang="en-US" sz="2400"/>
                <a:t>MA lines</a:t>
              </a:r>
            </a:p>
          </p:txBody>
        </p:sp>
        <p:sp>
          <p:nvSpPr>
            <p:cNvPr id="12293" name="Text Box 5"/>
            <p:cNvSpPr txBox="1">
              <a:spLocks noChangeArrowheads="1"/>
            </p:cNvSpPr>
            <p:nvPr/>
          </p:nvSpPr>
          <p:spPr bwMode="auto">
            <a:xfrm>
              <a:off x="0" y="2514600"/>
              <a:ext cx="1928733" cy="1200329"/>
            </a:xfrm>
            <a:prstGeom prst="rect">
              <a:avLst/>
            </a:prstGeom>
            <a:noFill/>
            <a:ln w="9525">
              <a:noFill/>
              <a:miter lim="800000"/>
              <a:headEnd/>
              <a:tailEnd/>
            </a:ln>
          </p:spPr>
          <p:txBody>
            <a:bodyPr wrap="none">
              <a:spAutoFit/>
            </a:bodyPr>
            <a:lstStyle/>
            <a:p>
              <a:r>
                <a:rPr lang="en-US" sz="2400" dirty="0" smtClean="0"/>
                <a:t>Single seed</a:t>
              </a:r>
              <a:endParaRPr lang="en-US" sz="2400" dirty="0"/>
            </a:p>
            <a:p>
              <a:r>
                <a:rPr lang="en-US" sz="2400" dirty="0" smtClean="0"/>
                <a:t>descent in </a:t>
              </a:r>
            </a:p>
            <a:p>
              <a:r>
                <a:rPr lang="en-US" sz="2400" b="1" dirty="0" smtClean="0"/>
                <a:t>greenhouse</a:t>
              </a:r>
              <a:endParaRPr lang="en-US" sz="2400" b="1" dirty="0"/>
            </a:p>
          </p:txBody>
        </p:sp>
        <p:grpSp>
          <p:nvGrpSpPr>
            <p:cNvPr id="12295" name="Group 7"/>
            <p:cNvGrpSpPr>
              <a:grpSpLocks/>
            </p:cNvGrpSpPr>
            <p:nvPr/>
          </p:nvGrpSpPr>
          <p:grpSpPr bwMode="auto">
            <a:xfrm>
              <a:off x="2286000" y="5181600"/>
              <a:ext cx="1219200" cy="457200"/>
              <a:chOff x="720" y="3264"/>
              <a:chExt cx="768" cy="288"/>
            </a:xfrm>
          </p:grpSpPr>
          <p:sp>
            <p:nvSpPr>
              <p:cNvPr id="12334" name="Line 8"/>
              <p:cNvSpPr>
                <a:spLocks noChangeShapeType="1"/>
              </p:cNvSpPr>
              <p:nvPr/>
            </p:nvSpPr>
            <p:spPr bwMode="auto">
              <a:xfrm flipH="1">
                <a:off x="720" y="3264"/>
                <a:ext cx="384" cy="240"/>
              </a:xfrm>
              <a:prstGeom prst="line">
                <a:avLst/>
              </a:prstGeom>
              <a:noFill/>
              <a:ln w="9525">
                <a:solidFill>
                  <a:schemeClr val="tx1"/>
                </a:solidFill>
                <a:round/>
                <a:headEnd/>
                <a:tailEnd/>
              </a:ln>
            </p:spPr>
            <p:txBody>
              <a:bodyPr/>
              <a:lstStyle/>
              <a:p>
                <a:endParaRPr lang="en-US"/>
              </a:p>
            </p:txBody>
          </p:sp>
          <p:sp>
            <p:nvSpPr>
              <p:cNvPr id="12335" name="Line 9"/>
              <p:cNvSpPr>
                <a:spLocks noChangeShapeType="1"/>
              </p:cNvSpPr>
              <p:nvPr/>
            </p:nvSpPr>
            <p:spPr bwMode="auto">
              <a:xfrm flipH="1">
                <a:off x="912" y="3264"/>
                <a:ext cx="240" cy="240"/>
              </a:xfrm>
              <a:prstGeom prst="line">
                <a:avLst/>
              </a:prstGeom>
              <a:noFill/>
              <a:ln w="9525">
                <a:solidFill>
                  <a:schemeClr val="tx1"/>
                </a:solidFill>
                <a:round/>
                <a:headEnd/>
                <a:tailEnd/>
              </a:ln>
            </p:spPr>
            <p:txBody>
              <a:bodyPr/>
              <a:lstStyle/>
              <a:p>
                <a:endParaRPr lang="en-US"/>
              </a:p>
            </p:txBody>
          </p:sp>
          <p:sp>
            <p:nvSpPr>
              <p:cNvPr id="12336" name="Line 10"/>
              <p:cNvSpPr>
                <a:spLocks noChangeShapeType="1"/>
              </p:cNvSpPr>
              <p:nvPr/>
            </p:nvSpPr>
            <p:spPr bwMode="auto">
              <a:xfrm>
                <a:off x="1152" y="3264"/>
                <a:ext cx="0" cy="288"/>
              </a:xfrm>
              <a:prstGeom prst="line">
                <a:avLst/>
              </a:prstGeom>
              <a:noFill/>
              <a:ln w="9525">
                <a:solidFill>
                  <a:schemeClr val="tx1"/>
                </a:solidFill>
                <a:round/>
                <a:headEnd/>
                <a:tailEnd/>
              </a:ln>
            </p:spPr>
            <p:txBody>
              <a:bodyPr/>
              <a:lstStyle/>
              <a:p>
                <a:endParaRPr lang="en-US"/>
              </a:p>
            </p:txBody>
          </p:sp>
          <p:sp>
            <p:nvSpPr>
              <p:cNvPr id="12337" name="Line 11"/>
              <p:cNvSpPr>
                <a:spLocks noChangeShapeType="1"/>
              </p:cNvSpPr>
              <p:nvPr/>
            </p:nvSpPr>
            <p:spPr bwMode="auto">
              <a:xfrm>
                <a:off x="1152" y="3264"/>
                <a:ext cx="192" cy="240"/>
              </a:xfrm>
              <a:prstGeom prst="line">
                <a:avLst/>
              </a:prstGeom>
              <a:noFill/>
              <a:ln w="9525">
                <a:solidFill>
                  <a:schemeClr val="tx1"/>
                </a:solidFill>
                <a:round/>
                <a:headEnd/>
                <a:tailEnd/>
              </a:ln>
            </p:spPr>
            <p:txBody>
              <a:bodyPr/>
              <a:lstStyle/>
              <a:p>
                <a:endParaRPr lang="en-US"/>
              </a:p>
            </p:txBody>
          </p:sp>
          <p:sp>
            <p:nvSpPr>
              <p:cNvPr id="12338" name="Line 12"/>
              <p:cNvSpPr>
                <a:spLocks noChangeShapeType="1"/>
              </p:cNvSpPr>
              <p:nvPr/>
            </p:nvSpPr>
            <p:spPr bwMode="auto">
              <a:xfrm>
                <a:off x="1200" y="3264"/>
                <a:ext cx="288" cy="240"/>
              </a:xfrm>
              <a:prstGeom prst="line">
                <a:avLst/>
              </a:prstGeom>
              <a:noFill/>
              <a:ln w="9525">
                <a:solidFill>
                  <a:schemeClr val="tx1"/>
                </a:solidFill>
                <a:round/>
                <a:headEnd/>
                <a:tailEnd/>
              </a:ln>
            </p:spPr>
            <p:txBody>
              <a:bodyPr/>
              <a:lstStyle/>
              <a:p>
                <a:endParaRPr lang="en-US"/>
              </a:p>
            </p:txBody>
          </p:sp>
        </p:grpSp>
        <p:grpSp>
          <p:nvGrpSpPr>
            <p:cNvPr id="12296" name="Group 13"/>
            <p:cNvGrpSpPr>
              <a:grpSpLocks/>
            </p:cNvGrpSpPr>
            <p:nvPr/>
          </p:nvGrpSpPr>
          <p:grpSpPr bwMode="auto">
            <a:xfrm>
              <a:off x="5334000" y="5257800"/>
              <a:ext cx="1219200" cy="457200"/>
              <a:chOff x="720" y="3264"/>
              <a:chExt cx="768" cy="288"/>
            </a:xfrm>
          </p:grpSpPr>
          <p:sp>
            <p:nvSpPr>
              <p:cNvPr id="12329" name="Line 14"/>
              <p:cNvSpPr>
                <a:spLocks noChangeShapeType="1"/>
              </p:cNvSpPr>
              <p:nvPr/>
            </p:nvSpPr>
            <p:spPr bwMode="auto">
              <a:xfrm flipH="1">
                <a:off x="720" y="3264"/>
                <a:ext cx="384" cy="240"/>
              </a:xfrm>
              <a:prstGeom prst="line">
                <a:avLst/>
              </a:prstGeom>
              <a:noFill/>
              <a:ln w="9525">
                <a:solidFill>
                  <a:schemeClr val="tx1"/>
                </a:solidFill>
                <a:round/>
                <a:headEnd/>
                <a:tailEnd/>
              </a:ln>
            </p:spPr>
            <p:txBody>
              <a:bodyPr/>
              <a:lstStyle/>
              <a:p>
                <a:endParaRPr lang="en-US"/>
              </a:p>
            </p:txBody>
          </p:sp>
          <p:sp>
            <p:nvSpPr>
              <p:cNvPr id="12330" name="Line 15"/>
              <p:cNvSpPr>
                <a:spLocks noChangeShapeType="1"/>
              </p:cNvSpPr>
              <p:nvPr/>
            </p:nvSpPr>
            <p:spPr bwMode="auto">
              <a:xfrm flipH="1">
                <a:off x="912" y="3264"/>
                <a:ext cx="240" cy="240"/>
              </a:xfrm>
              <a:prstGeom prst="line">
                <a:avLst/>
              </a:prstGeom>
              <a:noFill/>
              <a:ln w="9525">
                <a:solidFill>
                  <a:schemeClr val="tx1"/>
                </a:solidFill>
                <a:round/>
                <a:headEnd/>
                <a:tailEnd/>
              </a:ln>
            </p:spPr>
            <p:txBody>
              <a:bodyPr/>
              <a:lstStyle/>
              <a:p>
                <a:endParaRPr lang="en-US"/>
              </a:p>
            </p:txBody>
          </p:sp>
          <p:sp>
            <p:nvSpPr>
              <p:cNvPr id="12331" name="Line 16"/>
              <p:cNvSpPr>
                <a:spLocks noChangeShapeType="1"/>
              </p:cNvSpPr>
              <p:nvPr/>
            </p:nvSpPr>
            <p:spPr bwMode="auto">
              <a:xfrm>
                <a:off x="1152" y="3264"/>
                <a:ext cx="0" cy="288"/>
              </a:xfrm>
              <a:prstGeom prst="line">
                <a:avLst/>
              </a:prstGeom>
              <a:noFill/>
              <a:ln w="9525">
                <a:solidFill>
                  <a:schemeClr val="tx1"/>
                </a:solidFill>
                <a:round/>
                <a:headEnd/>
                <a:tailEnd/>
              </a:ln>
            </p:spPr>
            <p:txBody>
              <a:bodyPr/>
              <a:lstStyle/>
              <a:p>
                <a:endParaRPr lang="en-US"/>
              </a:p>
            </p:txBody>
          </p:sp>
          <p:sp>
            <p:nvSpPr>
              <p:cNvPr id="12332" name="Line 17"/>
              <p:cNvSpPr>
                <a:spLocks noChangeShapeType="1"/>
              </p:cNvSpPr>
              <p:nvPr/>
            </p:nvSpPr>
            <p:spPr bwMode="auto">
              <a:xfrm>
                <a:off x="1152" y="3264"/>
                <a:ext cx="192" cy="240"/>
              </a:xfrm>
              <a:prstGeom prst="line">
                <a:avLst/>
              </a:prstGeom>
              <a:noFill/>
              <a:ln w="9525">
                <a:solidFill>
                  <a:schemeClr val="tx1"/>
                </a:solidFill>
                <a:round/>
                <a:headEnd/>
                <a:tailEnd/>
              </a:ln>
            </p:spPr>
            <p:txBody>
              <a:bodyPr/>
              <a:lstStyle/>
              <a:p>
                <a:endParaRPr lang="en-US"/>
              </a:p>
            </p:txBody>
          </p:sp>
          <p:sp>
            <p:nvSpPr>
              <p:cNvPr id="12333" name="Line 18"/>
              <p:cNvSpPr>
                <a:spLocks noChangeShapeType="1"/>
              </p:cNvSpPr>
              <p:nvPr/>
            </p:nvSpPr>
            <p:spPr bwMode="auto">
              <a:xfrm>
                <a:off x="1200" y="3264"/>
                <a:ext cx="288" cy="240"/>
              </a:xfrm>
              <a:prstGeom prst="line">
                <a:avLst/>
              </a:prstGeom>
              <a:noFill/>
              <a:ln w="9525">
                <a:solidFill>
                  <a:schemeClr val="tx1"/>
                </a:solidFill>
                <a:round/>
                <a:headEnd/>
                <a:tailEnd/>
              </a:ln>
            </p:spPr>
            <p:txBody>
              <a:bodyPr/>
              <a:lstStyle/>
              <a:p>
                <a:endParaRPr lang="en-US"/>
              </a:p>
            </p:txBody>
          </p:sp>
        </p:grpSp>
        <p:sp>
          <p:nvSpPr>
            <p:cNvPr id="12297" name="Text Box 19"/>
            <p:cNvSpPr txBox="1">
              <a:spLocks noChangeArrowheads="1"/>
            </p:cNvSpPr>
            <p:nvPr/>
          </p:nvSpPr>
          <p:spPr bwMode="auto">
            <a:xfrm>
              <a:off x="3429000" y="5486400"/>
              <a:ext cx="941388" cy="457200"/>
            </a:xfrm>
            <a:prstGeom prst="rect">
              <a:avLst/>
            </a:prstGeom>
            <a:noFill/>
            <a:ln w="9525">
              <a:noFill/>
              <a:miter lim="800000"/>
              <a:headEnd/>
              <a:tailEnd/>
            </a:ln>
          </p:spPr>
          <p:txBody>
            <a:bodyPr wrap="none">
              <a:spAutoFit/>
            </a:bodyPr>
            <a:lstStyle/>
            <a:p>
              <a:r>
                <a:rPr lang="en-US" sz="2400"/>
                <a:t>.   .   .</a:t>
              </a:r>
            </a:p>
          </p:txBody>
        </p:sp>
        <p:sp>
          <p:nvSpPr>
            <p:cNvPr id="12298" name="Text Box 20"/>
            <p:cNvSpPr txBox="1">
              <a:spLocks noChangeArrowheads="1"/>
            </p:cNvSpPr>
            <p:nvPr/>
          </p:nvSpPr>
          <p:spPr bwMode="auto">
            <a:xfrm>
              <a:off x="1460500" y="5959475"/>
              <a:ext cx="5854700" cy="457200"/>
            </a:xfrm>
            <a:prstGeom prst="rect">
              <a:avLst/>
            </a:prstGeom>
            <a:noFill/>
            <a:ln w="9525">
              <a:noFill/>
              <a:miter lim="800000"/>
              <a:headEnd/>
              <a:tailEnd/>
            </a:ln>
          </p:spPr>
          <p:txBody>
            <a:bodyPr wrap="none">
              <a:spAutoFit/>
            </a:bodyPr>
            <a:lstStyle/>
            <a:p>
              <a:r>
                <a:rPr lang="en-US" sz="2400" dirty="0" err="1"/>
                <a:t>Sublines</a:t>
              </a:r>
              <a:r>
                <a:rPr lang="en-US" sz="2400" dirty="0"/>
                <a:t> to control for maternal effects</a:t>
              </a:r>
            </a:p>
          </p:txBody>
        </p:sp>
        <p:sp>
          <p:nvSpPr>
            <p:cNvPr id="12299" name="Line 22"/>
            <p:cNvSpPr>
              <a:spLocks noChangeShapeType="1"/>
            </p:cNvSpPr>
            <p:nvPr/>
          </p:nvSpPr>
          <p:spPr bwMode="auto">
            <a:xfrm flipH="1">
              <a:off x="2971800" y="2047875"/>
              <a:ext cx="304800" cy="685800"/>
            </a:xfrm>
            <a:prstGeom prst="line">
              <a:avLst/>
            </a:prstGeom>
            <a:noFill/>
            <a:ln w="9525">
              <a:solidFill>
                <a:schemeClr val="tx1"/>
              </a:solidFill>
              <a:round/>
              <a:headEnd/>
              <a:tailEnd type="triangle" w="med" len="med"/>
            </a:ln>
          </p:spPr>
          <p:txBody>
            <a:bodyPr/>
            <a:lstStyle/>
            <a:p>
              <a:endParaRPr lang="en-US"/>
            </a:p>
          </p:txBody>
        </p:sp>
        <p:sp>
          <p:nvSpPr>
            <p:cNvPr id="12300" name="Line 23"/>
            <p:cNvSpPr>
              <a:spLocks noChangeShapeType="1"/>
            </p:cNvSpPr>
            <p:nvPr/>
          </p:nvSpPr>
          <p:spPr bwMode="auto">
            <a:xfrm>
              <a:off x="3810000" y="2047875"/>
              <a:ext cx="0" cy="685800"/>
            </a:xfrm>
            <a:prstGeom prst="line">
              <a:avLst/>
            </a:prstGeom>
            <a:noFill/>
            <a:ln w="9525">
              <a:solidFill>
                <a:schemeClr val="tx1"/>
              </a:solidFill>
              <a:round/>
              <a:headEnd/>
              <a:tailEnd type="triangle" w="med" len="med"/>
            </a:ln>
          </p:spPr>
          <p:txBody>
            <a:bodyPr/>
            <a:lstStyle/>
            <a:p>
              <a:endParaRPr lang="en-US"/>
            </a:p>
          </p:txBody>
        </p:sp>
        <p:sp>
          <p:nvSpPr>
            <p:cNvPr id="12301" name="Line 24"/>
            <p:cNvSpPr>
              <a:spLocks noChangeShapeType="1"/>
            </p:cNvSpPr>
            <p:nvPr/>
          </p:nvSpPr>
          <p:spPr bwMode="auto">
            <a:xfrm>
              <a:off x="4419600" y="2047875"/>
              <a:ext cx="0" cy="685800"/>
            </a:xfrm>
            <a:prstGeom prst="line">
              <a:avLst/>
            </a:prstGeom>
            <a:noFill/>
            <a:ln w="9525">
              <a:solidFill>
                <a:schemeClr val="tx1"/>
              </a:solidFill>
              <a:round/>
              <a:headEnd/>
              <a:tailEnd type="triangle" w="med" len="med"/>
            </a:ln>
          </p:spPr>
          <p:txBody>
            <a:bodyPr/>
            <a:lstStyle/>
            <a:p>
              <a:endParaRPr lang="en-US"/>
            </a:p>
          </p:txBody>
        </p:sp>
        <p:sp>
          <p:nvSpPr>
            <p:cNvPr id="12302" name="Line 25"/>
            <p:cNvSpPr>
              <a:spLocks noChangeShapeType="1"/>
            </p:cNvSpPr>
            <p:nvPr/>
          </p:nvSpPr>
          <p:spPr bwMode="auto">
            <a:xfrm>
              <a:off x="4953000" y="2047875"/>
              <a:ext cx="0" cy="685800"/>
            </a:xfrm>
            <a:prstGeom prst="line">
              <a:avLst/>
            </a:prstGeom>
            <a:noFill/>
            <a:ln w="9525">
              <a:solidFill>
                <a:schemeClr val="tx1"/>
              </a:solidFill>
              <a:round/>
              <a:headEnd/>
              <a:tailEnd type="triangle" w="med" len="med"/>
            </a:ln>
          </p:spPr>
          <p:txBody>
            <a:bodyPr/>
            <a:lstStyle/>
            <a:p>
              <a:endParaRPr lang="en-US"/>
            </a:p>
          </p:txBody>
        </p:sp>
        <p:sp>
          <p:nvSpPr>
            <p:cNvPr id="12303" name="Line 26"/>
            <p:cNvSpPr>
              <a:spLocks noChangeShapeType="1"/>
            </p:cNvSpPr>
            <p:nvPr/>
          </p:nvSpPr>
          <p:spPr bwMode="auto">
            <a:xfrm>
              <a:off x="5410200" y="2047875"/>
              <a:ext cx="533400" cy="685800"/>
            </a:xfrm>
            <a:prstGeom prst="line">
              <a:avLst/>
            </a:prstGeom>
            <a:noFill/>
            <a:ln w="9525">
              <a:solidFill>
                <a:schemeClr val="tx1"/>
              </a:solidFill>
              <a:round/>
              <a:headEnd/>
              <a:tailEnd type="triangle" w="med" len="med"/>
            </a:ln>
          </p:spPr>
          <p:txBody>
            <a:bodyPr/>
            <a:lstStyle/>
            <a:p>
              <a:endParaRPr lang="en-US"/>
            </a:p>
          </p:txBody>
        </p:sp>
        <p:sp>
          <p:nvSpPr>
            <p:cNvPr id="12304" name="Line 29"/>
            <p:cNvSpPr>
              <a:spLocks noChangeShapeType="1"/>
            </p:cNvSpPr>
            <p:nvPr/>
          </p:nvSpPr>
          <p:spPr bwMode="auto">
            <a:xfrm>
              <a:off x="2971800" y="3571875"/>
              <a:ext cx="0" cy="685800"/>
            </a:xfrm>
            <a:prstGeom prst="line">
              <a:avLst/>
            </a:prstGeom>
            <a:noFill/>
            <a:ln w="9525">
              <a:solidFill>
                <a:schemeClr val="tx1"/>
              </a:solidFill>
              <a:round/>
              <a:headEnd/>
              <a:tailEnd type="triangle" w="med" len="med"/>
            </a:ln>
          </p:spPr>
          <p:txBody>
            <a:bodyPr/>
            <a:lstStyle/>
            <a:p>
              <a:endParaRPr lang="en-US"/>
            </a:p>
          </p:txBody>
        </p:sp>
        <p:sp>
          <p:nvSpPr>
            <p:cNvPr id="12305" name="Line 30"/>
            <p:cNvSpPr>
              <a:spLocks noChangeShapeType="1"/>
            </p:cNvSpPr>
            <p:nvPr/>
          </p:nvSpPr>
          <p:spPr bwMode="auto">
            <a:xfrm>
              <a:off x="3733800" y="3571875"/>
              <a:ext cx="0" cy="685800"/>
            </a:xfrm>
            <a:prstGeom prst="line">
              <a:avLst/>
            </a:prstGeom>
            <a:noFill/>
            <a:ln w="9525">
              <a:solidFill>
                <a:schemeClr val="tx1"/>
              </a:solidFill>
              <a:round/>
              <a:headEnd/>
              <a:tailEnd type="triangle" w="med" len="med"/>
            </a:ln>
          </p:spPr>
          <p:txBody>
            <a:bodyPr/>
            <a:lstStyle/>
            <a:p>
              <a:endParaRPr lang="en-US"/>
            </a:p>
          </p:txBody>
        </p:sp>
        <p:sp>
          <p:nvSpPr>
            <p:cNvPr id="12306" name="Line 31"/>
            <p:cNvSpPr>
              <a:spLocks noChangeShapeType="1"/>
            </p:cNvSpPr>
            <p:nvPr/>
          </p:nvSpPr>
          <p:spPr bwMode="auto">
            <a:xfrm>
              <a:off x="4419600" y="3571875"/>
              <a:ext cx="0" cy="685800"/>
            </a:xfrm>
            <a:prstGeom prst="line">
              <a:avLst/>
            </a:prstGeom>
            <a:noFill/>
            <a:ln w="9525">
              <a:solidFill>
                <a:schemeClr val="tx1"/>
              </a:solidFill>
              <a:round/>
              <a:headEnd/>
              <a:tailEnd type="triangle" w="med" len="med"/>
            </a:ln>
          </p:spPr>
          <p:txBody>
            <a:bodyPr/>
            <a:lstStyle/>
            <a:p>
              <a:endParaRPr lang="en-US"/>
            </a:p>
          </p:txBody>
        </p:sp>
        <p:sp>
          <p:nvSpPr>
            <p:cNvPr id="12307" name="Line 32"/>
            <p:cNvSpPr>
              <a:spLocks noChangeShapeType="1"/>
            </p:cNvSpPr>
            <p:nvPr/>
          </p:nvSpPr>
          <p:spPr bwMode="auto">
            <a:xfrm>
              <a:off x="5029200" y="3571875"/>
              <a:ext cx="0" cy="685800"/>
            </a:xfrm>
            <a:prstGeom prst="line">
              <a:avLst/>
            </a:prstGeom>
            <a:noFill/>
            <a:ln w="9525">
              <a:solidFill>
                <a:schemeClr val="tx1"/>
              </a:solidFill>
              <a:round/>
              <a:headEnd/>
              <a:tailEnd type="triangle" w="med" len="med"/>
            </a:ln>
          </p:spPr>
          <p:txBody>
            <a:bodyPr/>
            <a:lstStyle/>
            <a:p>
              <a:endParaRPr lang="en-US"/>
            </a:p>
          </p:txBody>
        </p:sp>
        <p:sp>
          <p:nvSpPr>
            <p:cNvPr id="12308" name="Line 33"/>
            <p:cNvSpPr>
              <a:spLocks noChangeShapeType="1"/>
            </p:cNvSpPr>
            <p:nvPr/>
          </p:nvSpPr>
          <p:spPr bwMode="auto">
            <a:xfrm>
              <a:off x="6019800" y="3571875"/>
              <a:ext cx="0" cy="685800"/>
            </a:xfrm>
            <a:prstGeom prst="line">
              <a:avLst/>
            </a:prstGeom>
            <a:noFill/>
            <a:ln w="9525">
              <a:solidFill>
                <a:schemeClr val="tx1"/>
              </a:solidFill>
              <a:round/>
              <a:headEnd/>
              <a:tailEnd type="triangle" w="med" len="med"/>
            </a:ln>
          </p:spPr>
          <p:txBody>
            <a:bodyPr/>
            <a:lstStyle/>
            <a:p>
              <a:endParaRPr lang="en-US"/>
            </a:p>
          </p:txBody>
        </p:sp>
        <p:sp>
          <p:nvSpPr>
            <p:cNvPr id="12309" name="Line 36"/>
            <p:cNvSpPr>
              <a:spLocks noChangeShapeType="1"/>
            </p:cNvSpPr>
            <p:nvPr/>
          </p:nvSpPr>
          <p:spPr bwMode="auto">
            <a:xfrm flipV="1">
              <a:off x="3276600" y="1438275"/>
              <a:ext cx="914400" cy="609600"/>
            </a:xfrm>
            <a:prstGeom prst="line">
              <a:avLst/>
            </a:prstGeom>
            <a:noFill/>
            <a:ln w="9525">
              <a:solidFill>
                <a:schemeClr val="tx1"/>
              </a:solidFill>
              <a:round/>
              <a:headEnd/>
              <a:tailEnd/>
            </a:ln>
          </p:spPr>
          <p:txBody>
            <a:bodyPr/>
            <a:lstStyle/>
            <a:p>
              <a:endParaRPr lang="en-US"/>
            </a:p>
          </p:txBody>
        </p:sp>
        <p:sp>
          <p:nvSpPr>
            <p:cNvPr id="12310" name="Line 37"/>
            <p:cNvSpPr>
              <a:spLocks noChangeShapeType="1"/>
            </p:cNvSpPr>
            <p:nvPr/>
          </p:nvSpPr>
          <p:spPr bwMode="auto">
            <a:xfrm flipV="1">
              <a:off x="3810000" y="1819275"/>
              <a:ext cx="228600" cy="228600"/>
            </a:xfrm>
            <a:prstGeom prst="line">
              <a:avLst/>
            </a:prstGeom>
            <a:noFill/>
            <a:ln w="9525">
              <a:solidFill>
                <a:schemeClr val="tx1"/>
              </a:solidFill>
              <a:round/>
              <a:headEnd/>
              <a:tailEnd/>
            </a:ln>
          </p:spPr>
          <p:txBody>
            <a:bodyPr/>
            <a:lstStyle/>
            <a:p>
              <a:endParaRPr lang="en-US"/>
            </a:p>
          </p:txBody>
        </p:sp>
        <p:sp>
          <p:nvSpPr>
            <p:cNvPr id="12311" name="Line 38"/>
            <p:cNvSpPr>
              <a:spLocks noChangeShapeType="1"/>
            </p:cNvSpPr>
            <p:nvPr/>
          </p:nvSpPr>
          <p:spPr bwMode="auto">
            <a:xfrm flipH="1" flipV="1">
              <a:off x="4648200" y="1819275"/>
              <a:ext cx="304800" cy="228600"/>
            </a:xfrm>
            <a:prstGeom prst="line">
              <a:avLst/>
            </a:prstGeom>
            <a:noFill/>
            <a:ln w="9525">
              <a:solidFill>
                <a:schemeClr val="tx1"/>
              </a:solidFill>
              <a:round/>
              <a:headEnd/>
              <a:tailEnd/>
            </a:ln>
          </p:spPr>
          <p:txBody>
            <a:bodyPr/>
            <a:lstStyle/>
            <a:p>
              <a:endParaRPr lang="en-US"/>
            </a:p>
          </p:txBody>
        </p:sp>
        <p:sp>
          <p:nvSpPr>
            <p:cNvPr id="12312" name="Line 39"/>
            <p:cNvSpPr>
              <a:spLocks noChangeShapeType="1"/>
            </p:cNvSpPr>
            <p:nvPr/>
          </p:nvSpPr>
          <p:spPr bwMode="auto">
            <a:xfrm flipH="1" flipV="1">
              <a:off x="4572000" y="1438275"/>
              <a:ext cx="838200" cy="609600"/>
            </a:xfrm>
            <a:prstGeom prst="line">
              <a:avLst/>
            </a:prstGeom>
            <a:noFill/>
            <a:ln w="9525">
              <a:solidFill>
                <a:schemeClr val="tx1"/>
              </a:solidFill>
              <a:round/>
              <a:headEnd/>
              <a:tailEnd/>
            </a:ln>
          </p:spPr>
          <p:txBody>
            <a:bodyPr/>
            <a:lstStyle/>
            <a:p>
              <a:endParaRPr lang="en-US"/>
            </a:p>
          </p:txBody>
        </p:sp>
        <p:pic>
          <p:nvPicPr>
            <p:cNvPr id="12313" name="Picture 41" descr="Arabidopsis thaliana."/>
            <p:cNvPicPr>
              <a:picLocks noChangeAspect="1" noChangeArrowheads="1"/>
            </p:cNvPicPr>
            <p:nvPr/>
          </p:nvPicPr>
          <p:blipFill>
            <a:blip r:embed="rId3" cstate="print"/>
            <a:srcRect/>
            <a:stretch>
              <a:fillRect/>
            </a:stretch>
          </p:blipFill>
          <p:spPr bwMode="auto">
            <a:xfrm>
              <a:off x="4095750" y="819150"/>
              <a:ext cx="476250" cy="1228725"/>
            </a:xfrm>
            <a:prstGeom prst="rect">
              <a:avLst/>
            </a:prstGeom>
            <a:noFill/>
            <a:ln w="9525">
              <a:noFill/>
              <a:miter lim="800000"/>
              <a:headEnd/>
              <a:tailEnd/>
            </a:ln>
          </p:spPr>
        </p:pic>
        <p:pic>
          <p:nvPicPr>
            <p:cNvPr id="12314" name="Picture 43" descr="Arabidopsis thaliana."/>
            <p:cNvPicPr>
              <a:picLocks noChangeAspect="1" noChangeArrowheads="1"/>
            </p:cNvPicPr>
            <p:nvPr/>
          </p:nvPicPr>
          <p:blipFill>
            <a:blip r:embed="rId4" cstate="print"/>
            <a:srcRect/>
            <a:stretch>
              <a:fillRect/>
            </a:stretch>
          </p:blipFill>
          <p:spPr bwMode="auto">
            <a:xfrm>
              <a:off x="2724150" y="2733675"/>
              <a:ext cx="476250" cy="847725"/>
            </a:xfrm>
            <a:prstGeom prst="rect">
              <a:avLst/>
            </a:prstGeom>
            <a:noFill/>
            <a:ln w="9525">
              <a:noFill/>
              <a:miter lim="800000"/>
              <a:headEnd/>
              <a:tailEnd/>
            </a:ln>
          </p:spPr>
        </p:pic>
        <p:pic>
          <p:nvPicPr>
            <p:cNvPr id="12315" name="Picture 44" descr="Arabidopsis thaliana."/>
            <p:cNvPicPr>
              <a:picLocks noChangeAspect="1" noChangeArrowheads="1"/>
            </p:cNvPicPr>
            <p:nvPr/>
          </p:nvPicPr>
          <p:blipFill>
            <a:blip r:embed="rId4" cstate="print"/>
            <a:srcRect/>
            <a:stretch>
              <a:fillRect/>
            </a:stretch>
          </p:blipFill>
          <p:spPr bwMode="auto">
            <a:xfrm>
              <a:off x="3562350" y="2733675"/>
              <a:ext cx="476250" cy="847725"/>
            </a:xfrm>
            <a:prstGeom prst="rect">
              <a:avLst/>
            </a:prstGeom>
            <a:noFill/>
            <a:ln w="9525">
              <a:noFill/>
              <a:miter lim="800000"/>
              <a:headEnd/>
              <a:tailEnd/>
            </a:ln>
          </p:spPr>
        </p:pic>
        <p:pic>
          <p:nvPicPr>
            <p:cNvPr id="12316" name="Picture 45" descr="Arabidopsis thaliana."/>
            <p:cNvPicPr>
              <a:picLocks noChangeAspect="1" noChangeArrowheads="1"/>
            </p:cNvPicPr>
            <p:nvPr/>
          </p:nvPicPr>
          <p:blipFill>
            <a:blip r:embed="rId4" cstate="print"/>
            <a:srcRect/>
            <a:stretch>
              <a:fillRect/>
            </a:stretch>
          </p:blipFill>
          <p:spPr bwMode="auto">
            <a:xfrm>
              <a:off x="4191000" y="2733675"/>
              <a:ext cx="476250" cy="847725"/>
            </a:xfrm>
            <a:prstGeom prst="rect">
              <a:avLst/>
            </a:prstGeom>
            <a:noFill/>
            <a:ln w="9525">
              <a:noFill/>
              <a:miter lim="800000"/>
              <a:headEnd/>
              <a:tailEnd/>
            </a:ln>
          </p:spPr>
        </p:pic>
        <p:pic>
          <p:nvPicPr>
            <p:cNvPr id="12317" name="Picture 46" descr="Arabidopsis thaliana."/>
            <p:cNvPicPr>
              <a:picLocks noChangeAspect="1" noChangeArrowheads="1"/>
            </p:cNvPicPr>
            <p:nvPr/>
          </p:nvPicPr>
          <p:blipFill>
            <a:blip r:embed="rId4" cstate="print"/>
            <a:srcRect/>
            <a:stretch>
              <a:fillRect/>
            </a:stretch>
          </p:blipFill>
          <p:spPr bwMode="auto">
            <a:xfrm>
              <a:off x="4781550" y="2733675"/>
              <a:ext cx="476250" cy="847725"/>
            </a:xfrm>
            <a:prstGeom prst="rect">
              <a:avLst/>
            </a:prstGeom>
            <a:noFill/>
            <a:ln w="9525">
              <a:noFill/>
              <a:miter lim="800000"/>
              <a:headEnd/>
              <a:tailEnd/>
            </a:ln>
          </p:spPr>
        </p:pic>
        <p:pic>
          <p:nvPicPr>
            <p:cNvPr id="12318" name="Picture 47" descr="Arabidopsis thaliana."/>
            <p:cNvPicPr>
              <a:picLocks noChangeAspect="1" noChangeArrowheads="1"/>
            </p:cNvPicPr>
            <p:nvPr/>
          </p:nvPicPr>
          <p:blipFill>
            <a:blip r:embed="rId4" cstate="print"/>
            <a:srcRect/>
            <a:stretch>
              <a:fillRect/>
            </a:stretch>
          </p:blipFill>
          <p:spPr bwMode="auto">
            <a:xfrm>
              <a:off x="5695950" y="2733675"/>
              <a:ext cx="476250" cy="847725"/>
            </a:xfrm>
            <a:prstGeom prst="rect">
              <a:avLst/>
            </a:prstGeom>
            <a:noFill/>
            <a:ln w="9525">
              <a:noFill/>
              <a:miter lim="800000"/>
              <a:headEnd/>
              <a:tailEnd/>
            </a:ln>
          </p:spPr>
        </p:pic>
        <p:pic>
          <p:nvPicPr>
            <p:cNvPr id="12319" name="Picture 50" descr="Arabidopsis thaliana."/>
            <p:cNvPicPr>
              <a:picLocks noChangeAspect="1" noChangeArrowheads="1"/>
            </p:cNvPicPr>
            <p:nvPr/>
          </p:nvPicPr>
          <p:blipFill>
            <a:blip r:embed="rId4" cstate="print"/>
            <a:srcRect/>
            <a:stretch>
              <a:fillRect/>
            </a:stretch>
          </p:blipFill>
          <p:spPr bwMode="auto">
            <a:xfrm>
              <a:off x="5772150" y="4257675"/>
              <a:ext cx="476250" cy="847725"/>
            </a:xfrm>
            <a:prstGeom prst="rect">
              <a:avLst/>
            </a:prstGeom>
            <a:noFill/>
            <a:ln w="9525">
              <a:noFill/>
              <a:miter lim="800000"/>
              <a:headEnd/>
              <a:tailEnd/>
            </a:ln>
          </p:spPr>
        </p:pic>
        <p:pic>
          <p:nvPicPr>
            <p:cNvPr id="12320" name="Picture 51" descr="Arabidopsis thaliana."/>
            <p:cNvPicPr>
              <a:picLocks noChangeAspect="1" noChangeArrowheads="1"/>
            </p:cNvPicPr>
            <p:nvPr/>
          </p:nvPicPr>
          <p:blipFill>
            <a:blip r:embed="rId4" cstate="print"/>
            <a:srcRect/>
            <a:stretch>
              <a:fillRect/>
            </a:stretch>
          </p:blipFill>
          <p:spPr bwMode="auto">
            <a:xfrm>
              <a:off x="4800600" y="4257675"/>
              <a:ext cx="476250" cy="847725"/>
            </a:xfrm>
            <a:prstGeom prst="rect">
              <a:avLst/>
            </a:prstGeom>
            <a:noFill/>
            <a:ln w="9525">
              <a:noFill/>
              <a:miter lim="800000"/>
              <a:headEnd/>
              <a:tailEnd/>
            </a:ln>
          </p:spPr>
        </p:pic>
        <p:pic>
          <p:nvPicPr>
            <p:cNvPr id="12321" name="Picture 52" descr="Arabidopsis thaliana."/>
            <p:cNvPicPr>
              <a:picLocks noChangeAspect="1" noChangeArrowheads="1"/>
            </p:cNvPicPr>
            <p:nvPr/>
          </p:nvPicPr>
          <p:blipFill>
            <a:blip r:embed="rId4" cstate="print"/>
            <a:srcRect/>
            <a:stretch>
              <a:fillRect/>
            </a:stretch>
          </p:blipFill>
          <p:spPr bwMode="auto">
            <a:xfrm>
              <a:off x="4171950" y="4257675"/>
              <a:ext cx="476250" cy="847725"/>
            </a:xfrm>
            <a:prstGeom prst="rect">
              <a:avLst/>
            </a:prstGeom>
            <a:noFill/>
            <a:ln w="9525">
              <a:noFill/>
              <a:miter lim="800000"/>
              <a:headEnd/>
              <a:tailEnd/>
            </a:ln>
          </p:spPr>
        </p:pic>
        <p:pic>
          <p:nvPicPr>
            <p:cNvPr id="12322" name="Picture 53" descr="Arabidopsis thaliana."/>
            <p:cNvPicPr>
              <a:picLocks noChangeAspect="1" noChangeArrowheads="1"/>
            </p:cNvPicPr>
            <p:nvPr/>
          </p:nvPicPr>
          <p:blipFill>
            <a:blip r:embed="rId4" cstate="print"/>
            <a:srcRect/>
            <a:stretch>
              <a:fillRect/>
            </a:stretch>
          </p:blipFill>
          <p:spPr bwMode="auto">
            <a:xfrm>
              <a:off x="3486150" y="4257675"/>
              <a:ext cx="476250" cy="847725"/>
            </a:xfrm>
            <a:prstGeom prst="rect">
              <a:avLst/>
            </a:prstGeom>
            <a:noFill/>
            <a:ln w="9525">
              <a:noFill/>
              <a:miter lim="800000"/>
              <a:headEnd/>
              <a:tailEnd/>
            </a:ln>
          </p:spPr>
        </p:pic>
        <p:pic>
          <p:nvPicPr>
            <p:cNvPr id="12323" name="Picture 54" descr="Arabidopsis thaliana."/>
            <p:cNvPicPr>
              <a:picLocks noChangeAspect="1" noChangeArrowheads="1"/>
            </p:cNvPicPr>
            <p:nvPr/>
          </p:nvPicPr>
          <p:blipFill>
            <a:blip r:embed="rId4" cstate="print"/>
            <a:srcRect/>
            <a:stretch>
              <a:fillRect/>
            </a:stretch>
          </p:blipFill>
          <p:spPr bwMode="auto">
            <a:xfrm>
              <a:off x="2743200" y="4257675"/>
              <a:ext cx="476250" cy="847725"/>
            </a:xfrm>
            <a:prstGeom prst="rect">
              <a:avLst/>
            </a:prstGeom>
            <a:noFill/>
            <a:ln w="9525">
              <a:noFill/>
              <a:miter lim="800000"/>
              <a:headEnd/>
              <a:tailEnd/>
            </a:ln>
          </p:spPr>
        </p:pic>
        <p:sp>
          <p:nvSpPr>
            <p:cNvPr id="12324" name="Text Box 56"/>
            <p:cNvSpPr txBox="1">
              <a:spLocks noChangeArrowheads="1"/>
            </p:cNvSpPr>
            <p:nvPr/>
          </p:nvSpPr>
          <p:spPr bwMode="auto">
            <a:xfrm>
              <a:off x="2819400" y="5562600"/>
              <a:ext cx="354013" cy="457200"/>
            </a:xfrm>
            <a:prstGeom prst="rect">
              <a:avLst/>
            </a:prstGeom>
            <a:noFill/>
            <a:ln w="9525">
              <a:noFill/>
              <a:miter lim="800000"/>
              <a:headEnd/>
              <a:tailEnd/>
            </a:ln>
          </p:spPr>
          <p:txBody>
            <a:bodyPr wrap="none">
              <a:spAutoFit/>
            </a:bodyPr>
            <a:lstStyle/>
            <a:p>
              <a:r>
                <a:rPr lang="en-US" sz="2400"/>
                <a:t>1</a:t>
              </a:r>
            </a:p>
          </p:txBody>
        </p:sp>
        <p:sp>
          <p:nvSpPr>
            <p:cNvPr id="12325" name="Text Box 57"/>
            <p:cNvSpPr txBox="1">
              <a:spLocks noChangeArrowheads="1"/>
            </p:cNvSpPr>
            <p:nvPr/>
          </p:nvSpPr>
          <p:spPr bwMode="auto">
            <a:xfrm>
              <a:off x="5665788" y="5562600"/>
              <a:ext cx="693737" cy="457200"/>
            </a:xfrm>
            <a:prstGeom prst="rect">
              <a:avLst/>
            </a:prstGeom>
            <a:noFill/>
            <a:ln w="9525">
              <a:noFill/>
              <a:miter lim="800000"/>
              <a:headEnd/>
              <a:tailEnd/>
            </a:ln>
          </p:spPr>
          <p:txBody>
            <a:bodyPr wrap="none">
              <a:spAutoFit/>
            </a:bodyPr>
            <a:lstStyle/>
            <a:p>
              <a:r>
                <a:rPr lang="en-US" sz="2400"/>
                <a:t>100</a:t>
              </a:r>
            </a:p>
          </p:txBody>
        </p:sp>
        <p:sp>
          <p:nvSpPr>
            <p:cNvPr id="12326" name="Text Box 58"/>
            <p:cNvSpPr txBox="1">
              <a:spLocks noChangeArrowheads="1"/>
            </p:cNvSpPr>
            <p:nvPr/>
          </p:nvSpPr>
          <p:spPr bwMode="auto">
            <a:xfrm>
              <a:off x="0" y="4430713"/>
              <a:ext cx="2209800" cy="1016000"/>
            </a:xfrm>
            <a:prstGeom prst="rect">
              <a:avLst/>
            </a:prstGeom>
            <a:noFill/>
            <a:ln w="9525">
              <a:noFill/>
              <a:miter lim="800000"/>
              <a:headEnd/>
              <a:tailEnd/>
            </a:ln>
          </p:spPr>
          <p:txBody>
            <a:bodyPr>
              <a:spAutoFit/>
            </a:bodyPr>
            <a:lstStyle/>
            <a:p>
              <a:r>
                <a:rPr lang="en-US"/>
                <a:t>Traits (Fitness):</a:t>
              </a:r>
            </a:p>
            <a:p>
              <a:r>
                <a:rPr lang="en-US"/>
                <a:t>100 MA lines</a:t>
              </a:r>
            </a:p>
            <a:p>
              <a:r>
                <a:rPr lang="en-US"/>
                <a:t>25</a:t>
              </a:r>
              <a:r>
                <a:rPr lang="en-US" baseline="30000"/>
                <a:t>th</a:t>
              </a:r>
              <a:r>
                <a:rPr lang="en-US"/>
                <a:t>generation</a:t>
              </a:r>
            </a:p>
          </p:txBody>
        </p:sp>
        <p:sp>
          <p:nvSpPr>
            <p:cNvPr id="12327" name="Text Box 59"/>
            <p:cNvSpPr txBox="1">
              <a:spLocks noChangeArrowheads="1"/>
            </p:cNvSpPr>
            <p:nvPr/>
          </p:nvSpPr>
          <p:spPr bwMode="auto">
            <a:xfrm>
              <a:off x="5241925" y="801688"/>
              <a:ext cx="1571625" cy="457200"/>
            </a:xfrm>
            <a:prstGeom prst="rect">
              <a:avLst/>
            </a:prstGeom>
            <a:noFill/>
            <a:ln w="9525">
              <a:noFill/>
              <a:miter lim="800000"/>
              <a:headEnd/>
              <a:tailEnd/>
            </a:ln>
          </p:spPr>
          <p:txBody>
            <a:bodyPr wrap="none">
              <a:spAutoFit/>
            </a:bodyPr>
            <a:lstStyle/>
            <a:p>
              <a:r>
                <a:rPr lang="en-US" sz="2400" i="1"/>
                <a:t>Columbia</a:t>
              </a:r>
            </a:p>
          </p:txBody>
        </p:sp>
        <p:sp>
          <p:nvSpPr>
            <p:cNvPr id="12328" name="Text Box 58"/>
            <p:cNvSpPr txBox="1">
              <a:spLocks noChangeArrowheads="1"/>
            </p:cNvSpPr>
            <p:nvPr/>
          </p:nvSpPr>
          <p:spPr bwMode="auto">
            <a:xfrm>
              <a:off x="6400800" y="4397375"/>
              <a:ext cx="2743200" cy="369332"/>
            </a:xfrm>
            <a:prstGeom prst="rect">
              <a:avLst/>
            </a:prstGeom>
            <a:noFill/>
            <a:ln w="9525">
              <a:noFill/>
              <a:miter lim="800000"/>
              <a:headEnd/>
              <a:tailEnd/>
            </a:ln>
          </p:spPr>
          <p:txBody>
            <a:bodyPr wrap="square">
              <a:spAutoFit/>
            </a:bodyPr>
            <a:lstStyle/>
            <a:p>
              <a:r>
                <a:rPr lang="en-US" b="1" dirty="0" smtClean="0"/>
                <a:t>Sequence: 5 </a:t>
              </a:r>
              <a:r>
                <a:rPr lang="en-US" b="1" dirty="0"/>
                <a:t>MA </a:t>
              </a:r>
              <a:r>
                <a:rPr lang="en-US" b="1" dirty="0" smtClean="0"/>
                <a:t>lines</a:t>
              </a:r>
              <a:endParaRPr lang="en-US" b="1" dirty="0"/>
            </a:p>
          </p:txBody>
        </p:sp>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srcRect l="6052" t="3636" r="10439" b="9091"/>
          <a:stretch>
            <a:fillRect/>
          </a:stretch>
        </p:blipFill>
        <p:spPr bwMode="auto">
          <a:xfrm>
            <a:off x="6858000" y="838200"/>
            <a:ext cx="1944688" cy="1352550"/>
          </a:xfrm>
          <a:prstGeom prst="rect">
            <a:avLst/>
          </a:prstGeom>
          <a:noFill/>
          <a:ln w="9525">
            <a:noFill/>
            <a:miter lim="800000"/>
            <a:headEnd/>
            <a:tailEnd/>
          </a:ln>
        </p:spPr>
      </p:pic>
      <p:sp>
        <p:nvSpPr>
          <p:cNvPr id="54275" name="Rectangle 3"/>
          <p:cNvSpPr>
            <a:spLocks noChangeArrowheads="1"/>
          </p:cNvSpPr>
          <p:nvPr/>
        </p:nvSpPr>
        <p:spPr bwMode="auto">
          <a:xfrm>
            <a:off x="-76200" y="0"/>
            <a:ext cx="8915400" cy="862013"/>
          </a:xfrm>
          <a:prstGeom prst="rect">
            <a:avLst/>
          </a:prstGeom>
          <a:noFill/>
          <a:ln w="9525">
            <a:noFill/>
            <a:miter lim="800000"/>
            <a:headEnd/>
            <a:tailEnd/>
          </a:ln>
        </p:spPr>
        <p:txBody>
          <a:bodyPr>
            <a:spAutoFit/>
          </a:bodyPr>
          <a:lstStyle/>
          <a:p>
            <a:pPr>
              <a:spcBef>
                <a:spcPct val="50000"/>
              </a:spcBef>
            </a:pPr>
            <a:r>
              <a:rPr lang="en-US" altLang="zh-CN" sz="2000" b="1" dirty="0" smtClean="0">
                <a:ea typeface="宋体" pitchFamily="2" charset="-122"/>
              </a:rPr>
              <a:t>“</a:t>
            </a:r>
            <a:r>
              <a:rPr lang="en-US" altLang="zh-CN" sz="2000" b="1" i="1" dirty="0" smtClean="0">
                <a:ea typeface="宋体" pitchFamily="2" charset="-122"/>
              </a:rPr>
              <a:t>As </a:t>
            </a:r>
            <a:r>
              <a:rPr lang="en-US" altLang="zh-CN" sz="2000" b="1" i="1" dirty="0">
                <a:ea typeface="宋体" pitchFamily="2" charset="-122"/>
              </a:rPr>
              <a:t>all the parts of</a:t>
            </a:r>
            <a:r>
              <a:rPr lang="en-US" altLang="zh-CN" sz="2000" b="1" dirty="0">
                <a:ea typeface="宋体" pitchFamily="2" charset="-122"/>
              </a:rPr>
              <a:t> </a:t>
            </a:r>
            <a:r>
              <a:rPr lang="en-US" altLang="zh-CN" sz="2000" b="1" i="1" dirty="0">
                <a:ea typeface="宋体" pitchFamily="2" charset="-122"/>
              </a:rPr>
              <a:t>a flower are </a:t>
            </a:r>
            <a:r>
              <a:rPr lang="en-US" altLang="zh-CN" sz="2000" b="1" i="1" dirty="0" smtClean="0">
                <a:ea typeface="宋体" pitchFamily="2" charset="-122"/>
              </a:rPr>
              <a:t>coordinated</a:t>
            </a:r>
            <a:r>
              <a:rPr lang="en-US" altLang="zh-CN" sz="2000" b="1" dirty="0">
                <a:ea typeface="宋体" pitchFamily="2" charset="-122"/>
              </a:rPr>
              <a:t>…” (Darwin, 1862)</a:t>
            </a:r>
          </a:p>
          <a:p>
            <a:pPr>
              <a:spcBef>
                <a:spcPct val="50000"/>
              </a:spcBef>
            </a:pPr>
            <a:r>
              <a:rPr lang="en-US" altLang="zh-CN" sz="2000" b="1" i="1" dirty="0">
                <a:ea typeface="宋体" pitchFamily="2" charset="-122"/>
              </a:rPr>
              <a:t>“A flower is … a harmonious unit.”</a:t>
            </a:r>
            <a:r>
              <a:rPr lang="en-US" altLang="zh-CN" sz="2000" b="1" dirty="0">
                <a:ea typeface="宋体" pitchFamily="2" charset="-122"/>
              </a:rPr>
              <a:t>  (Stebbins, </a:t>
            </a:r>
            <a:r>
              <a:rPr lang="en-US" altLang="zh-CN" sz="2000" b="1" dirty="0" smtClean="0">
                <a:ea typeface="宋体" pitchFamily="2" charset="-122"/>
              </a:rPr>
              <a:t>1951)</a:t>
            </a:r>
            <a:endParaRPr lang="en-US" altLang="zh-CN" sz="2000" b="1" dirty="0">
              <a:ea typeface="宋体" pitchFamily="2" charset="-122"/>
            </a:endParaRPr>
          </a:p>
        </p:txBody>
      </p:sp>
      <p:sp>
        <p:nvSpPr>
          <p:cNvPr id="54277" name="Text Box 5"/>
          <p:cNvSpPr txBox="1">
            <a:spLocks noChangeArrowheads="1"/>
          </p:cNvSpPr>
          <p:nvPr/>
        </p:nvSpPr>
        <p:spPr bwMode="auto">
          <a:xfrm>
            <a:off x="838200" y="1295400"/>
            <a:ext cx="3969356" cy="1200329"/>
          </a:xfrm>
          <a:prstGeom prst="rect">
            <a:avLst/>
          </a:prstGeom>
          <a:noFill/>
          <a:ln w="9525">
            <a:noFill/>
            <a:miter lim="800000"/>
            <a:headEnd/>
            <a:tailEnd/>
          </a:ln>
        </p:spPr>
        <p:txBody>
          <a:bodyPr wrap="none">
            <a:spAutoFit/>
          </a:bodyPr>
          <a:lstStyle/>
          <a:p>
            <a:r>
              <a:rPr lang="en-US" altLang="zh-CN" sz="2400" dirty="0">
                <a:ea typeface="宋体" pitchFamily="2" charset="-122"/>
              </a:rPr>
              <a:t>Only a subset of floral trait </a:t>
            </a:r>
          </a:p>
          <a:p>
            <a:r>
              <a:rPr lang="en-US" altLang="zh-CN" sz="2400" dirty="0" smtClean="0">
                <a:ea typeface="宋体" pitchFamily="2" charset="-122"/>
              </a:rPr>
              <a:t>combinations </a:t>
            </a:r>
            <a:r>
              <a:rPr lang="en-US" altLang="zh-CN" sz="2400" dirty="0">
                <a:ea typeface="宋体" pitchFamily="2" charset="-122"/>
              </a:rPr>
              <a:t>are observed</a:t>
            </a:r>
          </a:p>
          <a:p>
            <a:endParaRPr lang="zh-CN" altLang="en-US" sz="2400" b="1" dirty="0">
              <a:ea typeface="宋体" pitchFamily="2" charset="-122"/>
            </a:endParaRPr>
          </a:p>
        </p:txBody>
      </p:sp>
      <p:sp>
        <p:nvSpPr>
          <p:cNvPr id="58374" name="Text Box 6"/>
          <p:cNvSpPr txBox="1">
            <a:spLocks noChangeArrowheads="1"/>
          </p:cNvSpPr>
          <p:nvPr/>
        </p:nvSpPr>
        <p:spPr bwMode="auto">
          <a:xfrm>
            <a:off x="7696200" y="1752600"/>
            <a:ext cx="982663" cy="261938"/>
          </a:xfrm>
          <a:prstGeom prst="rect">
            <a:avLst/>
          </a:prstGeom>
          <a:noFill/>
          <a:ln w="9525">
            <a:noFill/>
            <a:miter lim="800000"/>
            <a:headEnd/>
            <a:tailEnd/>
          </a:ln>
        </p:spPr>
        <p:txBody>
          <a:bodyPr wrap="none">
            <a:spAutoFit/>
          </a:bodyPr>
          <a:lstStyle/>
          <a:p>
            <a:pPr>
              <a:defRPr/>
            </a:pPr>
            <a:r>
              <a:rPr lang="en-US" altLang="zh-CN" sz="1050" b="1" dirty="0">
                <a:ea typeface="宋体" pitchFamily="2" charset="-122"/>
              </a:rPr>
              <a:t>Wright 1988</a:t>
            </a:r>
          </a:p>
        </p:txBody>
      </p:sp>
      <p:pic>
        <p:nvPicPr>
          <p:cNvPr id="54279" name="Picture 2"/>
          <p:cNvPicPr>
            <a:picLocks noChangeAspect="1" noChangeArrowheads="1"/>
          </p:cNvPicPr>
          <p:nvPr/>
        </p:nvPicPr>
        <p:blipFill>
          <a:blip r:embed="rId4" cstate="print"/>
          <a:srcRect l="26091" t="35718" r="22716" b="11835"/>
          <a:stretch>
            <a:fillRect/>
          </a:stretch>
        </p:blipFill>
        <p:spPr bwMode="auto">
          <a:xfrm>
            <a:off x="5562600" y="2514600"/>
            <a:ext cx="3048000" cy="2969684"/>
          </a:xfrm>
          <a:prstGeom prst="rect">
            <a:avLst/>
          </a:prstGeom>
          <a:noFill/>
          <a:ln w="9525">
            <a:noFill/>
            <a:miter lim="800000"/>
            <a:headEnd/>
            <a:tailEnd/>
          </a:ln>
        </p:spPr>
      </p:pic>
      <p:graphicFrame>
        <p:nvGraphicFramePr>
          <p:cNvPr id="13" name="Table 12"/>
          <p:cNvGraphicFramePr>
            <a:graphicFrameLocks noGrp="1"/>
          </p:cNvGraphicFramePr>
          <p:nvPr/>
        </p:nvGraphicFramePr>
        <p:xfrm>
          <a:off x="228600" y="2895600"/>
          <a:ext cx="5181600" cy="3291840"/>
        </p:xfrm>
        <a:graphic>
          <a:graphicData uri="http://schemas.openxmlformats.org/drawingml/2006/table">
            <a:tbl>
              <a:tblPr firstRow="1" bandRow="1">
                <a:tableStyleId>{5C22544A-7EE6-4342-B048-85BDC9FD1C3A}</a:tableStyleId>
              </a:tblPr>
              <a:tblGrid>
                <a:gridCol w="2514600"/>
                <a:gridCol w="2209800"/>
                <a:gridCol w="457200"/>
              </a:tblGrid>
              <a:tr h="289560">
                <a:tc>
                  <a:txBody>
                    <a:bodyPr/>
                    <a:lstStyle/>
                    <a:p>
                      <a:r>
                        <a:rPr lang="en-US" dirty="0" smtClean="0"/>
                        <a:t>Ancestral </a:t>
                      </a:r>
                      <a:r>
                        <a:rPr lang="en-US" baseline="0" dirty="0" smtClean="0"/>
                        <a:t> Trait State</a:t>
                      </a:r>
                      <a:endParaRPr lang="en-US" dirty="0"/>
                    </a:p>
                  </a:txBody>
                  <a:tcPr>
                    <a:solidFill>
                      <a:srgbClr val="3D13ED"/>
                    </a:solidFill>
                  </a:tcPr>
                </a:tc>
                <a:tc>
                  <a:txBody>
                    <a:bodyPr/>
                    <a:lstStyle/>
                    <a:p>
                      <a:r>
                        <a:rPr lang="en-US" dirty="0" smtClean="0"/>
                        <a:t>Derived Trait</a:t>
                      </a:r>
                      <a:r>
                        <a:rPr lang="en-US" baseline="0" dirty="0" smtClean="0"/>
                        <a:t> State</a:t>
                      </a:r>
                      <a:endParaRPr lang="en-US" dirty="0"/>
                    </a:p>
                  </a:txBody>
                  <a:tcPr>
                    <a:solidFill>
                      <a:srgbClr val="3D13ED"/>
                    </a:solidFill>
                  </a:tcPr>
                </a:tc>
                <a:tc>
                  <a:txBody>
                    <a:bodyPr/>
                    <a:lstStyle/>
                    <a:p>
                      <a:r>
                        <a:rPr lang="en-US" dirty="0" smtClean="0"/>
                        <a:t> #</a:t>
                      </a:r>
                      <a:endParaRPr lang="en-US" dirty="0"/>
                    </a:p>
                  </a:txBody>
                  <a:tcPr>
                    <a:solidFill>
                      <a:srgbClr val="3D13ED"/>
                    </a:solidFill>
                  </a:tcPr>
                </a:tc>
              </a:tr>
              <a:tr h="333375">
                <a:tc>
                  <a:txBody>
                    <a:bodyPr/>
                    <a:lstStyle/>
                    <a:p>
                      <a:r>
                        <a:rPr lang="en-US" dirty="0" smtClean="0"/>
                        <a:t>Corolla</a:t>
                      </a:r>
                      <a:r>
                        <a:rPr lang="en-US" baseline="0" dirty="0" smtClean="0"/>
                        <a:t> present</a:t>
                      </a:r>
                      <a:endParaRPr lang="en-US" dirty="0"/>
                    </a:p>
                  </a:txBody>
                  <a:tcPr>
                    <a:solidFill>
                      <a:srgbClr val="FFFF00"/>
                    </a:solidFill>
                  </a:tcPr>
                </a:tc>
                <a:tc>
                  <a:txBody>
                    <a:bodyPr/>
                    <a:lstStyle/>
                    <a:p>
                      <a:r>
                        <a:rPr lang="en-US" dirty="0" smtClean="0"/>
                        <a:t>Corolla</a:t>
                      </a:r>
                      <a:r>
                        <a:rPr lang="en-US" baseline="0" dirty="0" smtClean="0"/>
                        <a:t> absent</a:t>
                      </a:r>
                      <a:endParaRPr lang="en-US" dirty="0"/>
                    </a:p>
                  </a:txBody>
                  <a:tcPr>
                    <a:solidFill>
                      <a:srgbClr val="FFFF00"/>
                    </a:solidFill>
                  </a:tcPr>
                </a:tc>
                <a:tc>
                  <a:txBody>
                    <a:bodyPr/>
                    <a:lstStyle/>
                    <a:p>
                      <a:r>
                        <a:rPr lang="en-US" dirty="0" smtClean="0"/>
                        <a:t>1</a:t>
                      </a:r>
                      <a:endParaRPr lang="en-US" dirty="0"/>
                    </a:p>
                  </a:txBody>
                  <a:tcPr/>
                </a:tc>
              </a:tr>
              <a:tr h="333375">
                <a:tc>
                  <a:txBody>
                    <a:bodyPr/>
                    <a:lstStyle/>
                    <a:p>
                      <a:r>
                        <a:rPr lang="en-US" dirty="0" smtClean="0"/>
                        <a:t>Petals separate</a:t>
                      </a:r>
                      <a:endParaRPr lang="en-US" dirty="0"/>
                    </a:p>
                  </a:txBody>
                  <a:tcPr>
                    <a:solidFill>
                      <a:srgbClr val="FFFF00"/>
                    </a:solidFill>
                  </a:tcPr>
                </a:tc>
                <a:tc>
                  <a:txBody>
                    <a:bodyPr/>
                    <a:lstStyle/>
                    <a:p>
                      <a:r>
                        <a:rPr lang="en-US" dirty="0" smtClean="0"/>
                        <a:t>Petals fused</a:t>
                      </a:r>
                      <a:endParaRPr lang="en-US" dirty="0"/>
                    </a:p>
                  </a:txBody>
                  <a:tcPr>
                    <a:solidFill>
                      <a:srgbClr val="FFFF00"/>
                    </a:solidFill>
                  </a:tcPr>
                </a:tc>
                <a:tc>
                  <a:txBody>
                    <a:bodyPr/>
                    <a:lstStyle/>
                    <a:p>
                      <a:r>
                        <a:rPr lang="en-US" dirty="0" smtClean="0"/>
                        <a:t>2</a:t>
                      </a:r>
                      <a:endParaRPr lang="en-US" dirty="0"/>
                    </a:p>
                  </a:txBody>
                  <a:tcPr/>
                </a:tc>
              </a:tr>
              <a:tr h="333375">
                <a:tc>
                  <a:txBody>
                    <a:bodyPr/>
                    <a:lstStyle/>
                    <a:p>
                      <a:r>
                        <a:rPr lang="en-US" baseline="0" dirty="0" smtClean="0"/>
                        <a:t>Symmetry radial</a:t>
                      </a:r>
                      <a:endParaRPr lang="en-US" dirty="0"/>
                    </a:p>
                  </a:txBody>
                  <a:tcPr>
                    <a:solidFill>
                      <a:srgbClr val="FFFF00"/>
                    </a:solidFill>
                  </a:tcPr>
                </a:tc>
                <a:tc>
                  <a:txBody>
                    <a:bodyPr/>
                    <a:lstStyle/>
                    <a:p>
                      <a:r>
                        <a:rPr lang="en-US" dirty="0" smtClean="0"/>
                        <a:t>Symmetry bilateral</a:t>
                      </a:r>
                      <a:endParaRPr lang="en-US" dirty="0"/>
                    </a:p>
                  </a:txBody>
                  <a:tcPr>
                    <a:solidFill>
                      <a:srgbClr val="FFFF00"/>
                    </a:solidFill>
                  </a:tcPr>
                </a:tc>
                <a:tc>
                  <a:txBody>
                    <a:bodyPr/>
                    <a:lstStyle/>
                    <a:p>
                      <a:r>
                        <a:rPr lang="en-US" dirty="0" smtClean="0"/>
                        <a:t>3</a:t>
                      </a:r>
                      <a:endParaRPr lang="en-US" dirty="0"/>
                    </a:p>
                  </a:txBody>
                  <a:tcPr/>
                </a:tc>
              </a:tr>
              <a:tr h="333375">
                <a:tc>
                  <a:txBody>
                    <a:bodyPr/>
                    <a:lstStyle/>
                    <a:p>
                      <a:r>
                        <a:rPr lang="en-US" dirty="0" smtClean="0"/>
                        <a:t>Stamens many</a:t>
                      </a:r>
                      <a:endParaRPr lang="en-US" dirty="0"/>
                    </a:p>
                  </a:txBody>
                  <a:tcPr>
                    <a:solidFill>
                      <a:srgbClr val="FFFF00"/>
                    </a:solidFill>
                  </a:tcPr>
                </a:tc>
                <a:tc>
                  <a:txBody>
                    <a:bodyPr/>
                    <a:lstStyle/>
                    <a:p>
                      <a:r>
                        <a:rPr lang="en-US" dirty="0" smtClean="0"/>
                        <a:t>Stamens few</a:t>
                      </a:r>
                      <a:endParaRPr lang="en-US" dirty="0"/>
                    </a:p>
                  </a:txBody>
                  <a:tcPr>
                    <a:solidFill>
                      <a:srgbClr val="FFFF00"/>
                    </a:solidFill>
                  </a:tcPr>
                </a:tc>
                <a:tc>
                  <a:txBody>
                    <a:bodyPr/>
                    <a:lstStyle/>
                    <a:p>
                      <a:r>
                        <a:rPr lang="en-US" dirty="0" smtClean="0"/>
                        <a:t>4</a:t>
                      </a:r>
                      <a:endParaRPr lang="en-US" dirty="0"/>
                    </a:p>
                  </a:txBody>
                  <a:tcPr/>
                </a:tc>
              </a:tr>
              <a:tr h="333375">
                <a:tc>
                  <a:txBody>
                    <a:bodyPr/>
                    <a:lstStyle/>
                    <a:p>
                      <a:r>
                        <a:rPr lang="en-US" dirty="0" err="1" smtClean="0"/>
                        <a:t>Carpels</a:t>
                      </a:r>
                      <a:r>
                        <a:rPr lang="en-US" baseline="0" dirty="0" smtClean="0"/>
                        <a:t> separate</a:t>
                      </a:r>
                      <a:endParaRPr lang="en-US" dirty="0"/>
                    </a:p>
                  </a:txBody>
                  <a:tcPr>
                    <a:solidFill>
                      <a:srgbClr val="FFFF00"/>
                    </a:solidFill>
                  </a:tcPr>
                </a:tc>
                <a:tc>
                  <a:txBody>
                    <a:bodyPr/>
                    <a:lstStyle/>
                    <a:p>
                      <a:r>
                        <a:rPr lang="en-US" dirty="0" err="1" smtClean="0"/>
                        <a:t>Carpels</a:t>
                      </a:r>
                      <a:r>
                        <a:rPr lang="en-US" dirty="0" smtClean="0"/>
                        <a:t> fused</a:t>
                      </a:r>
                      <a:endParaRPr lang="en-US" dirty="0"/>
                    </a:p>
                  </a:txBody>
                  <a:tcPr>
                    <a:solidFill>
                      <a:srgbClr val="FFFF00"/>
                    </a:solidFill>
                  </a:tcPr>
                </a:tc>
                <a:tc>
                  <a:txBody>
                    <a:bodyPr/>
                    <a:lstStyle/>
                    <a:p>
                      <a:r>
                        <a:rPr lang="en-US" dirty="0" smtClean="0"/>
                        <a:t>5</a:t>
                      </a:r>
                      <a:endParaRPr lang="en-US" dirty="0"/>
                    </a:p>
                  </a:txBody>
                  <a:tcPr/>
                </a:tc>
              </a:tr>
              <a:tr h="333375">
                <a:tc>
                  <a:txBody>
                    <a:bodyPr/>
                    <a:lstStyle/>
                    <a:p>
                      <a:r>
                        <a:rPr lang="en-US" dirty="0" smtClean="0"/>
                        <a:t>Seeds</a:t>
                      </a:r>
                      <a:r>
                        <a:rPr lang="en-US" baseline="0" dirty="0" smtClean="0"/>
                        <a:t> many</a:t>
                      </a:r>
                      <a:endParaRPr lang="en-US" dirty="0"/>
                    </a:p>
                  </a:txBody>
                  <a:tcPr/>
                </a:tc>
                <a:tc>
                  <a:txBody>
                    <a:bodyPr/>
                    <a:lstStyle/>
                    <a:p>
                      <a:r>
                        <a:rPr lang="en-US" dirty="0" smtClean="0"/>
                        <a:t>Seeds few</a:t>
                      </a:r>
                      <a:endParaRPr lang="en-US" dirty="0"/>
                    </a:p>
                  </a:txBody>
                  <a:tcPr/>
                </a:tc>
                <a:tc>
                  <a:txBody>
                    <a:bodyPr/>
                    <a:lstStyle/>
                    <a:p>
                      <a:r>
                        <a:rPr lang="en-US" dirty="0" smtClean="0"/>
                        <a:t>6</a:t>
                      </a:r>
                      <a:endParaRPr lang="en-US" dirty="0"/>
                    </a:p>
                  </a:txBody>
                  <a:tcPr/>
                </a:tc>
              </a:tr>
              <a:tr h="333375">
                <a:tc>
                  <a:txBody>
                    <a:bodyPr/>
                    <a:lstStyle/>
                    <a:p>
                      <a:r>
                        <a:rPr lang="en-US" dirty="0" err="1" smtClean="0"/>
                        <a:t>Placentation</a:t>
                      </a:r>
                      <a:r>
                        <a:rPr lang="en-US" baseline="0" dirty="0" smtClean="0"/>
                        <a:t> axial</a:t>
                      </a:r>
                    </a:p>
                  </a:txBody>
                  <a:tcPr/>
                </a:tc>
                <a:tc>
                  <a:txBody>
                    <a:bodyPr/>
                    <a:lstStyle/>
                    <a:p>
                      <a:r>
                        <a:rPr lang="en-US" dirty="0" err="1" smtClean="0"/>
                        <a:t>Placentation</a:t>
                      </a:r>
                      <a:r>
                        <a:rPr lang="en-US" dirty="0" smtClean="0"/>
                        <a:t> other</a:t>
                      </a:r>
                      <a:endParaRPr lang="en-US" dirty="0"/>
                    </a:p>
                  </a:txBody>
                  <a:tcPr/>
                </a:tc>
                <a:tc>
                  <a:txBody>
                    <a:bodyPr/>
                    <a:lstStyle/>
                    <a:p>
                      <a:r>
                        <a:rPr lang="en-US" dirty="0" smtClean="0"/>
                        <a:t>7</a:t>
                      </a:r>
                      <a:endParaRPr lang="en-US" dirty="0"/>
                    </a:p>
                  </a:txBody>
                  <a:tcPr/>
                </a:tc>
              </a:tr>
              <a:tr h="333375">
                <a:tc>
                  <a:txBody>
                    <a:bodyPr/>
                    <a:lstStyle/>
                    <a:p>
                      <a:r>
                        <a:rPr lang="en-US" baseline="0" dirty="0" smtClean="0"/>
                        <a:t>Ovary superior</a:t>
                      </a:r>
                    </a:p>
                  </a:txBody>
                  <a:tcPr>
                    <a:solidFill>
                      <a:srgbClr val="FFFF00"/>
                    </a:solidFill>
                  </a:tcPr>
                </a:tc>
                <a:tc>
                  <a:txBody>
                    <a:bodyPr/>
                    <a:lstStyle/>
                    <a:p>
                      <a:r>
                        <a:rPr lang="en-US" dirty="0" smtClean="0"/>
                        <a:t>Ovary</a:t>
                      </a:r>
                      <a:r>
                        <a:rPr lang="en-US" baseline="0" dirty="0" smtClean="0"/>
                        <a:t> inferior</a:t>
                      </a:r>
                      <a:endParaRPr lang="en-US" dirty="0"/>
                    </a:p>
                  </a:txBody>
                  <a:tcPr>
                    <a:solidFill>
                      <a:srgbClr val="FFFF00"/>
                    </a:solidFill>
                  </a:tcPr>
                </a:tc>
                <a:tc>
                  <a:txBody>
                    <a:bodyPr/>
                    <a:lstStyle/>
                    <a:p>
                      <a:r>
                        <a:rPr lang="en-US" dirty="0" smtClean="0"/>
                        <a:t>8</a:t>
                      </a:r>
                      <a:endParaRPr lang="en-US" dirty="0"/>
                    </a:p>
                  </a:txBody>
                  <a:tcPr/>
                </a:tc>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685800"/>
          <a:ext cx="9067799" cy="4134167"/>
        </p:xfrm>
        <a:graphic>
          <a:graphicData uri="http://schemas.openxmlformats.org/drawingml/2006/table">
            <a:tbl>
              <a:tblPr/>
              <a:tblGrid>
                <a:gridCol w="761999"/>
                <a:gridCol w="1219200"/>
                <a:gridCol w="4495800"/>
                <a:gridCol w="1371600"/>
                <a:gridCol w="1219200"/>
              </a:tblGrid>
              <a:tr h="689027">
                <a:tc>
                  <a:txBody>
                    <a:bodyPr/>
                    <a:lstStyle/>
                    <a:p>
                      <a:pPr marL="0" marR="0" indent="11430" algn="ctr">
                        <a:lnSpc>
                          <a:spcPct val="115000"/>
                        </a:lnSpc>
                        <a:spcBef>
                          <a:spcPts val="0"/>
                        </a:spcBef>
                        <a:spcAft>
                          <a:spcPts val="0"/>
                        </a:spcAft>
                      </a:pPr>
                      <a:r>
                        <a:rPr lang="en-US" sz="1300" b="1" dirty="0" smtClean="0">
                          <a:solidFill>
                            <a:srgbClr val="000000"/>
                          </a:solidFill>
                          <a:latin typeface="Arial" pitchFamily="34" charset="0"/>
                          <a:ea typeface="Times New Roman"/>
                          <a:cs typeface="Arial" pitchFamily="34" charset="0"/>
                        </a:rPr>
                        <a:t>AIC weight</a:t>
                      </a:r>
                      <a:endParaRPr lang="en-US" sz="1300" b="1" dirty="0">
                        <a:latin typeface="Arial" pitchFamily="34" charset="0"/>
                        <a:ea typeface="Times New Roman"/>
                        <a:cs typeface="Arial" pitchFamily="34" charset="0"/>
                      </a:endParaRPr>
                    </a:p>
                  </a:txBody>
                  <a:tcPr marL="63770" marR="6377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b="1" dirty="0">
                          <a:solidFill>
                            <a:srgbClr val="000000"/>
                          </a:solidFill>
                          <a:latin typeface="Arial" pitchFamily="34" charset="0"/>
                          <a:ea typeface="Times New Roman"/>
                          <a:cs typeface="Arial" pitchFamily="34" charset="0"/>
                        </a:rPr>
                        <a:t>Cumulative</a:t>
                      </a:r>
                      <a:endParaRPr lang="en-US" sz="1300" b="1" dirty="0">
                        <a:latin typeface="Arial" pitchFamily="34" charset="0"/>
                        <a:ea typeface="Times New Roman"/>
                        <a:cs typeface="Arial" pitchFamily="34" charset="0"/>
                      </a:endParaRPr>
                    </a:p>
                    <a:p>
                      <a:pPr marL="0" marR="0" algn="ctr">
                        <a:lnSpc>
                          <a:spcPct val="115000"/>
                        </a:lnSpc>
                        <a:spcBef>
                          <a:spcPts val="0"/>
                        </a:spcBef>
                        <a:spcAft>
                          <a:spcPts val="0"/>
                        </a:spcAft>
                      </a:pPr>
                      <a:r>
                        <a:rPr lang="en-US" sz="1300" b="1" dirty="0">
                          <a:solidFill>
                            <a:srgbClr val="000000"/>
                          </a:solidFill>
                          <a:latin typeface="Arial" pitchFamily="34" charset="0"/>
                          <a:ea typeface="Times New Roman"/>
                          <a:cs typeface="Arial" pitchFamily="34" charset="0"/>
                        </a:rPr>
                        <a:t>AIC </a:t>
                      </a:r>
                      <a:r>
                        <a:rPr lang="en-US" sz="1300" b="1" dirty="0" smtClean="0">
                          <a:solidFill>
                            <a:srgbClr val="000000"/>
                          </a:solidFill>
                          <a:latin typeface="Arial" pitchFamily="34" charset="0"/>
                          <a:ea typeface="Times New Roman"/>
                          <a:cs typeface="Arial" pitchFamily="34" charset="0"/>
                        </a:rPr>
                        <a:t>weight</a:t>
                      </a:r>
                      <a:endParaRPr lang="en-US" sz="1300" b="1" dirty="0">
                        <a:latin typeface="Arial" pitchFamily="34" charset="0"/>
                        <a:ea typeface="Times New Roman"/>
                        <a:cs typeface="Arial" pitchFamily="34" charset="0"/>
                      </a:endParaRPr>
                    </a:p>
                  </a:txBody>
                  <a:tcPr marL="63770" marR="63770" marT="0" marB="0" anchor="b">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300" b="1" dirty="0" smtClean="0">
                          <a:solidFill>
                            <a:srgbClr val="000000"/>
                          </a:solidFill>
                          <a:latin typeface="Arial" pitchFamily="34" charset="0"/>
                          <a:ea typeface="Times New Roman"/>
                          <a:cs typeface="Arial" pitchFamily="34" charset="0"/>
                        </a:rPr>
                        <a:t>Focal combination</a:t>
                      </a:r>
                      <a:endParaRPr lang="en-US" sz="1300" b="1" dirty="0">
                        <a:latin typeface="Arial" pitchFamily="34" charset="0"/>
                        <a:ea typeface="Times New Roman"/>
                        <a:cs typeface="Arial" pitchFamily="34" charset="0"/>
                      </a:endParaRPr>
                    </a:p>
                  </a:txBody>
                  <a:tcPr marL="63770" marR="63770" marT="0" marB="0" anchor="b">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300" b="1" dirty="0">
                          <a:solidFill>
                            <a:srgbClr val="000000"/>
                          </a:solidFill>
                          <a:latin typeface="Arial" pitchFamily="34" charset="0"/>
                          <a:ea typeface="Times New Roman"/>
                          <a:cs typeface="Arial" pitchFamily="34" charset="0"/>
                        </a:rPr>
                        <a:t>Diversification</a:t>
                      </a:r>
                      <a:endParaRPr lang="en-US" sz="1300" b="1" dirty="0">
                        <a:latin typeface="Arial" pitchFamily="34" charset="0"/>
                        <a:ea typeface="Times New Roman"/>
                        <a:cs typeface="Arial" pitchFamily="34" charset="0"/>
                      </a:endParaRPr>
                    </a:p>
                  </a:txBody>
                  <a:tcPr marL="63770" marR="63770" marT="0" marB="0" anchor="b">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300" b="1" dirty="0">
                          <a:solidFill>
                            <a:srgbClr val="000000"/>
                          </a:solidFill>
                          <a:latin typeface="Arial" pitchFamily="34" charset="0"/>
                          <a:ea typeface="Times New Roman"/>
                          <a:cs typeface="Arial" pitchFamily="34" charset="0"/>
                        </a:rPr>
                        <a:t>Transitions</a:t>
                      </a:r>
                      <a:endParaRPr lang="en-US" sz="1300" b="1" dirty="0">
                        <a:latin typeface="Arial" pitchFamily="34" charset="0"/>
                        <a:ea typeface="Times New Roman"/>
                        <a:cs typeface="Arial" pitchFamily="34" charset="0"/>
                      </a:endParaRPr>
                    </a:p>
                  </a:txBody>
                  <a:tcPr marL="63770" marR="63770" marT="0" marB="0" anchor="b">
                    <a:lnL>
                      <a:noFill/>
                    </a:lnL>
                    <a:lnR>
                      <a:noFill/>
                    </a:lnR>
                    <a:lnT>
                      <a:noFill/>
                    </a:lnT>
                    <a:lnB w="19050" cap="flat" cmpd="sng" algn="ctr">
                      <a:solidFill>
                        <a:srgbClr val="000000"/>
                      </a:solidFill>
                      <a:prstDash val="solid"/>
                      <a:round/>
                      <a:headEnd type="none" w="med" len="med"/>
                      <a:tailEnd type="none" w="med" len="med"/>
                    </a:lnB>
                    <a:solidFill>
                      <a:srgbClr val="FFFFFF"/>
                    </a:solidFill>
                  </a:tcPr>
                </a:tc>
              </a:tr>
              <a:tr h="344514">
                <a:tc>
                  <a:txBody>
                    <a:bodyPr/>
                    <a:lstStyle/>
                    <a:p>
                      <a:pPr marL="0" marR="0" algn="ctr">
                        <a:lnSpc>
                          <a:spcPct val="115000"/>
                        </a:lnSpc>
                        <a:spcBef>
                          <a:spcPts val="0"/>
                        </a:spcBef>
                        <a:spcAft>
                          <a:spcPts val="0"/>
                        </a:spcAft>
                      </a:pPr>
                      <a:r>
                        <a:rPr lang="en-US" sz="1200" b="1" dirty="0">
                          <a:solidFill>
                            <a:srgbClr val="000000"/>
                          </a:solidFill>
                          <a:latin typeface="Arial" pitchFamily="34" charset="0"/>
                          <a:ea typeface="Times New Roman"/>
                          <a:cs typeface="Arial" pitchFamily="34" charset="0"/>
                        </a:rPr>
                        <a:t>0.274</a:t>
                      </a:r>
                      <a:endParaRPr lang="en-US" sz="1600" b="1" dirty="0">
                        <a:latin typeface="Arial" pitchFamily="34" charset="0"/>
                        <a:ea typeface="Times New Roman"/>
                        <a:cs typeface="Arial" pitchFamily="34" charset="0"/>
                      </a:endParaRPr>
                    </a:p>
                  </a:txBody>
                  <a:tcPr marL="63770" marR="63770" marT="0" marB="0" anchor="b">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solidFill>
                            <a:srgbClr val="000000"/>
                          </a:solidFill>
                          <a:latin typeface="Arial" pitchFamily="34" charset="0"/>
                          <a:ea typeface="Times New Roman"/>
                          <a:cs typeface="Arial" pitchFamily="34" charset="0"/>
                        </a:rPr>
                        <a:t>0.274</a:t>
                      </a:r>
                      <a:endParaRPr lang="en-US" sz="1600" b="1" dirty="0">
                        <a:latin typeface="Arial" pitchFamily="34" charset="0"/>
                        <a:ea typeface="Times New Roman"/>
                        <a:cs typeface="Arial" pitchFamily="34" charset="0"/>
                      </a:endParaRPr>
                    </a:p>
                  </a:txBody>
                  <a:tcPr marL="63770" marR="63770" marT="0" marB="0" anchor="b">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0x11xx = Corolla present,</a:t>
                      </a:r>
                      <a:r>
                        <a:rPr lang="en-US" sz="1200" b="1" baseline="0" dirty="0" smtClean="0">
                          <a:solidFill>
                            <a:srgbClr val="000000"/>
                          </a:solidFill>
                          <a:latin typeface="Arial" pitchFamily="34" charset="0"/>
                          <a:ea typeface="Times New Roman"/>
                          <a:cs typeface="Arial" pitchFamily="34" charset="0"/>
                        </a:rPr>
                        <a:t> Symmetry bilateral, Stamens few</a:t>
                      </a:r>
                      <a:endParaRPr lang="en-US" sz="1600" b="1" dirty="0">
                        <a:latin typeface="Arial" pitchFamily="34" charset="0"/>
                        <a:ea typeface="Times New Roman"/>
                        <a:cs typeface="Arial" pitchFamily="34" charset="0"/>
                      </a:endParaRPr>
                    </a:p>
                  </a:txBody>
                  <a:tcPr marL="63770" marR="63770" marT="0" marB="0" anchor="b">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In model</a:t>
                      </a: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Not</a:t>
                      </a:r>
                      <a:r>
                        <a:rPr lang="en-US" sz="1200" b="1" baseline="0" dirty="0" smtClean="0">
                          <a:solidFill>
                            <a:srgbClr val="000000"/>
                          </a:solidFill>
                          <a:latin typeface="Arial" pitchFamily="34" charset="0"/>
                          <a:ea typeface="Times New Roman"/>
                          <a:cs typeface="Arial" pitchFamily="34" charset="0"/>
                        </a:rPr>
                        <a:t> in model</a:t>
                      </a: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4514">
                <a:tc>
                  <a:txBody>
                    <a:bodyPr/>
                    <a:lstStyle/>
                    <a:p>
                      <a:pPr marL="0" marR="0" algn="ctr">
                        <a:lnSpc>
                          <a:spcPct val="115000"/>
                        </a:lnSpc>
                        <a:spcBef>
                          <a:spcPts val="0"/>
                        </a:spcBef>
                        <a:spcAft>
                          <a:spcPts val="0"/>
                        </a:spcAft>
                      </a:pPr>
                      <a:r>
                        <a:rPr lang="en-US" sz="1200" b="1" dirty="0">
                          <a:solidFill>
                            <a:srgbClr val="000000"/>
                          </a:solidFill>
                          <a:latin typeface="Arial" pitchFamily="34" charset="0"/>
                          <a:ea typeface="Times New Roman"/>
                          <a:cs typeface="Arial" pitchFamily="34" charset="0"/>
                        </a:rPr>
                        <a:t>0.245</a:t>
                      </a:r>
                      <a:endParaRPr lang="en-US" sz="1600" b="1" dirty="0">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0" indent="-91440" algn="ctr">
                        <a:lnSpc>
                          <a:spcPct val="115000"/>
                        </a:lnSpc>
                        <a:spcBef>
                          <a:spcPts val="0"/>
                        </a:spcBef>
                        <a:spcAft>
                          <a:spcPts val="0"/>
                        </a:spcAft>
                      </a:pPr>
                      <a:r>
                        <a:rPr lang="en-US" sz="1200" b="1" dirty="0">
                          <a:solidFill>
                            <a:srgbClr val="000000"/>
                          </a:solidFill>
                          <a:latin typeface="Arial" pitchFamily="34" charset="0"/>
                          <a:ea typeface="Times New Roman"/>
                          <a:cs typeface="Arial" pitchFamily="34" charset="0"/>
                        </a:rPr>
                        <a:t>0.519</a:t>
                      </a:r>
                      <a:endParaRPr lang="en-US" sz="1600" b="1" dirty="0">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xx1xxx =                             Symmetry</a:t>
                      </a:r>
                      <a:r>
                        <a:rPr lang="en-US" sz="1200" b="1" baseline="0" dirty="0" smtClean="0">
                          <a:solidFill>
                            <a:srgbClr val="000000"/>
                          </a:solidFill>
                          <a:latin typeface="Arial" pitchFamily="34" charset="0"/>
                          <a:ea typeface="Times New Roman"/>
                          <a:cs typeface="Arial" pitchFamily="34" charset="0"/>
                        </a:rPr>
                        <a:t> bilateral</a:t>
                      </a:r>
                      <a:endParaRPr lang="en-US" sz="1600" b="1" dirty="0">
                        <a:latin typeface="Arial" pitchFamily="34" charset="0"/>
                        <a:ea typeface="Times New Roman"/>
                        <a:cs typeface="Arial" pitchFamily="34" charset="0"/>
                      </a:endParaRPr>
                    </a:p>
                  </a:txBody>
                  <a:tcPr marL="63770" marR="6377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In</a:t>
                      </a:r>
                      <a:r>
                        <a:rPr lang="en-US" sz="1200" b="1" baseline="0" dirty="0" smtClean="0">
                          <a:solidFill>
                            <a:srgbClr val="000000"/>
                          </a:solidFill>
                          <a:latin typeface="Arial" pitchFamily="34" charset="0"/>
                          <a:ea typeface="Times New Roman"/>
                          <a:cs typeface="Arial" pitchFamily="34" charset="0"/>
                        </a:rPr>
                        <a:t> model</a:t>
                      </a: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In</a:t>
                      </a:r>
                      <a:r>
                        <a:rPr lang="en-US" sz="1200" b="1" baseline="0" dirty="0" smtClean="0">
                          <a:solidFill>
                            <a:srgbClr val="000000"/>
                          </a:solidFill>
                          <a:latin typeface="Arial" pitchFamily="34" charset="0"/>
                          <a:ea typeface="Times New Roman"/>
                          <a:cs typeface="Arial" pitchFamily="34" charset="0"/>
                        </a:rPr>
                        <a:t> model</a:t>
                      </a: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4514">
                <a:tc>
                  <a:txBody>
                    <a:bodyPr/>
                    <a:lstStyle/>
                    <a:p>
                      <a:pPr marL="0" marR="0" algn="ctr">
                        <a:lnSpc>
                          <a:spcPct val="115000"/>
                        </a:lnSpc>
                        <a:spcBef>
                          <a:spcPts val="0"/>
                        </a:spcBef>
                        <a:spcAft>
                          <a:spcPts val="0"/>
                        </a:spcAft>
                      </a:pPr>
                      <a:r>
                        <a:rPr lang="en-US" sz="1200" b="1">
                          <a:solidFill>
                            <a:srgbClr val="000000"/>
                          </a:solidFill>
                          <a:latin typeface="Arial" pitchFamily="34" charset="0"/>
                          <a:ea typeface="Times New Roman"/>
                          <a:cs typeface="Arial" pitchFamily="34" charset="0"/>
                        </a:rPr>
                        <a:t>0.202</a:t>
                      </a:r>
                      <a:endParaRPr lang="en-US" sz="1600" b="1">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solidFill>
                            <a:srgbClr val="000000"/>
                          </a:solidFill>
                          <a:latin typeface="Arial" pitchFamily="34" charset="0"/>
                          <a:ea typeface="Times New Roman"/>
                          <a:cs typeface="Arial" pitchFamily="34" charset="0"/>
                        </a:rPr>
                        <a:t>0.721</a:t>
                      </a:r>
                      <a:endParaRPr lang="en-US" sz="1600" b="1" dirty="0">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xx1xxx =                             Symmetry</a:t>
                      </a:r>
                      <a:r>
                        <a:rPr lang="en-US" sz="1200" b="1" baseline="0" dirty="0" smtClean="0">
                          <a:solidFill>
                            <a:srgbClr val="000000"/>
                          </a:solidFill>
                          <a:latin typeface="Arial" pitchFamily="34" charset="0"/>
                          <a:ea typeface="Times New Roman"/>
                          <a:cs typeface="Arial" pitchFamily="34" charset="0"/>
                        </a:rPr>
                        <a:t> bilateral</a:t>
                      </a:r>
                      <a:endParaRPr lang="en-US" sz="1600" b="1" dirty="0">
                        <a:latin typeface="Arial" pitchFamily="34" charset="0"/>
                        <a:ea typeface="Times New Roman"/>
                        <a:cs typeface="Arial" pitchFamily="34" charset="0"/>
                      </a:endParaRPr>
                    </a:p>
                  </a:txBody>
                  <a:tcPr marL="63770" marR="6377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In</a:t>
                      </a:r>
                      <a:r>
                        <a:rPr lang="en-US" sz="1200" b="1" baseline="0" dirty="0" smtClean="0">
                          <a:solidFill>
                            <a:srgbClr val="000000"/>
                          </a:solidFill>
                          <a:latin typeface="Arial" pitchFamily="34" charset="0"/>
                          <a:ea typeface="Times New Roman"/>
                          <a:cs typeface="Arial" pitchFamily="34" charset="0"/>
                        </a:rPr>
                        <a:t> model</a:t>
                      </a: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Not</a:t>
                      </a:r>
                      <a:r>
                        <a:rPr lang="en-US" sz="1200" b="1" baseline="0" dirty="0" smtClean="0">
                          <a:solidFill>
                            <a:srgbClr val="000000"/>
                          </a:solidFill>
                          <a:latin typeface="Arial" pitchFamily="34" charset="0"/>
                          <a:ea typeface="Times New Roman"/>
                          <a:cs typeface="Arial" pitchFamily="34" charset="0"/>
                        </a:rPr>
                        <a:t> in model</a:t>
                      </a: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4514">
                <a:tc>
                  <a:txBody>
                    <a:bodyPr/>
                    <a:lstStyle/>
                    <a:p>
                      <a:pPr marL="0" marR="0" algn="ctr">
                        <a:lnSpc>
                          <a:spcPct val="115000"/>
                        </a:lnSpc>
                        <a:spcBef>
                          <a:spcPts val="0"/>
                        </a:spcBef>
                        <a:spcAft>
                          <a:spcPts val="0"/>
                        </a:spcAft>
                      </a:pPr>
                      <a:r>
                        <a:rPr lang="en-US" sz="1200" b="1">
                          <a:solidFill>
                            <a:srgbClr val="000000"/>
                          </a:solidFill>
                          <a:latin typeface="Arial" pitchFamily="34" charset="0"/>
                          <a:ea typeface="Times New Roman"/>
                          <a:cs typeface="Arial" pitchFamily="34" charset="0"/>
                        </a:rPr>
                        <a:t>0.128</a:t>
                      </a:r>
                      <a:endParaRPr lang="en-US" sz="1600" b="1">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solidFill>
                            <a:srgbClr val="000000"/>
                          </a:solidFill>
                          <a:latin typeface="Arial" pitchFamily="34" charset="0"/>
                          <a:ea typeface="Times New Roman"/>
                          <a:cs typeface="Arial" pitchFamily="34" charset="0"/>
                        </a:rPr>
                        <a:t>0.849</a:t>
                      </a:r>
                      <a:endParaRPr lang="en-US" sz="1600" b="1" dirty="0">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xx11xx =                             Symmetry bilateral, Stamens few</a:t>
                      </a:r>
                      <a:endParaRPr lang="en-US" sz="1600" b="1" dirty="0">
                        <a:latin typeface="Arial" pitchFamily="34" charset="0"/>
                        <a:ea typeface="Times New Roman"/>
                        <a:cs typeface="Arial" pitchFamily="34" charset="0"/>
                      </a:endParaRPr>
                    </a:p>
                  </a:txBody>
                  <a:tcPr marL="63770" marR="6377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In</a:t>
                      </a:r>
                      <a:r>
                        <a:rPr lang="en-US" sz="1200" b="1" baseline="0" dirty="0" smtClean="0">
                          <a:solidFill>
                            <a:srgbClr val="000000"/>
                          </a:solidFill>
                          <a:latin typeface="Arial" pitchFamily="34" charset="0"/>
                          <a:ea typeface="Times New Roman"/>
                          <a:cs typeface="Arial" pitchFamily="34" charset="0"/>
                        </a:rPr>
                        <a:t> model</a:t>
                      </a: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Not</a:t>
                      </a:r>
                      <a:r>
                        <a:rPr lang="en-US" sz="1200" b="1" baseline="0" dirty="0" smtClean="0">
                          <a:solidFill>
                            <a:srgbClr val="000000"/>
                          </a:solidFill>
                          <a:latin typeface="Arial" pitchFamily="34" charset="0"/>
                          <a:ea typeface="Times New Roman"/>
                          <a:cs typeface="Arial" pitchFamily="34" charset="0"/>
                        </a:rPr>
                        <a:t> in model</a:t>
                      </a: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4514">
                <a:tc>
                  <a:txBody>
                    <a:bodyPr/>
                    <a:lstStyle/>
                    <a:p>
                      <a:pPr marL="0" marR="0" algn="ctr">
                        <a:lnSpc>
                          <a:spcPct val="115000"/>
                        </a:lnSpc>
                        <a:spcBef>
                          <a:spcPts val="0"/>
                        </a:spcBef>
                        <a:spcAft>
                          <a:spcPts val="0"/>
                        </a:spcAft>
                      </a:pPr>
                      <a:r>
                        <a:rPr lang="en-US" sz="1200" b="1" dirty="0">
                          <a:solidFill>
                            <a:srgbClr val="000000"/>
                          </a:solidFill>
                          <a:latin typeface="Arial" pitchFamily="34" charset="0"/>
                          <a:ea typeface="Times New Roman"/>
                          <a:cs typeface="Arial" pitchFamily="34" charset="0"/>
                        </a:rPr>
                        <a:t>0.090</a:t>
                      </a:r>
                      <a:endParaRPr lang="en-US" sz="1600" b="1" dirty="0">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solidFill>
                            <a:srgbClr val="000000"/>
                          </a:solidFill>
                          <a:latin typeface="Arial" pitchFamily="34" charset="0"/>
                          <a:ea typeface="Times New Roman"/>
                          <a:cs typeface="Arial" pitchFamily="34" charset="0"/>
                        </a:rPr>
                        <a:t>0.939</a:t>
                      </a:r>
                      <a:endParaRPr lang="en-US" sz="1600" b="1" dirty="0">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0x1xxx =</a:t>
                      </a:r>
                      <a:r>
                        <a:rPr lang="en-US" sz="1200" b="1" baseline="0" dirty="0" smtClean="0">
                          <a:solidFill>
                            <a:srgbClr val="000000"/>
                          </a:solidFill>
                          <a:latin typeface="Arial" pitchFamily="34" charset="0"/>
                          <a:ea typeface="Times New Roman"/>
                          <a:cs typeface="Arial" pitchFamily="34" charset="0"/>
                        </a:rPr>
                        <a:t> Corolla present, Symmetry bilateral</a:t>
                      </a:r>
                      <a:endParaRPr lang="en-US" sz="1600" b="1" dirty="0">
                        <a:latin typeface="Arial" pitchFamily="34" charset="0"/>
                        <a:ea typeface="Times New Roman"/>
                        <a:cs typeface="Arial" pitchFamily="34" charset="0"/>
                      </a:endParaRPr>
                    </a:p>
                  </a:txBody>
                  <a:tcPr marL="63770" marR="6377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In</a:t>
                      </a:r>
                      <a:r>
                        <a:rPr lang="en-US" sz="1200" b="1" baseline="0" dirty="0" smtClean="0">
                          <a:solidFill>
                            <a:srgbClr val="000000"/>
                          </a:solidFill>
                          <a:latin typeface="Arial" pitchFamily="34" charset="0"/>
                          <a:ea typeface="Times New Roman"/>
                          <a:cs typeface="Arial" pitchFamily="34" charset="0"/>
                        </a:rPr>
                        <a:t> model</a:t>
                      </a: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Not</a:t>
                      </a:r>
                      <a:r>
                        <a:rPr lang="en-US" sz="1200" b="1" baseline="0" dirty="0" smtClean="0">
                          <a:solidFill>
                            <a:srgbClr val="000000"/>
                          </a:solidFill>
                          <a:latin typeface="Arial" pitchFamily="34" charset="0"/>
                          <a:ea typeface="Times New Roman"/>
                          <a:cs typeface="Arial" pitchFamily="34" charset="0"/>
                        </a:rPr>
                        <a:t> in model</a:t>
                      </a: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4514">
                <a:tc>
                  <a:txBody>
                    <a:bodyPr/>
                    <a:lstStyle/>
                    <a:p>
                      <a:pPr marL="0" marR="0" algn="ctr">
                        <a:lnSpc>
                          <a:spcPct val="115000"/>
                        </a:lnSpc>
                        <a:spcBef>
                          <a:spcPts val="0"/>
                        </a:spcBef>
                        <a:spcAft>
                          <a:spcPts val="0"/>
                        </a:spcAft>
                      </a:pPr>
                      <a:r>
                        <a:rPr lang="en-US" sz="1200" b="1">
                          <a:solidFill>
                            <a:srgbClr val="000000"/>
                          </a:solidFill>
                          <a:latin typeface="Arial" pitchFamily="34" charset="0"/>
                          <a:ea typeface="Times New Roman"/>
                          <a:cs typeface="Arial" pitchFamily="34" charset="0"/>
                        </a:rPr>
                        <a:t>0.024</a:t>
                      </a:r>
                      <a:endParaRPr lang="en-US" sz="1600" b="1">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solidFill>
                            <a:srgbClr val="000000"/>
                          </a:solidFill>
                          <a:latin typeface="Arial" pitchFamily="34" charset="0"/>
                          <a:ea typeface="Times New Roman"/>
                          <a:cs typeface="Arial" pitchFamily="34" charset="0"/>
                        </a:rPr>
                        <a:t>0.963</a:t>
                      </a:r>
                      <a:endParaRPr lang="en-US" sz="1600" b="1">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xx1xxx =                            </a:t>
                      </a:r>
                      <a:r>
                        <a:rPr lang="en-US" sz="1200" b="1" baseline="0" dirty="0" smtClean="0">
                          <a:solidFill>
                            <a:srgbClr val="000000"/>
                          </a:solidFill>
                          <a:latin typeface="Arial" pitchFamily="34" charset="0"/>
                          <a:ea typeface="Times New Roman"/>
                          <a:cs typeface="Arial" pitchFamily="34" charset="0"/>
                        </a:rPr>
                        <a:t> </a:t>
                      </a:r>
                      <a:r>
                        <a:rPr lang="en-US" sz="1200" b="1" dirty="0" smtClean="0">
                          <a:solidFill>
                            <a:srgbClr val="000000"/>
                          </a:solidFill>
                          <a:latin typeface="Arial" pitchFamily="34" charset="0"/>
                          <a:ea typeface="Times New Roman"/>
                          <a:cs typeface="Arial" pitchFamily="34" charset="0"/>
                        </a:rPr>
                        <a:t>Symmetry</a:t>
                      </a:r>
                      <a:r>
                        <a:rPr lang="en-US" sz="1200" b="1" baseline="0" dirty="0" smtClean="0">
                          <a:solidFill>
                            <a:srgbClr val="000000"/>
                          </a:solidFill>
                          <a:latin typeface="Arial" pitchFamily="34" charset="0"/>
                          <a:ea typeface="Times New Roman"/>
                          <a:cs typeface="Arial" pitchFamily="34" charset="0"/>
                        </a:rPr>
                        <a:t> bilateral</a:t>
                      </a:r>
                      <a:endParaRPr lang="en-US" sz="1600" b="1" dirty="0">
                        <a:latin typeface="Arial" pitchFamily="34" charset="0"/>
                        <a:ea typeface="Times New Roman"/>
                        <a:cs typeface="Arial" pitchFamily="34" charset="0"/>
                      </a:endParaRPr>
                    </a:p>
                  </a:txBody>
                  <a:tcPr marL="63770" marR="6377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In</a:t>
                      </a:r>
                      <a:r>
                        <a:rPr lang="en-US" sz="1200" b="1" baseline="0" dirty="0" smtClean="0">
                          <a:solidFill>
                            <a:srgbClr val="000000"/>
                          </a:solidFill>
                          <a:latin typeface="Arial" pitchFamily="34" charset="0"/>
                          <a:ea typeface="Times New Roman"/>
                          <a:cs typeface="Arial" pitchFamily="34" charset="0"/>
                        </a:rPr>
                        <a:t> model</a:t>
                      </a: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In</a:t>
                      </a:r>
                      <a:r>
                        <a:rPr lang="en-US" sz="1200" b="1" baseline="0" dirty="0" smtClean="0">
                          <a:solidFill>
                            <a:srgbClr val="000000"/>
                          </a:solidFill>
                          <a:latin typeface="Arial" pitchFamily="34" charset="0"/>
                          <a:ea typeface="Times New Roman"/>
                          <a:cs typeface="Arial" pitchFamily="34" charset="0"/>
                        </a:rPr>
                        <a:t> model</a:t>
                      </a: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4514">
                <a:tc>
                  <a:txBody>
                    <a:bodyPr/>
                    <a:lstStyle/>
                    <a:p>
                      <a:pPr marL="0" marR="0" algn="ctr">
                        <a:lnSpc>
                          <a:spcPct val="115000"/>
                        </a:lnSpc>
                        <a:spcBef>
                          <a:spcPts val="0"/>
                        </a:spcBef>
                        <a:spcAft>
                          <a:spcPts val="0"/>
                        </a:spcAft>
                      </a:pPr>
                      <a:r>
                        <a:rPr lang="en-US" sz="1200" b="1">
                          <a:solidFill>
                            <a:srgbClr val="000000"/>
                          </a:solidFill>
                          <a:latin typeface="Arial" pitchFamily="34" charset="0"/>
                          <a:ea typeface="Times New Roman"/>
                          <a:cs typeface="Arial" pitchFamily="34" charset="0"/>
                        </a:rPr>
                        <a:t>0.014</a:t>
                      </a:r>
                      <a:endParaRPr lang="en-US" sz="1600" b="1">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solidFill>
                            <a:srgbClr val="000000"/>
                          </a:solidFill>
                          <a:latin typeface="Arial" pitchFamily="34" charset="0"/>
                          <a:ea typeface="Times New Roman"/>
                          <a:cs typeface="Arial" pitchFamily="34" charset="0"/>
                        </a:rPr>
                        <a:t>0.977</a:t>
                      </a:r>
                      <a:endParaRPr lang="en-US" sz="1600" b="1">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0x11xx =</a:t>
                      </a:r>
                      <a:r>
                        <a:rPr lang="en-US" sz="1200" b="1" baseline="0" dirty="0" smtClean="0">
                          <a:solidFill>
                            <a:srgbClr val="000000"/>
                          </a:solidFill>
                          <a:latin typeface="Arial" pitchFamily="34" charset="0"/>
                          <a:ea typeface="Times New Roman"/>
                          <a:cs typeface="Arial" pitchFamily="34" charset="0"/>
                        </a:rPr>
                        <a:t> Corolla present, Symmetry bilateral, Stamens few</a:t>
                      </a:r>
                      <a:endParaRPr lang="en-US" sz="1600" b="1" dirty="0">
                        <a:latin typeface="Arial" pitchFamily="34" charset="0"/>
                        <a:ea typeface="Times New Roman"/>
                        <a:cs typeface="Arial" pitchFamily="34" charset="0"/>
                      </a:endParaRPr>
                    </a:p>
                  </a:txBody>
                  <a:tcPr marL="63770" marR="6377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In</a:t>
                      </a:r>
                      <a:r>
                        <a:rPr lang="en-US" sz="1200" b="1" baseline="0" dirty="0" smtClean="0">
                          <a:solidFill>
                            <a:srgbClr val="000000"/>
                          </a:solidFill>
                          <a:latin typeface="Arial" pitchFamily="34" charset="0"/>
                          <a:ea typeface="Times New Roman"/>
                          <a:cs typeface="Arial" pitchFamily="34" charset="0"/>
                        </a:rPr>
                        <a:t> model</a:t>
                      </a: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In</a:t>
                      </a:r>
                      <a:r>
                        <a:rPr lang="en-US" sz="1200" b="1" baseline="0" dirty="0" smtClean="0">
                          <a:solidFill>
                            <a:srgbClr val="000000"/>
                          </a:solidFill>
                          <a:latin typeface="Arial" pitchFamily="34" charset="0"/>
                          <a:ea typeface="Times New Roman"/>
                          <a:cs typeface="Arial" pitchFamily="34" charset="0"/>
                        </a:rPr>
                        <a:t> model</a:t>
                      </a: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4514">
                <a:tc>
                  <a:txBody>
                    <a:bodyPr/>
                    <a:lstStyle/>
                    <a:p>
                      <a:pPr marL="0" marR="0" algn="ctr">
                        <a:lnSpc>
                          <a:spcPct val="115000"/>
                        </a:lnSpc>
                        <a:spcBef>
                          <a:spcPts val="0"/>
                        </a:spcBef>
                        <a:spcAft>
                          <a:spcPts val="0"/>
                        </a:spcAft>
                      </a:pPr>
                      <a:r>
                        <a:rPr lang="en-US" sz="1200" b="1">
                          <a:solidFill>
                            <a:srgbClr val="000000"/>
                          </a:solidFill>
                          <a:latin typeface="Arial" pitchFamily="34" charset="0"/>
                          <a:ea typeface="Times New Roman"/>
                          <a:cs typeface="Arial" pitchFamily="34" charset="0"/>
                        </a:rPr>
                        <a:t>0.009</a:t>
                      </a:r>
                      <a:endParaRPr lang="en-US" sz="1600" b="1">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solidFill>
                            <a:srgbClr val="000000"/>
                          </a:solidFill>
                          <a:latin typeface="Arial" pitchFamily="34" charset="0"/>
                          <a:ea typeface="Times New Roman"/>
                          <a:cs typeface="Arial" pitchFamily="34" charset="0"/>
                        </a:rPr>
                        <a:t>0.985</a:t>
                      </a:r>
                      <a:endParaRPr lang="en-US" sz="1600" b="1">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xx1xxx =                             Symmetry</a:t>
                      </a:r>
                      <a:r>
                        <a:rPr lang="en-US" sz="1200" b="1" baseline="0" dirty="0" smtClean="0">
                          <a:solidFill>
                            <a:srgbClr val="000000"/>
                          </a:solidFill>
                          <a:latin typeface="Arial" pitchFamily="34" charset="0"/>
                          <a:ea typeface="Times New Roman"/>
                          <a:cs typeface="Arial" pitchFamily="34" charset="0"/>
                        </a:rPr>
                        <a:t> bilateral</a:t>
                      </a:r>
                      <a:endParaRPr lang="en-US" sz="1600" b="1" dirty="0">
                        <a:latin typeface="Arial" pitchFamily="34" charset="0"/>
                        <a:ea typeface="Times New Roman"/>
                        <a:cs typeface="Arial" pitchFamily="34" charset="0"/>
                      </a:endParaRPr>
                    </a:p>
                  </a:txBody>
                  <a:tcPr marL="63770" marR="6377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In</a:t>
                      </a:r>
                      <a:r>
                        <a:rPr lang="en-US" sz="1200" b="1" baseline="0" dirty="0" smtClean="0">
                          <a:solidFill>
                            <a:srgbClr val="000000"/>
                          </a:solidFill>
                          <a:latin typeface="Arial" pitchFamily="34" charset="0"/>
                          <a:ea typeface="Times New Roman"/>
                          <a:cs typeface="Arial" pitchFamily="34" charset="0"/>
                        </a:rPr>
                        <a:t> model</a:t>
                      </a: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In</a:t>
                      </a:r>
                      <a:r>
                        <a:rPr lang="en-US" sz="1200" b="1" baseline="0" dirty="0" smtClean="0">
                          <a:solidFill>
                            <a:srgbClr val="000000"/>
                          </a:solidFill>
                          <a:latin typeface="Arial" pitchFamily="34" charset="0"/>
                          <a:ea typeface="Times New Roman"/>
                          <a:cs typeface="Arial" pitchFamily="34" charset="0"/>
                        </a:rPr>
                        <a:t> model</a:t>
                      </a: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4514">
                <a:tc>
                  <a:txBody>
                    <a:bodyPr/>
                    <a:lstStyle/>
                    <a:p>
                      <a:pPr marL="0" marR="0" algn="ctr">
                        <a:lnSpc>
                          <a:spcPct val="115000"/>
                        </a:lnSpc>
                        <a:spcBef>
                          <a:spcPts val="0"/>
                        </a:spcBef>
                        <a:spcAft>
                          <a:spcPts val="0"/>
                        </a:spcAft>
                      </a:pPr>
                      <a:r>
                        <a:rPr lang="en-US" sz="1200" b="1">
                          <a:solidFill>
                            <a:srgbClr val="000000"/>
                          </a:solidFill>
                          <a:latin typeface="Arial" pitchFamily="34" charset="0"/>
                          <a:ea typeface="Times New Roman"/>
                          <a:cs typeface="Arial" pitchFamily="34" charset="0"/>
                        </a:rPr>
                        <a:t>0.003</a:t>
                      </a:r>
                      <a:endParaRPr lang="en-US" sz="1600" b="1">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solidFill>
                            <a:srgbClr val="000000"/>
                          </a:solidFill>
                          <a:latin typeface="Arial" pitchFamily="34" charset="0"/>
                          <a:ea typeface="Times New Roman"/>
                          <a:cs typeface="Arial" pitchFamily="34" charset="0"/>
                        </a:rPr>
                        <a:t>0.988</a:t>
                      </a:r>
                      <a:endParaRPr lang="en-US" sz="1600" b="1">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0x1xxx =</a:t>
                      </a:r>
                      <a:r>
                        <a:rPr lang="en-US" sz="1200" b="1" baseline="0" dirty="0" smtClean="0">
                          <a:solidFill>
                            <a:srgbClr val="000000"/>
                          </a:solidFill>
                          <a:latin typeface="Arial" pitchFamily="34" charset="0"/>
                          <a:ea typeface="Times New Roman"/>
                          <a:cs typeface="Arial" pitchFamily="34" charset="0"/>
                        </a:rPr>
                        <a:t> Corolla present, Symmetry bilateral</a:t>
                      </a:r>
                      <a:endParaRPr lang="en-US" sz="1600" b="1" dirty="0">
                        <a:latin typeface="Arial" pitchFamily="34" charset="0"/>
                        <a:ea typeface="Times New Roman"/>
                        <a:cs typeface="Arial" pitchFamily="34" charset="0"/>
                      </a:endParaRPr>
                    </a:p>
                  </a:txBody>
                  <a:tcPr marL="63770" marR="6377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In</a:t>
                      </a:r>
                      <a:r>
                        <a:rPr lang="en-US" sz="1200" b="1" baseline="0" dirty="0" smtClean="0">
                          <a:solidFill>
                            <a:srgbClr val="000000"/>
                          </a:solidFill>
                          <a:latin typeface="Arial" pitchFamily="34" charset="0"/>
                          <a:ea typeface="Times New Roman"/>
                          <a:cs typeface="Arial" pitchFamily="34" charset="0"/>
                        </a:rPr>
                        <a:t> model</a:t>
                      </a: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In</a:t>
                      </a:r>
                      <a:r>
                        <a:rPr lang="en-US" sz="1200" b="1" baseline="0" dirty="0" smtClean="0">
                          <a:solidFill>
                            <a:srgbClr val="000000"/>
                          </a:solidFill>
                          <a:latin typeface="Arial" pitchFamily="34" charset="0"/>
                          <a:ea typeface="Times New Roman"/>
                          <a:cs typeface="Arial" pitchFamily="34" charset="0"/>
                        </a:rPr>
                        <a:t> model</a:t>
                      </a: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4514">
                <a:tc>
                  <a:txBody>
                    <a:bodyPr/>
                    <a:lstStyle/>
                    <a:p>
                      <a:pPr marL="0" marR="0" algn="ctr">
                        <a:lnSpc>
                          <a:spcPct val="115000"/>
                        </a:lnSpc>
                        <a:spcBef>
                          <a:spcPts val="0"/>
                        </a:spcBef>
                        <a:spcAft>
                          <a:spcPts val="0"/>
                        </a:spcAft>
                      </a:pPr>
                      <a:r>
                        <a:rPr lang="en-US" sz="1200" b="1" dirty="0">
                          <a:solidFill>
                            <a:srgbClr val="000000"/>
                          </a:solidFill>
                          <a:latin typeface="Arial" pitchFamily="34" charset="0"/>
                          <a:ea typeface="Times New Roman"/>
                          <a:cs typeface="Arial" pitchFamily="34" charset="0"/>
                        </a:rPr>
                        <a:t>0.003</a:t>
                      </a:r>
                      <a:endParaRPr lang="en-US" sz="1600" b="1" dirty="0">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200" b="1">
                          <a:solidFill>
                            <a:srgbClr val="000000"/>
                          </a:solidFill>
                          <a:latin typeface="Arial" pitchFamily="34" charset="0"/>
                          <a:ea typeface="Times New Roman"/>
                          <a:cs typeface="Arial" pitchFamily="34" charset="0"/>
                        </a:rPr>
                        <a:t>0.991</a:t>
                      </a:r>
                      <a:endParaRPr lang="en-US" sz="1600" b="1">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l">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0x11xx = Corolla</a:t>
                      </a:r>
                      <a:r>
                        <a:rPr lang="en-US" sz="1200" b="1" baseline="0" dirty="0" smtClean="0">
                          <a:solidFill>
                            <a:srgbClr val="000000"/>
                          </a:solidFill>
                          <a:latin typeface="Arial" pitchFamily="34" charset="0"/>
                          <a:ea typeface="Times New Roman"/>
                          <a:cs typeface="Arial" pitchFamily="34" charset="0"/>
                        </a:rPr>
                        <a:t> present, Symmetry bilateral, Stamens few</a:t>
                      </a:r>
                      <a:endParaRPr lang="en-US" sz="1600" b="1" dirty="0">
                        <a:latin typeface="Arial" pitchFamily="34" charset="0"/>
                        <a:ea typeface="Times New Roman"/>
                        <a:cs typeface="Arial" pitchFamily="34" charset="0"/>
                      </a:endParaRPr>
                    </a:p>
                  </a:txBody>
                  <a:tcPr marL="63770" marR="6377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In</a:t>
                      </a:r>
                      <a:r>
                        <a:rPr lang="en-US" sz="1200" b="1" baseline="0" dirty="0" smtClean="0">
                          <a:solidFill>
                            <a:srgbClr val="000000"/>
                          </a:solidFill>
                          <a:latin typeface="Arial" pitchFamily="34" charset="0"/>
                          <a:ea typeface="Times New Roman"/>
                          <a:cs typeface="Arial" pitchFamily="34" charset="0"/>
                        </a:rPr>
                        <a:t> model</a:t>
                      </a: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In</a:t>
                      </a:r>
                      <a:r>
                        <a:rPr lang="en-US" sz="1200" b="1" baseline="0" dirty="0" smtClean="0">
                          <a:solidFill>
                            <a:srgbClr val="000000"/>
                          </a:solidFill>
                          <a:latin typeface="Arial" pitchFamily="34" charset="0"/>
                          <a:ea typeface="Times New Roman"/>
                          <a:cs typeface="Arial" pitchFamily="34" charset="0"/>
                        </a:rPr>
                        <a:t> model</a:t>
                      </a: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bl>
          </a:graphicData>
        </a:graphic>
      </p:graphicFrame>
      <p:sp>
        <p:nvSpPr>
          <p:cNvPr id="3" name="TextBox 2"/>
          <p:cNvSpPr txBox="1"/>
          <p:nvPr/>
        </p:nvSpPr>
        <p:spPr>
          <a:xfrm>
            <a:off x="0" y="5029200"/>
            <a:ext cx="9144000" cy="1785104"/>
          </a:xfrm>
          <a:prstGeom prst="rect">
            <a:avLst/>
          </a:prstGeom>
          <a:noFill/>
        </p:spPr>
        <p:txBody>
          <a:bodyPr wrap="square" rtlCol="0">
            <a:spAutoFit/>
          </a:bodyPr>
          <a:lstStyle/>
          <a:p>
            <a:r>
              <a:rPr lang="en-US" sz="2400" dirty="0" smtClean="0"/>
              <a:t>… approximately 19,500 models evaluated</a:t>
            </a:r>
          </a:p>
          <a:p>
            <a:endParaRPr lang="en-US" dirty="0" smtClean="0"/>
          </a:p>
          <a:p>
            <a:r>
              <a:rPr lang="en-US" sz="2000" dirty="0" smtClean="0"/>
              <a:t>No effect: petals separate/fused, </a:t>
            </a:r>
            <a:r>
              <a:rPr lang="en-US" sz="2000" dirty="0" err="1" smtClean="0"/>
              <a:t>carpels</a:t>
            </a:r>
            <a:r>
              <a:rPr lang="en-US" sz="2000" dirty="0" smtClean="0"/>
              <a:t> separate/fused, ovary superior/inferior </a:t>
            </a:r>
          </a:p>
          <a:p>
            <a:endParaRPr lang="en-US" sz="2400" dirty="0" smtClean="0"/>
          </a:p>
          <a:p>
            <a:endParaRPr lang="en-US" sz="2400" dirty="0"/>
          </a:p>
        </p:txBody>
      </p:sp>
      <p:sp>
        <p:nvSpPr>
          <p:cNvPr id="4" name="TextBox 3"/>
          <p:cNvSpPr txBox="1"/>
          <p:nvPr/>
        </p:nvSpPr>
        <p:spPr>
          <a:xfrm>
            <a:off x="0" y="-76200"/>
            <a:ext cx="9144000" cy="954107"/>
          </a:xfrm>
          <a:prstGeom prst="rect">
            <a:avLst/>
          </a:prstGeom>
          <a:noFill/>
        </p:spPr>
        <p:txBody>
          <a:bodyPr wrap="square" rtlCol="0">
            <a:spAutoFit/>
          </a:bodyPr>
          <a:lstStyle/>
          <a:p>
            <a:pPr algn="ctr"/>
            <a:r>
              <a:rPr lang="en-US" sz="2800" dirty="0" smtClean="0"/>
              <a:t>Top ten models (ranked by AIC weight) from maximum likelihood focal combination analysis. </a:t>
            </a:r>
            <a:endParaRPr lang="en-US" sz="2800" dirty="0"/>
          </a:p>
        </p:txBody>
      </p:sp>
      <p:sp>
        <p:nvSpPr>
          <p:cNvPr id="5" name="TextBox 4"/>
          <p:cNvSpPr txBox="1"/>
          <p:nvPr/>
        </p:nvSpPr>
        <p:spPr>
          <a:xfrm>
            <a:off x="0" y="6172200"/>
            <a:ext cx="9144000" cy="707886"/>
          </a:xfrm>
          <a:prstGeom prst="rect">
            <a:avLst/>
          </a:prstGeom>
          <a:noFill/>
        </p:spPr>
        <p:txBody>
          <a:bodyPr wrap="square" rtlCol="0">
            <a:spAutoFit/>
          </a:bodyPr>
          <a:lstStyle/>
          <a:p>
            <a:pPr algn="ctr"/>
            <a:r>
              <a:rPr lang="en-US" sz="2000" b="1" dirty="0" smtClean="0"/>
              <a:t>Corolla Present, Bilateral Symmetry Stamens Few effect:</a:t>
            </a:r>
          </a:p>
          <a:p>
            <a:pPr algn="ctr"/>
            <a:r>
              <a:rPr lang="en-US" sz="2000" b="1" dirty="0" smtClean="0"/>
              <a:t> Diversification and Transition Rates</a:t>
            </a:r>
            <a:endParaRPr lang="en-US" sz="2000" b="1" dirty="0"/>
          </a:p>
        </p:txBody>
      </p:sp>
      <p:cxnSp>
        <p:nvCxnSpPr>
          <p:cNvPr id="6" name="Straight Connector 5"/>
          <p:cNvCxnSpPr/>
          <p:nvPr/>
        </p:nvCxnSpPr>
        <p:spPr>
          <a:xfrm>
            <a:off x="762000" y="1371600"/>
            <a:ext cx="0" cy="3429000"/>
          </a:xfrm>
          <a:prstGeom prst="line">
            <a:avLst/>
          </a:prstGeom>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a:off x="1828800" y="1371600"/>
            <a:ext cx="0" cy="3429000"/>
          </a:xfrm>
          <a:prstGeom prst="line">
            <a:avLst/>
          </a:prstGeom>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a:off x="7848600" y="1371600"/>
            <a:ext cx="0" cy="3429000"/>
          </a:xfrm>
          <a:prstGeom prst="line">
            <a:avLst/>
          </a:prstGeom>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a:off x="6477000" y="1371600"/>
            <a:ext cx="0" cy="3429000"/>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a:off x="-1" y="4800600"/>
            <a:ext cx="9372600" cy="0"/>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a:off x="0" y="1371600"/>
            <a:ext cx="0" cy="342900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9067800" y="1371600"/>
            <a:ext cx="0" cy="342900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a:off x="-76200" y="1371600"/>
            <a:ext cx="9372600" cy="0"/>
          </a:xfrm>
          <a:prstGeom prst="line">
            <a:avLst/>
          </a:prstGeom>
        </p:spPr>
        <p:style>
          <a:lnRef idx="2">
            <a:schemeClr val="dk1"/>
          </a:lnRef>
          <a:fillRef idx="0">
            <a:schemeClr val="dk1"/>
          </a:fillRef>
          <a:effectRef idx="1">
            <a:schemeClr val="dk1"/>
          </a:effectRef>
          <a:fontRef idx="minor">
            <a:schemeClr val="tx1"/>
          </a:fontRef>
        </p:style>
      </p:cxnSp>
      <p:sp>
        <p:nvSpPr>
          <p:cNvPr id="14" name="Oval 13"/>
          <p:cNvSpPr/>
          <p:nvPr/>
        </p:nvSpPr>
        <p:spPr>
          <a:xfrm>
            <a:off x="10591800" y="1524000"/>
            <a:ext cx="3048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rved Right Arrow 14"/>
          <p:cNvSpPr/>
          <p:nvPr/>
        </p:nvSpPr>
        <p:spPr>
          <a:xfrm>
            <a:off x="10210800" y="1524000"/>
            <a:ext cx="304800" cy="228600"/>
          </a:xfrm>
          <a:prstGeom prst="curv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15"/>
          <p:cNvSpPr/>
          <p:nvPr/>
        </p:nvSpPr>
        <p:spPr>
          <a:xfrm>
            <a:off x="11582400" y="1524000"/>
            <a:ext cx="3048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rved Right Arrow 16"/>
          <p:cNvSpPr/>
          <p:nvPr/>
        </p:nvSpPr>
        <p:spPr>
          <a:xfrm rot="10800000">
            <a:off x="11963400" y="1524000"/>
            <a:ext cx="304800" cy="228600"/>
          </a:xfrm>
          <a:prstGeom prst="curv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8" name="Straight Arrow Connector 17"/>
          <p:cNvCxnSpPr/>
          <p:nvPr/>
        </p:nvCxnSpPr>
        <p:spPr>
          <a:xfrm>
            <a:off x="10972800" y="1600200"/>
            <a:ext cx="533400" cy="0"/>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0800000">
            <a:off x="10972800" y="1676400"/>
            <a:ext cx="533400" cy="0"/>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Visits count.jpg"/>
          <p:cNvPicPr>
            <a:picLocks noChangeAspect="1"/>
          </p:cNvPicPr>
          <p:nvPr/>
        </p:nvPicPr>
        <p:blipFill>
          <a:blip r:embed="rId3" cstate="print"/>
          <a:srcRect/>
          <a:stretch>
            <a:fillRect/>
          </a:stretch>
        </p:blipFill>
        <p:spPr bwMode="auto">
          <a:xfrm>
            <a:off x="533400" y="671513"/>
            <a:ext cx="4800600" cy="6110287"/>
          </a:xfrm>
          <a:prstGeom prst="rect">
            <a:avLst/>
          </a:prstGeom>
          <a:noFill/>
          <a:ln w="9525">
            <a:noFill/>
            <a:miter lim="800000"/>
            <a:headEnd/>
            <a:tailEnd/>
          </a:ln>
        </p:spPr>
      </p:pic>
      <p:sp>
        <p:nvSpPr>
          <p:cNvPr id="47107" name="TextBox 4"/>
          <p:cNvSpPr txBox="1">
            <a:spLocks noChangeArrowheads="1"/>
          </p:cNvSpPr>
          <p:nvPr/>
        </p:nvSpPr>
        <p:spPr bwMode="auto">
          <a:xfrm>
            <a:off x="-76200" y="-76200"/>
            <a:ext cx="9699625" cy="830263"/>
          </a:xfrm>
          <a:prstGeom prst="rect">
            <a:avLst/>
          </a:prstGeom>
          <a:noFill/>
          <a:ln w="9525">
            <a:noFill/>
            <a:miter lim="800000"/>
            <a:headEnd/>
            <a:tailEnd/>
          </a:ln>
        </p:spPr>
        <p:txBody>
          <a:bodyPr>
            <a:spAutoFit/>
          </a:bodyPr>
          <a:lstStyle/>
          <a:p>
            <a:r>
              <a:rPr lang="en-US" sz="2400" b="1"/>
              <a:t>Hummingbird Response to Experimental Manipulation of Traits</a:t>
            </a:r>
          </a:p>
          <a:p>
            <a:r>
              <a:rPr lang="en-US" sz="2400" b="1"/>
              <a:t> 		</a:t>
            </a:r>
            <a:r>
              <a:rPr lang="en-US" sz="2400"/>
              <a:t>Five Way Trait Interaction:</a:t>
            </a:r>
          </a:p>
        </p:txBody>
      </p:sp>
      <p:sp>
        <p:nvSpPr>
          <p:cNvPr id="47108" name="TextBox 5"/>
          <p:cNvSpPr txBox="1">
            <a:spLocks noChangeArrowheads="1"/>
          </p:cNvSpPr>
          <p:nvPr/>
        </p:nvSpPr>
        <p:spPr bwMode="auto">
          <a:xfrm>
            <a:off x="5486400" y="3810000"/>
            <a:ext cx="2005013" cy="369888"/>
          </a:xfrm>
          <a:prstGeom prst="rect">
            <a:avLst/>
          </a:prstGeom>
          <a:noFill/>
          <a:ln w="9525">
            <a:noFill/>
            <a:miter lim="800000"/>
            <a:headEnd/>
            <a:tailEnd/>
          </a:ln>
        </p:spPr>
        <p:txBody>
          <a:bodyPr wrap="none">
            <a:spAutoFit/>
          </a:bodyPr>
          <a:lstStyle/>
          <a:p>
            <a:r>
              <a:rPr lang="en-US" i="1"/>
              <a:t>Silene caroliniana</a:t>
            </a:r>
          </a:p>
        </p:txBody>
      </p:sp>
      <p:cxnSp>
        <p:nvCxnSpPr>
          <p:cNvPr id="8" name="Straight Arrow Connector 7"/>
          <p:cNvCxnSpPr/>
          <p:nvPr/>
        </p:nvCxnSpPr>
        <p:spPr>
          <a:xfrm flipH="1">
            <a:off x="4038600" y="4038600"/>
            <a:ext cx="12192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7110" name="TextBox 8"/>
          <p:cNvSpPr txBox="1">
            <a:spLocks noChangeArrowheads="1"/>
          </p:cNvSpPr>
          <p:nvPr/>
        </p:nvSpPr>
        <p:spPr bwMode="auto">
          <a:xfrm>
            <a:off x="5638800" y="990600"/>
            <a:ext cx="1736725" cy="369888"/>
          </a:xfrm>
          <a:prstGeom prst="rect">
            <a:avLst/>
          </a:prstGeom>
          <a:noFill/>
          <a:ln w="9525">
            <a:noFill/>
            <a:miter lim="800000"/>
            <a:headEnd/>
            <a:tailEnd/>
          </a:ln>
        </p:spPr>
        <p:txBody>
          <a:bodyPr wrap="none">
            <a:spAutoFit/>
          </a:bodyPr>
          <a:lstStyle/>
          <a:p>
            <a:r>
              <a:rPr lang="en-US" i="1"/>
              <a:t>Silene virginica</a:t>
            </a:r>
          </a:p>
        </p:txBody>
      </p:sp>
      <p:pic>
        <p:nvPicPr>
          <p:cNvPr id="47111" name="Picture 6"/>
          <p:cNvPicPr>
            <a:picLocks noChangeAspect="1" noChangeArrowheads="1"/>
          </p:cNvPicPr>
          <p:nvPr/>
        </p:nvPicPr>
        <p:blipFill>
          <a:blip r:embed="rId4" cstate="print"/>
          <a:srcRect l="39259" t="34236" b="34236"/>
          <a:stretch>
            <a:fillRect/>
          </a:stretch>
        </p:blipFill>
        <p:spPr bwMode="auto">
          <a:xfrm>
            <a:off x="7543800" y="3505200"/>
            <a:ext cx="1600200" cy="1249363"/>
          </a:xfrm>
          <a:prstGeom prst="rect">
            <a:avLst/>
          </a:prstGeom>
          <a:noFill/>
          <a:ln w="9525">
            <a:noFill/>
            <a:miter lim="800000"/>
            <a:headEnd/>
            <a:tailEnd/>
          </a:ln>
        </p:spPr>
      </p:pic>
      <p:pic>
        <p:nvPicPr>
          <p:cNvPr id="47112" name="Picture 7" descr="Silene1"/>
          <p:cNvPicPr>
            <a:picLocks noChangeAspect="1" noChangeArrowheads="1"/>
          </p:cNvPicPr>
          <p:nvPr/>
        </p:nvPicPr>
        <p:blipFill>
          <a:blip r:embed="rId5" cstate="print"/>
          <a:srcRect t="8133" r="21568" b="15576"/>
          <a:stretch>
            <a:fillRect/>
          </a:stretch>
        </p:blipFill>
        <p:spPr bwMode="auto">
          <a:xfrm>
            <a:off x="7543800" y="1143000"/>
            <a:ext cx="1236663" cy="1447800"/>
          </a:xfrm>
          <a:prstGeom prst="rect">
            <a:avLst/>
          </a:prstGeom>
          <a:noFill/>
          <a:ln w="9525">
            <a:noFill/>
            <a:miter lim="800000"/>
            <a:headEnd/>
            <a:tailEnd/>
          </a:ln>
        </p:spPr>
      </p:pic>
      <p:cxnSp>
        <p:nvCxnSpPr>
          <p:cNvPr id="12" name="Straight Arrow Connector 11"/>
          <p:cNvCxnSpPr/>
          <p:nvPr/>
        </p:nvCxnSpPr>
        <p:spPr>
          <a:xfrm flipH="1">
            <a:off x="5181600" y="1219200"/>
            <a:ext cx="3810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flipH="1">
            <a:off x="3352800" y="5334000"/>
            <a:ext cx="12192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5486400" y="5181600"/>
            <a:ext cx="2614818" cy="338554"/>
          </a:xfrm>
          <a:prstGeom prst="rect">
            <a:avLst/>
          </a:prstGeom>
          <a:noFill/>
        </p:spPr>
        <p:txBody>
          <a:bodyPr wrap="none" rtlCol="0">
            <a:spAutoFit/>
          </a:bodyPr>
          <a:lstStyle/>
          <a:p>
            <a:r>
              <a:rPr lang="en-US" sz="1600" dirty="0" smtClean="0"/>
              <a:t>Example of trait interaction</a:t>
            </a:r>
            <a:endParaRPr lang="en-US" sz="16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609600"/>
          <a:ext cx="8763000" cy="5791201"/>
        </p:xfrm>
        <a:graphic>
          <a:graphicData uri="http://schemas.openxmlformats.org/drawingml/2006/table">
            <a:tbl>
              <a:tblPr/>
              <a:tblGrid>
                <a:gridCol w="419247"/>
                <a:gridCol w="1699164"/>
                <a:gridCol w="1312655"/>
                <a:gridCol w="1297870"/>
                <a:gridCol w="1007460"/>
                <a:gridCol w="1009572"/>
                <a:gridCol w="1008516"/>
                <a:gridCol w="1008516"/>
              </a:tblGrid>
              <a:tr h="1211231">
                <a:tc>
                  <a:txBody>
                    <a:bodyPr/>
                    <a:lstStyle/>
                    <a:p>
                      <a:pPr marL="0" marR="0" algn="ctr">
                        <a:spcBef>
                          <a:spcPts val="0"/>
                        </a:spcBef>
                        <a:spcAft>
                          <a:spcPts val="0"/>
                        </a:spcAft>
                      </a:pPr>
                      <a:endParaRPr lang="en-US" sz="2000" b="1">
                        <a:latin typeface="Times"/>
                        <a:ea typeface="MS Mincho"/>
                        <a:cs typeface="Times New Roman"/>
                      </a:endParaRPr>
                    </a:p>
                  </a:txBody>
                  <a:tcPr marL="68580" marR="68580" marT="0" marB="0">
                    <a:lnL>
                      <a:noFill/>
                    </a:lnL>
                    <a:lnR>
                      <a:noFill/>
                    </a:lnR>
                    <a:lnT>
                      <a:noFill/>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latin typeface="Times New Roman"/>
                          <a:ea typeface="MS Mincho"/>
                          <a:cs typeface="Times New Roman"/>
                        </a:rPr>
                        <a:t>Model</a:t>
                      </a:r>
                      <a:endParaRPr lang="en-US" sz="2000" b="1">
                        <a:latin typeface="Times"/>
                        <a:ea typeface="MS Mincho"/>
                        <a:cs typeface="Times New Roman"/>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latin typeface="Times New Roman"/>
                          <a:ea typeface="MS Mincho"/>
                          <a:cs typeface="Times New Roman"/>
                        </a:rPr>
                        <a:t>K speciation</a:t>
                      </a:r>
                      <a:endParaRPr lang="en-US" sz="2000" b="1">
                        <a:latin typeface="Times"/>
                        <a:ea typeface="MS Mincho"/>
                        <a:cs typeface="Times New Roman"/>
                      </a:endParaRPr>
                    </a:p>
                  </a:txBody>
                  <a:tcPr marL="68580" marR="68580" marT="0" marB="0">
                    <a:lnL>
                      <a:noFill/>
                    </a:lnL>
                    <a:lnR>
                      <a:noFill/>
                    </a:lnR>
                    <a:lnT>
                      <a:noFill/>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latin typeface="Times New Roman"/>
                          <a:ea typeface="MS Mincho"/>
                          <a:cs typeface="Times New Roman"/>
                        </a:rPr>
                        <a:t>K extinction</a:t>
                      </a:r>
                      <a:endParaRPr lang="en-US" sz="2000" b="1">
                        <a:latin typeface="Times"/>
                        <a:ea typeface="MS Mincho"/>
                        <a:cs typeface="Times New Roman"/>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latin typeface="Times New Roman"/>
                          <a:ea typeface="MS Mincho"/>
                          <a:cs typeface="Times New Roman"/>
                        </a:rPr>
                        <a:t>λ</a:t>
                      </a:r>
                      <a:r>
                        <a:rPr lang="en-US" sz="2000" b="1" i="1" baseline="-25000">
                          <a:latin typeface="Times New Roman"/>
                          <a:ea typeface="MS Mincho"/>
                          <a:cs typeface="Times New Roman"/>
                        </a:rPr>
                        <a:t>F</a:t>
                      </a:r>
                      <a:endParaRPr lang="en-US" sz="2000" b="1">
                        <a:latin typeface="Times"/>
                        <a:ea typeface="MS Mincho"/>
                        <a:cs typeface="Times New Roman"/>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latin typeface="Times New Roman"/>
                          <a:ea typeface="MS Mincho"/>
                          <a:cs typeface="Times New Roman"/>
                        </a:rPr>
                        <a:t>λ</a:t>
                      </a:r>
                      <a:r>
                        <a:rPr lang="en-US" sz="2000" b="1" i="1" baseline="-25000">
                          <a:latin typeface="Times New Roman"/>
                          <a:ea typeface="MS Mincho"/>
                          <a:cs typeface="Times New Roman"/>
                        </a:rPr>
                        <a:t>N</a:t>
                      </a:r>
                      <a:endParaRPr lang="en-US" sz="2000" b="1">
                        <a:latin typeface="Times"/>
                        <a:ea typeface="MS Mincho"/>
                        <a:cs typeface="Times New Roman"/>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latin typeface="Times New Roman"/>
                          <a:ea typeface="MS Mincho"/>
                          <a:cs typeface="Times New Roman"/>
                        </a:rPr>
                        <a:t>μ</a:t>
                      </a:r>
                      <a:r>
                        <a:rPr lang="en-US" sz="2000" b="1" i="1" baseline="-25000">
                          <a:latin typeface="Times New Roman"/>
                          <a:ea typeface="MS Mincho"/>
                          <a:cs typeface="Times New Roman"/>
                        </a:rPr>
                        <a:t>F</a:t>
                      </a:r>
                      <a:endParaRPr lang="en-US" sz="2000" b="1">
                        <a:latin typeface="Times"/>
                        <a:ea typeface="MS Mincho"/>
                        <a:cs typeface="Times New Roman"/>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latin typeface="Times New Roman"/>
                          <a:ea typeface="MS Mincho"/>
                          <a:cs typeface="Times New Roman"/>
                        </a:rPr>
                        <a:t>μ</a:t>
                      </a:r>
                      <a:r>
                        <a:rPr lang="en-US" sz="2000" b="1" i="1" baseline="-25000">
                          <a:latin typeface="Times New Roman"/>
                          <a:ea typeface="MS Mincho"/>
                          <a:cs typeface="Times New Roman"/>
                        </a:rPr>
                        <a:t>N</a:t>
                      </a:r>
                      <a:endParaRPr lang="en-US" sz="2000" b="1">
                        <a:latin typeface="Times"/>
                        <a:ea typeface="MS Mincho"/>
                        <a:cs typeface="Times New Roman"/>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tcPr>
                </a:tc>
              </a:tr>
              <a:tr h="403744">
                <a:tc>
                  <a:txBody>
                    <a:bodyPr/>
                    <a:lstStyle/>
                    <a:p>
                      <a:pPr marL="0" marR="0" algn="ctr">
                        <a:spcBef>
                          <a:spcPts val="0"/>
                        </a:spcBef>
                        <a:spcAft>
                          <a:spcPts val="0"/>
                        </a:spcAft>
                      </a:pPr>
                      <a:r>
                        <a:rPr lang="en-US" sz="2000" b="1">
                          <a:latin typeface="Times New Roman"/>
                          <a:ea typeface="MS Mincho"/>
                          <a:cs typeface="Times New Roman"/>
                        </a:rPr>
                        <a:t>1.</a:t>
                      </a:r>
                      <a:endParaRPr lang="en-US" sz="2000" b="1">
                        <a:latin typeface="Times"/>
                        <a:ea typeface="MS Mincho"/>
                        <a:cs typeface="Times New Roman"/>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latin typeface="Times New Roman"/>
                          <a:ea typeface="MS Mincho"/>
                          <a:cs typeface="Times New Roman"/>
                        </a:rPr>
                        <a:t>Yule</a:t>
                      </a:r>
                      <a:endParaRPr lang="en-US" sz="2000" b="1">
                        <a:latin typeface="Times"/>
                        <a:ea typeface="MS Mincho"/>
                        <a:cs typeface="Times New Roman"/>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latin typeface="Times New Roman"/>
                          <a:ea typeface="MS Mincho"/>
                          <a:cs typeface="Times New Roman"/>
                        </a:rPr>
                        <a:t>1</a:t>
                      </a:r>
                      <a:endParaRPr lang="en-US" sz="2000" b="1">
                        <a:latin typeface="Times"/>
                        <a:ea typeface="MS Mincho"/>
                        <a:cs typeface="Times New Roman"/>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latin typeface="Times New Roman"/>
                          <a:ea typeface="MS Mincho"/>
                          <a:cs typeface="Times New Roman"/>
                        </a:rPr>
                        <a:t>0</a:t>
                      </a:r>
                      <a:endParaRPr lang="en-US" sz="2000" b="1">
                        <a:latin typeface="Times"/>
                        <a:ea typeface="MS Mincho"/>
                        <a:cs typeface="Times New Roman"/>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2000" b="1">
                          <a:latin typeface="Times New Roman"/>
                          <a:ea typeface="MS Mincho"/>
                          <a:cs typeface="Times New Roman"/>
                        </a:rPr>
                        <a:t>λ</a:t>
                      </a:r>
                      <a:r>
                        <a:rPr lang="en-US" sz="2000" b="1" i="1" baseline="-25000">
                          <a:latin typeface="Times New Roman"/>
                          <a:ea typeface="MS Mincho"/>
                          <a:cs typeface="Times New Roman"/>
                        </a:rPr>
                        <a:t>F</a:t>
                      </a:r>
                      <a:r>
                        <a:rPr lang="en-US" sz="2000" b="1">
                          <a:latin typeface="Times New Roman"/>
                          <a:ea typeface="MS Mincho"/>
                          <a:cs typeface="Times New Roman"/>
                        </a:rPr>
                        <a:t> = λ</a:t>
                      </a:r>
                      <a:r>
                        <a:rPr lang="en-US" sz="2000" b="1" i="1" baseline="-25000">
                          <a:latin typeface="Times New Roman"/>
                          <a:ea typeface="MS Mincho"/>
                          <a:cs typeface="Times New Roman"/>
                        </a:rPr>
                        <a:t>N</a:t>
                      </a:r>
                      <a:endParaRPr lang="en-US" sz="2000" b="1">
                        <a:latin typeface="Times"/>
                        <a:ea typeface="MS Mincho"/>
                        <a:cs typeface="Times New Roman"/>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en-US"/>
                    </a:p>
                  </a:txBody>
                  <a:tcPr/>
                </a:tc>
                <a:tc gridSpan="2">
                  <a:txBody>
                    <a:bodyPr/>
                    <a:lstStyle/>
                    <a:p>
                      <a:pPr marL="0" marR="0" algn="ctr">
                        <a:spcBef>
                          <a:spcPts val="0"/>
                        </a:spcBef>
                        <a:spcAft>
                          <a:spcPts val="0"/>
                        </a:spcAft>
                      </a:pPr>
                      <a:r>
                        <a:rPr lang="en-US" sz="2000" b="1">
                          <a:latin typeface="Times New Roman"/>
                          <a:ea typeface="MS Mincho"/>
                          <a:cs typeface="Times New Roman"/>
                        </a:rPr>
                        <a:t>0</a:t>
                      </a:r>
                      <a:endParaRPr lang="en-US" sz="2000" b="1">
                        <a:latin typeface="Times"/>
                        <a:ea typeface="MS Mincho"/>
                        <a:cs typeface="Times New Roman"/>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tc>
              </a:tr>
              <a:tr h="731786">
                <a:tc>
                  <a:txBody>
                    <a:bodyPr/>
                    <a:lstStyle/>
                    <a:p>
                      <a:pPr marL="0" marR="0" algn="ctr">
                        <a:spcBef>
                          <a:spcPts val="0"/>
                        </a:spcBef>
                        <a:spcAft>
                          <a:spcPts val="0"/>
                        </a:spcAft>
                      </a:pPr>
                      <a:r>
                        <a:rPr lang="en-US" sz="2000" b="1">
                          <a:latin typeface="Times New Roman"/>
                          <a:ea typeface="MS Mincho"/>
                          <a:cs typeface="Times New Roman"/>
                        </a:rPr>
                        <a:t>2.</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latin typeface="Times New Roman"/>
                          <a:ea typeface="MS Mincho"/>
                          <a:cs typeface="Times New Roman"/>
                        </a:rPr>
                        <a:t>Two-rate Yule</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latin typeface="Times New Roman"/>
                          <a:ea typeface="MS Mincho"/>
                          <a:cs typeface="Times New Roman"/>
                        </a:rPr>
                        <a:t>2</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latin typeface="Times New Roman"/>
                          <a:ea typeface="MS Mincho"/>
                          <a:cs typeface="Times New Roman"/>
                        </a:rPr>
                        <a:t>0</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latin typeface="Times New Roman"/>
                          <a:ea typeface="MS Mincho"/>
                          <a:cs typeface="Times New Roman"/>
                        </a:rPr>
                        <a:t>λ</a:t>
                      </a:r>
                      <a:r>
                        <a:rPr lang="en-US" sz="2000" b="1" i="1" baseline="-25000">
                          <a:latin typeface="Times New Roman"/>
                          <a:ea typeface="MS Mincho"/>
                          <a:cs typeface="Times New Roman"/>
                        </a:rPr>
                        <a:t>F</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0" marR="0" algn="ctr">
                        <a:spcBef>
                          <a:spcPts val="0"/>
                        </a:spcBef>
                        <a:spcAft>
                          <a:spcPts val="0"/>
                        </a:spcAft>
                      </a:pPr>
                      <a:r>
                        <a:rPr lang="en-US" sz="2000" b="1">
                          <a:latin typeface="Times New Roman"/>
                          <a:ea typeface="MS Mincho"/>
                          <a:cs typeface="Times New Roman"/>
                        </a:rPr>
                        <a:t>λ</a:t>
                      </a:r>
                      <a:r>
                        <a:rPr lang="en-US" sz="2000" b="1" i="1" baseline="-25000">
                          <a:latin typeface="Times New Roman"/>
                          <a:ea typeface="MS Mincho"/>
                          <a:cs typeface="Times New Roman"/>
                        </a:rPr>
                        <a:t>N</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gridSpan="2">
                  <a:txBody>
                    <a:bodyPr/>
                    <a:lstStyle/>
                    <a:p>
                      <a:pPr marL="0" marR="0" algn="ctr">
                        <a:spcBef>
                          <a:spcPts val="0"/>
                        </a:spcBef>
                        <a:spcAft>
                          <a:spcPts val="0"/>
                        </a:spcAft>
                      </a:pPr>
                      <a:r>
                        <a:rPr lang="en-US" sz="2000" b="1">
                          <a:latin typeface="Times New Roman"/>
                          <a:ea typeface="MS Mincho"/>
                          <a:cs typeface="Times New Roman"/>
                        </a:rPr>
                        <a:t>0</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tc>
              </a:tr>
              <a:tr h="807488">
                <a:tc>
                  <a:txBody>
                    <a:bodyPr/>
                    <a:lstStyle/>
                    <a:p>
                      <a:pPr marL="0" marR="0" algn="ctr">
                        <a:spcBef>
                          <a:spcPts val="0"/>
                        </a:spcBef>
                        <a:spcAft>
                          <a:spcPts val="0"/>
                        </a:spcAft>
                      </a:pPr>
                      <a:r>
                        <a:rPr lang="en-US" sz="2000" b="1">
                          <a:latin typeface="Times New Roman"/>
                          <a:ea typeface="MS Mincho"/>
                          <a:cs typeface="Times New Roman"/>
                        </a:rPr>
                        <a:t>3.</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latin typeface="Times New Roman"/>
                          <a:ea typeface="MS Mincho"/>
                          <a:cs typeface="Times New Roman"/>
                        </a:rPr>
                        <a:t>Simple birth-death</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latin typeface="Times New Roman"/>
                          <a:ea typeface="MS Mincho"/>
                          <a:cs typeface="Times New Roman"/>
                        </a:rPr>
                        <a:t>1</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latin typeface="Times New Roman"/>
                          <a:ea typeface="MS Mincho"/>
                          <a:cs typeface="Times New Roman"/>
                        </a:rPr>
                        <a:t>1</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2000" b="1">
                          <a:latin typeface="Times New Roman"/>
                          <a:ea typeface="MS Mincho"/>
                          <a:cs typeface="Times New Roman"/>
                        </a:rPr>
                        <a:t>λ</a:t>
                      </a:r>
                      <a:r>
                        <a:rPr lang="en-US" sz="2000" b="1" i="1" baseline="-25000">
                          <a:latin typeface="Times New Roman"/>
                          <a:ea typeface="MS Mincho"/>
                          <a:cs typeface="Times New Roman"/>
                        </a:rPr>
                        <a:t> F</a:t>
                      </a:r>
                      <a:r>
                        <a:rPr lang="en-US" sz="2000" b="1">
                          <a:latin typeface="Times New Roman"/>
                          <a:ea typeface="MS Mincho"/>
                          <a:cs typeface="Times New Roman"/>
                        </a:rPr>
                        <a:t> = λ</a:t>
                      </a:r>
                      <a:r>
                        <a:rPr lang="en-US" sz="2000" b="1" i="1" baseline="-25000">
                          <a:latin typeface="Times New Roman"/>
                          <a:ea typeface="MS Mincho"/>
                          <a:cs typeface="Times New Roman"/>
                        </a:rPr>
                        <a:t>N</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en-US"/>
                    </a:p>
                  </a:txBody>
                  <a:tcPr/>
                </a:tc>
                <a:tc gridSpan="2">
                  <a:txBody>
                    <a:bodyPr/>
                    <a:lstStyle/>
                    <a:p>
                      <a:pPr marL="0" marR="0" algn="ctr">
                        <a:spcBef>
                          <a:spcPts val="0"/>
                        </a:spcBef>
                        <a:spcAft>
                          <a:spcPts val="0"/>
                        </a:spcAft>
                      </a:pPr>
                      <a:r>
                        <a:rPr lang="en-US" sz="2000" b="1">
                          <a:latin typeface="Times New Roman"/>
                          <a:ea typeface="MS Mincho"/>
                          <a:cs typeface="Times New Roman"/>
                        </a:rPr>
                        <a:t>μ</a:t>
                      </a:r>
                      <a:r>
                        <a:rPr lang="en-US" sz="2000" b="1" i="1" baseline="-25000">
                          <a:latin typeface="Times New Roman"/>
                          <a:ea typeface="MS Mincho"/>
                          <a:cs typeface="Times New Roman"/>
                        </a:rPr>
                        <a:t>F</a:t>
                      </a:r>
                      <a:r>
                        <a:rPr lang="en-US" sz="2000" b="1">
                          <a:latin typeface="Times New Roman"/>
                          <a:ea typeface="MS Mincho"/>
                          <a:cs typeface="Times New Roman"/>
                        </a:rPr>
                        <a:t> = μ</a:t>
                      </a:r>
                      <a:r>
                        <a:rPr lang="en-US" sz="2000" b="1" i="1" baseline="-25000">
                          <a:latin typeface="Times New Roman"/>
                          <a:ea typeface="MS Mincho"/>
                          <a:cs typeface="Times New Roman"/>
                        </a:rPr>
                        <a:t>N</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hMerge="1">
                  <a:txBody>
                    <a:bodyPr/>
                    <a:lstStyle/>
                    <a:p>
                      <a:endParaRPr lang="en-US"/>
                    </a:p>
                  </a:txBody>
                  <a:tcPr/>
                </a:tc>
              </a:tr>
              <a:tr h="1099080">
                <a:tc>
                  <a:txBody>
                    <a:bodyPr/>
                    <a:lstStyle/>
                    <a:p>
                      <a:pPr marL="0" marR="0" algn="ctr">
                        <a:spcBef>
                          <a:spcPts val="0"/>
                        </a:spcBef>
                        <a:spcAft>
                          <a:spcPts val="0"/>
                        </a:spcAft>
                      </a:pPr>
                      <a:r>
                        <a:rPr lang="en-US" sz="2000" b="1">
                          <a:latin typeface="Times New Roman"/>
                          <a:ea typeface="MS Mincho"/>
                          <a:cs typeface="Times New Roman"/>
                        </a:rPr>
                        <a:t>4.</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latin typeface="Times New Roman"/>
                          <a:ea typeface="MS Mincho"/>
                          <a:cs typeface="Times New Roman"/>
                        </a:rPr>
                        <a:t>Two birth, one death</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latin typeface="Times New Roman"/>
                          <a:ea typeface="MS Mincho"/>
                          <a:cs typeface="Times New Roman"/>
                        </a:rPr>
                        <a:t>2</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latin typeface="Times New Roman"/>
                          <a:ea typeface="MS Mincho"/>
                          <a:cs typeface="Times New Roman"/>
                        </a:rPr>
                        <a:t>1</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latin typeface="Times New Roman"/>
                          <a:ea typeface="MS Mincho"/>
                          <a:cs typeface="Times New Roman"/>
                        </a:rPr>
                        <a:t>λ</a:t>
                      </a:r>
                      <a:r>
                        <a:rPr lang="en-US" sz="2000" b="1" i="1" baseline="-25000">
                          <a:latin typeface="Times New Roman"/>
                          <a:ea typeface="MS Mincho"/>
                          <a:cs typeface="Times New Roman"/>
                        </a:rPr>
                        <a:t>F</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0" marR="0" algn="ctr">
                        <a:spcBef>
                          <a:spcPts val="0"/>
                        </a:spcBef>
                        <a:spcAft>
                          <a:spcPts val="0"/>
                        </a:spcAft>
                      </a:pPr>
                      <a:r>
                        <a:rPr lang="en-US" sz="2000" b="1">
                          <a:latin typeface="Times New Roman"/>
                          <a:ea typeface="MS Mincho"/>
                          <a:cs typeface="Times New Roman"/>
                        </a:rPr>
                        <a:t>λ</a:t>
                      </a:r>
                      <a:r>
                        <a:rPr lang="en-US" sz="2000" b="1" i="1" baseline="-25000">
                          <a:latin typeface="Times New Roman"/>
                          <a:ea typeface="MS Mincho"/>
                          <a:cs typeface="Times New Roman"/>
                        </a:rPr>
                        <a:t>N</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gridSpan="2">
                  <a:txBody>
                    <a:bodyPr/>
                    <a:lstStyle/>
                    <a:p>
                      <a:pPr marL="0" marR="0" algn="ctr">
                        <a:spcBef>
                          <a:spcPts val="0"/>
                        </a:spcBef>
                        <a:spcAft>
                          <a:spcPts val="0"/>
                        </a:spcAft>
                      </a:pPr>
                      <a:r>
                        <a:rPr lang="en-US" sz="2000" b="1">
                          <a:latin typeface="Times New Roman"/>
                          <a:ea typeface="MS Mincho"/>
                          <a:cs typeface="Times New Roman"/>
                        </a:rPr>
                        <a:t>μ</a:t>
                      </a:r>
                      <a:r>
                        <a:rPr lang="en-US" sz="2000" b="1" i="1" baseline="-25000">
                          <a:latin typeface="Times New Roman"/>
                          <a:ea typeface="MS Mincho"/>
                          <a:cs typeface="Times New Roman"/>
                        </a:rPr>
                        <a:t>F</a:t>
                      </a:r>
                      <a:r>
                        <a:rPr lang="en-US" sz="2000" b="1">
                          <a:latin typeface="Times New Roman"/>
                          <a:ea typeface="MS Mincho"/>
                          <a:cs typeface="Times New Roman"/>
                        </a:rPr>
                        <a:t> = μ</a:t>
                      </a:r>
                      <a:r>
                        <a:rPr lang="en-US" sz="2000" b="1" i="1" baseline="-25000">
                          <a:latin typeface="Times New Roman"/>
                          <a:ea typeface="MS Mincho"/>
                          <a:cs typeface="Times New Roman"/>
                        </a:rPr>
                        <a:t>N</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hMerge="1">
                  <a:txBody>
                    <a:bodyPr/>
                    <a:lstStyle/>
                    <a:p>
                      <a:endParaRPr lang="en-US"/>
                    </a:p>
                  </a:txBody>
                  <a:tcPr/>
                </a:tc>
              </a:tr>
              <a:tr h="807488">
                <a:tc>
                  <a:txBody>
                    <a:bodyPr/>
                    <a:lstStyle/>
                    <a:p>
                      <a:pPr marL="0" marR="0" algn="ctr">
                        <a:spcBef>
                          <a:spcPts val="0"/>
                        </a:spcBef>
                        <a:spcAft>
                          <a:spcPts val="0"/>
                        </a:spcAft>
                      </a:pPr>
                      <a:r>
                        <a:rPr lang="en-US" sz="2000" b="1">
                          <a:latin typeface="Times New Roman"/>
                          <a:ea typeface="MS Mincho"/>
                          <a:cs typeface="Times New Roman"/>
                        </a:rPr>
                        <a:t>5.</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latin typeface="Times New Roman"/>
                          <a:ea typeface="MS Mincho"/>
                          <a:cs typeface="Times New Roman"/>
                        </a:rPr>
                        <a:t>One birth, two death</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latin typeface="Times New Roman"/>
                          <a:ea typeface="MS Mincho"/>
                          <a:cs typeface="Times New Roman"/>
                        </a:rPr>
                        <a:t>1</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latin typeface="Times New Roman"/>
                          <a:ea typeface="MS Mincho"/>
                          <a:cs typeface="Times New Roman"/>
                        </a:rPr>
                        <a:t>2</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2000" b="1">
                          <a:latin typeface="Times New Roman"/>
                          <a:ea typeface="MS Mincho"/>
                          <a:cs typeface="Times New Roman"/>
                        </a:rPr>
                        <a:t>λ</a:t>
                      </a:r>
                      <a:r>
                        <a:rPr lang="en-US" sz="2000" b="1" i="1" baseline="-25000">
                          <a:latin typeface="Times New Roman"/>
                          <a:ea typeface="MS Mincho"/>
                          <a:cs typeface="Times New Roman"/>
                        </a:rPr>
                        <a:t>F</a:t>
                      </a:r>
                      <a:r>
                        <a:rPr lang="en-US" sz="2000" b="1">
                          <a:latin typeface="Times New Roman"/>
                          <a:ea typeface="MS Mincho"/>
                          <a:cs typeface="Times New Roman"/>
                        </a:rPr>
                        <a:t> = λ</a:t>
                      </a:r>
                      <a:r>
                        <a:rPr lang="en-US" sz="2000" b="1" i="1" baseline="-25000">
                          <a:latin typeface="Times New Roman"/>
                          <a:ea typeface="MS Mincho"/>
                          <a:cs typeface="Times New Roman"/>
                        </a:rPr>
                        <a:t>N</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hMerge="1">
                  <a:txBody>
                    <a:bodyPr/>
                    <a:lstStyle/>
                    <a:p>
                      <a:endParaRPr lang="en-US"/>
                    </a:p>
                  </a:txBody>
                  <a:tcPr/>
                </a:tc>
                <a:tc>
                  <a:txBody>
                    <a:bodyPr/>
                    <a:lstStyle/>
                    <a:p>
                      <a:pPr marL="0" marR="0" algn="ctr">
                        <a:spcBef>
                          <a:spcPts val="0"/>
                        </a:spcBef>
                        <a:spcAft>
                          <a:spcPts val="0"/>
                        </a:spcAft>
                      </a:pPr>
                      <a:r>
                        <a:rPr lang="en-US" sz="2000" b="1">
                          <a:latin typeface="Times New Roman"/>
                          <a:ea typeface="MS Mincho"/>
                          <a:cs typeface="Times New Roman"/>
                        </a:rPr>
                        <a:t>μ</a:t>
                      </a:r>
                      <a:r>
                        <a:rPr lang="en-US" sz="2000" b="1" i="1" baseline="-25000">
                          <a:latin typeface="Times New Roman"/>
                          <a:ea typeface="MS Mincho"/>
                          <a:cs typeface="Times New Roman"/>
                        </a:rPr>
                        <a:t>F</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spcBef>
                          <a:spcPts val="0"/>
                        </a:spcBef>
                        <a:spcAft>
                          <a:spcPts val="0"/>
                        </a:spcAft>
                      </a:pPr>
                      <a:r>
                        <a:rPr lang="en-US" sz="2000" b="1">
                          <a:latin typeface="Times New Roman"/>
                          <a:ea typeface="MS Mincho"/>
                          <a:cs typeface="Times New Roman"/>
                        </a:rPr>
                        <a:t>μ</a:t>
                      </a:r>
                      <a:r>
                        <a:rPr lang="en-US" sz="2000" b="1" i="1" baseline="-25000">
                          <a:latin typeface="Times New Roman"/>
                          <a:ea typeface="MS Mincho"/>
                          <a:cs typeface="Times New Roman"/>
                        </a:rPr>
                        <a:t>N</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r h="730384">
                <a:tc>
                  <a:txBody>
                    <a:bodyPr/>
                    <a:lstStyle/>
                    <a:p>
                      <a:pPr marL="0" marR="0" algn="ctr">
                        <a:spcBef>
                          <a:spcPts val="0"/>
                        </a:spcBef>
                        <a:spcAft>
                          <a:spcPts val="0"/>
                        </a:spcAft>
                      </a:pPr>
                      <a:r>
                        <a:rPr lang="en-US" sz="2000" b="1">
                          <a:latin typeface="Times New Roman"/>
                          <a:ea typeface="MS Mincho"/>
                          <a:cs typeface="Times New Roman"/>
                        </a:rPr>
                        <a:t>6.</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000" b="1">
                          <a:latin typeface="Times New Roman"/>
                          <a:ea typeface="MS Mincho"/>
                          <a:cs typeface="Times New Roman"/>
                        </a:rPr>
                        <a:t>Free</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000" b="1">
                          <a:latin typeface="Times New Roman"/>
                          <a:ea typeface="MS Mincho"/>
                          <a:cs typeface="Times New Roman"/>
                        </a:rPr>
                        <a:t>2</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000" b="1">
                          <a:latin typeface="Times New Roman"/>
                          <a:ea typeface="MS Mincho"/>
                          <a:cs typeface="Times New Roman"/>
                        </a:rPr>
                        <a:t>2</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000" b="1">
                          <a:latin typeface="Times New Roman"/>
                          <a:ea typeface="MS Mincho"/>
                          <a:cs typeface="Times New Roman"/>
                        </a:rPr>
                        <a:t>λ</a:t>
                      </a:r>
                      <a:r>
                        <a:rPr lang="en-US" sz="2000" b="1" i="1" baseline="-25000">
                          <a:latin typeface="Times New Roman"/>
                          <a:ea typeface="MS Mincho"/>
                          <a:cs typeface="Times New Roman"/>
                        </a:rPr>
                        <a:t>F</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2DBDB"/>
                    </a:solidFill>
                  </a:tcPr>
                </a:tc>
                <a:tc>
                  <a:txBody>
                    <a:bodyPr/>
                    <a:lstStyle/>
                    <a:p>
                      <a:pPr marL="0" marR="0" algn="ctr">
                        <a:spcBef>
                          <a:spcPts val="0"/>
                        </a:spcBef>
                        <a:spcAft>
                          <a:spcPts val="0"/>
                        </a:spcAft>
                      </a:pPr>
                      <a:r>
                        <a:rPr lang="en-US" sz="2000" b="1">
                          <a:latin typeface="Times New Roman"/>
                          <a:ea typeface="MS Mincho"/>
                          <a:cs typeface="Times New Roman"/>
                        </a:rPr>
                        <a:t>λ</a:t>
                      </a:r>
                      <a:r>
                        <a:rPr lang="en-US" sz="2000" b="1" i="1" baseline="-25000">
                          <a:latin typeface="Times New Roman"/>
                          <a:ea typeface="MS Mincho"/>
                          <a:cs typeface="Times New Roman"/>
                        </a:rPr>
                        <a:t>N</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BD4B4"/>
                    </a:solidFill>
                  </a:tcPr>
                </a:tc>
                <a:tc>
                  <a:txBody>
                    <a:bodyPr/>
                    <a:lstStyle/>
                    <a:p>
                      <a:pPr marL="0" marR="0" algn="ctr">
                        <a:spcBef>
                          <a:spcPts val="0"/>
                        </a:spcBef>
                        <a:spcAft>
                          <a:spcPts val="0"/>
                        </a:spcAft>
                      </a:pPr>
                      <a:r>
                        <a:rPr lang="en-US" sz="2000" b="1">
                          <a:latin typeface="Times New Roman"/>
                          <a:ea typeface="MS Mincho"/>
                          <a:cs typeface="Times New Roman"/>
                        </a:rPr>
                        <a:t>μ</a:t>
                      </a:r>
                      <a:r>
                        <a:rPr lang="en-US" sz="2000" b="1" i="1" baseline="-25000">
                          <a:latin typeface="Times New Roman"/>
                          <a:ea typeface="MS Mincho"/>
                          <a:cs typeface="Times New Roman"/>
                        </a:rPr>
                        <a:t>F</a:t>
                      </a:r>
                      <a:endParaRPr lang="en-US" sz="2000" b="1">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6E3BC"/>
                    </a:solidFill>
                  </a:tcPr>
                </a:tc>
                <a:tc>
                  <a:txBody>
                    <a:bodyPr/>
                    <a:lstStyle/>
                    <a:p>
                      <a:pPr marL="0" marR="0" algn="ctr">
                        <a:spcBef>
                          <a:spcPts val="0"/>
                        </a:spcBef>
                        <a:spcAft>
                          <a:spcPts val="0"/>
                        </a:spcAft>
                      </a:pPr>
                      <a:r>
                        <a:rPr lang="en-US" sz="2000" b="1" dirty="0" err="1">
                          <a:latin typeface="Times New Roman"/>
                          <a:ea typeface="MS Mincho"/>
                          <a:cs typeface="Times New Roman"/>
                        </a:rPr>
                        <a:t>μ</a:t>
                      </a:r>
                      <a:r>
                        <a:rPr lang="en-US" sz="2000" b="1" i="1" baseline="-25000" dirty="0" err="1">
                          <a:latin typeface="Times New Roman"/>
                          <a:ea typeface="MS Mincho"/>
                          <a:cs typeface="Times New Roman"/>
                        </a:rPr>
                        <a:t>N</a:t>
                      </a:r>
                      <a:endParaRPr lang="en-US" sz="2000" b="1" dirty="0">
                        <a:latin typeface="Times"/>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CC0D9"/>
                    </a:solidFill>
                  </a:tcPr>
                </a:tc>
              </a:tr>
            </a:tbl>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flipH="1">
            <a:off x="1264920" y="990600"/>
            <a:ext cx="7421880" cy="5044440"/>
          </a:xfrm>
          <a:prstGeom prst="triangle">
            <a:avLst>
              <a:gd name="adj" fmla="val 0"/>
            </a:avLst>
          </a:prstGeom>
          <a:solidFill>
            <a:srgbClr val="C9D7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5" descr="5. V7_cytoscape_wfls.pdf"/>
          <p:cNvPicPr>
            <a:picLocks noChangeAspect="1"/>
          </p:cNvPicPr>
          <p:nvPr/>
        </p:nvPicPr>
        <p:blipFill>
          <a:blip r:embed="rId4" cstate="print"/>
          <a:srcRect l="8484" r="6088" b="53386"/>
          <a:stretch>
            <a:fillRect/>
          </a:stretch>
        </p:blipFill>
        <p:spPr bwMode="auto">
          <a:xfrm>
            <a:off x="381000" y="533400"/>
            <a:ext cx="8763000" cy="6186487"/>
          </a:xfrm>
          <a:prstGeom prst="rect">
            <a:avLst/>
          </a:prstGeom>
          <a:noFill/>
          <a:ln w="9525">
            <a:noFill/>
            <a:miter lim="800000"/>
            <a:headEnd/>
            <a:tailEnd/>
          </a:ln>
        </p:spPr>
      </p:pic>
      <p:sp>
        <p:nvSpPr>
          <p:cNvPr id="6" name="TextBox 5"/>
          <p:cNvSpPr txBox="1"/>
          <p:nvPr/>
        </p:nvSpPr>
        <p:spPr>
          <a:xfrm rot="-2100000">
            <a:off x="6643883" y="1273188"/>
            <a:ext cx="1205779" cy="523220"/>
          </a:xfrm>
          <a:prstGeom prst="rect">
            <a:avLst/>
          </a:prstGeom>
          <a:noFill/>
        </p:spPr>
        <p:txBody>
          <a:bodyPr wrap="none" rtlCol="0">
            <a:spAutoFit/>
          </a:bodyPr>
          <a:lstStyle/>
          <a:p>
            <a:r>
              <a:rPr lang="en-US" sz="2800" dirty="0" smtClean="0"/>
              <a:t>Radial</a:t>
            </a:r>
            <a:endParaRPr lang="en-US" sz="2800" dirty="0"/>
          </a:p>
        </p:txBody>
      </p:sp>
      <p:sp>
        <p:nvSpPr>
          <p:cNvPr id="7" name="TextBox 6"/>
          <p:cNvSpPr txBox="1"/>
          <p:nvPr/>
        </p:nvSpPr>
        <p:spPr>
          <a:xfrm rot="-2100000">
            <a:off x="6957697" y="1841496"/>
            <a:ext cx="1484702" cy="523220"/>
          </a:xfrm>
          <a:prstGeom prst="rect">
            <a:avLst/>
          </a:prstGeom>
          <a:noFill/>
        </p:spPr>
        <p:txBody>
          <a:bodyPr wrap="none" rtlCol="0">
            <a:spAutoFit/>
          </a:bodyPr>
          <a:lstStyle/>
          <a:p>
            <a:r>
              <a:rPr lang="en-US" sz="2800" dirty="0" smtClean="0"/>
              <a:t>Bilateral</a:t>
            </a:r>
            <a:endParaRPr lang="en-US" sz="2800" dirty="0"/>
          </a:p>
        </p:txBody>
      </p:sp>
      <p:sp>
        <p:nvSpPr>
          <p:cNvPr id="10" name="TextBox 2"/>
          <p:cNvSpPr txBox="1">
            <a:spLocks noChangeArrowheads="1"/>
          </p:cNvSpPr>
          <p:nvPr/>
        </p:nvSpPr>
        <p:spPr bwMode="auto">
          <a:xfrm>
            <a:off x="-76200" y="-76200"/>
            <a:ext cx="9144000" cy="1154162"/>
          </a:xfrm>
          <a:prstGeom prst="rect">
            <a:avLst/>
          </a:prstGeom>
          <a:noFill/>
          <a:ln w="9525">
            <a:noFill/>
            <a:miter lim="800000"/>
            <a:headEnd/>
            <a:tailEnd/>
          </a:ln>
        </p:spPr>
        <p:txBody>
          <a:bodyPr>
            <a:spAutoFit/>
          </a:bodyPr>
          <a:lstStyle/>
          <a:p>
            <a:pPr algn="ctr"/>
            <a:r>
              <a:rPr lang="en-US" sz="2300" b="1" dirty="0"/>
              <a:t>Weighted model average  of the 10 best-fitting models </a:t>
            </a:r>
            <a:r>
              <a:rPr lang="en-US" sz="2300" b="1" dirty="0" smtClean="0"/>
              <a:t>(99% of AIC)</a:t>
            </a:r>
            <a:r>
              <a:rPr lang="en-US" sz="2300" b="1" dirty="0"/>
              <a:t> </a:t>
            </a:r>
            <a:r>
              <a:rPr lang="en-US" sz="2300" b="1" dirty="0" smtClean="0"/>
              <a:t>comprising </a:t>
            </a:r>
            <a:r>
              <a:rPr lang="en-US" sz="2300" b="1" dirty="0"/>
              <a:t>three characters: </a:t>
            </a:r>
            <a:r>
              <a:rPr lang="en-US" sz="2300" b="1" dirty="0" smtClean="0"/>
              <a:t>(corolla presence/absence</a:t>
            </a:r>
            <a:r>
              <a:rPr lang="en-US" sz="2300" b="1" dirty="0"/>
              <a:t>, </a:t>
            </a:r>
          </a:p>
          <a:p>
            <a:pPr algn="ctr"/>
            <a:r>
              <a:rPr lang="en-US" sz="2300" b="1" dirty="0"/>
              <a:t>stamen number and floral symmetry</a:t>
            </a:r>
            <a:r>
              <a:rPr lang="en-US" sz="2300" b="1" dirty="0" smtClean="0"/>
              <a:t>)</a:t>
            </a:r>
            <a:endParaRPr lang="en-US" sz="2300" b="1" dirty="0"/>
          </a:p>
        </p:txBody>
      </p:sp>
      <p:sp>
        <p:nvSpPr>
          <p:cNvPr id="13" name="TextBox 4"/>
          <p:cNvSpPr txBox="1">
            <a:spLocks noChangeArrowheads="1"/>
          </p:cNvSpPr>
          <p:nvPr/>
        </p:nvSpPr>
        <p:spPr bwMode="auto">
          <a:xfrm>
            <a:off x="762000" y="5486400"/>
            <a:ext cx="1955985" cy="400110"/>
          </a:xfrm>
          <a:prstGeom prst="rect">
            <a:avLst/>
          </a:prstGeom>
          <a:noFill/>
          <a:ln w="9525">
            <a:noFill/>
            <a:miter lim="800000"/>
            <a:headEnd/>
            <a:tailEnd/>
          </a:ln>
        </p:spPr>
        <p:txBody>
          <a:bodyPr wrap="none">
            <a:spAutoFit/>
          </a:bodyPr>
          <a:lstStyle/>
          <a:p>
            <a:r>
              <a:rPr lang="en-US" sz="2000" b="1" dirty="0"/>
              <a:t>= </a:t>
            </a:r>
            <a:r>
              <a:rPr lang="en-US" sz="2000" b="1" dirty="0" smtClean="0"/>
              <a:t>middle </a:t>
            </a:r>
            <a:r>
              <a:rPr lang="en-US" sz="2000" b="1" dirty="0"/>
              <a:t>value</a:t>
            </a:r>
          </a:p>
        </p:txBody>
      </p:sp>
      <p:pic>
        <p:nvPicPr>
          <p:cNvPr id="14" name="Picture 36" descr="hawkmoth"/>
          <p:cNvPicPr>
            <a:picLocks noChangeAspect="1" noChangeArrowheads="1"/>
          </p:cNvPicPr>
          <p:nvPr/>
        </p:nvPicPr>
        <p:blipFill>
          <a:blip r:embed="rId5" cstate="print"/>
          <a:srcRect/>
          <a:stretch>
            <a:fillRect/>
          </a:stretch>
        </p:blipFill>
        <p:spPr bwMode="auto">
          <a:xfrm>
            <a:off x="457200" y="1295400"/>
            <a:ext cx="1575441" cy="1447800"/>
          </a:xfrm>
          <a:prstGeom prst="rect">
            <a:avLst/>
          </a:prstGeom>
          <a:noFill/>
          <a:ln w="9525">
            <a:solidFill>
              <a:schemeClr val="bg1"/>
            </a:solidFill>
            <a:miter lim="800000"/>
            <a:headEnd/>
            <a:tailEnd/>
          </a:ln>
        </p:spPr>
      </p:pic>
      <p:pic>
        <p:nvPicPr>
          <p:cNvPr id="158723" name="Picture 3" descr="C:\Users\cfenster\Desktop\Charlie\Shuang-Huang\Community Analyses\pictures of plants surveyed on china trip 2007\Sp30-P. armata var. trimaculata.JPG"/>
          <p:cNvPicPr>
            <a:picLocks noChangeAspect="1" noChangeArrowheads="1"/>
          </p:cNvPicPr>
          <p:nvPr/>
        </p:nvPicPr>
        <p:blipFill>
          <a:blip r:embed="rId6" cstate="print"/>
          <a:srcRect l="26250" t="4277" r="18750" b="56658"/>
          <a:stretch>
            <a:fillRect/>
          </a:stretch>
        </p:blipFill>
        <p:spPr bwMode="auto">
          <a:xfrm>
            <a:off x="7543800" y="5181600"/>
            <a:ext cx="1371600" cy="1465118"/>
          </a:xfrm>
          <a:prstGeom prst="rect">
            <a:avLst/>
          </a:prstGeom>
          <a:noFill/>
        </p:spPr>
      </p:pic>
      <p:sp>
        <p:nvSpPr>
          <p:cNvPr id="20" name="TextBox 4"/>
          <p:cNvSpPr txBox="1">
            <a:spLocks noChangeArrowheads="1"/>
          </p:cNvSpPr>
          <p:nvPr/>
        </p:nvSpPr>
        <p:spPr bwMode="auto">
          <a:xfrm>
            <a:off x="762000" y="4953000"/>
            <a:ext cx="1914307" cy="400110"/>
          </a:xfrm>
          <a:prstGeom prst="rect">
            <a:avLst/>
          </a:prstGeom>
          <a:noFill/>
          <a:ln w="9525">
            <a:noFill/>
            <a:miter lim="800000"/>
            <a:headEnd/>
            <a:tailEnd/>
          </a:ln>
        </p:spPr>
        <p:txBody>
          <a:bodyPr wrap="none">
            <a:spAutoFit/>
          </a:bodyPr>
          <a:lstStyle/>
          <a:p>
            <a:r>
              <a:rPr lang="en-US" sz="2000" b="1" dirty="0"/>
              <a:t>= </a:t>
            </a:r>
            <a:r>
              <a:rPr lang="en-US" sz="2000" b="1" dirty="0" smtClean="0"/>
              <a:t>higher </a:t>
            </a:r>
            <a:r>
              <a:rPr lang="en-US" sz="2000" b="1" dirty="0"/>
              <a:t>value</a:t>
            </a:r>
          </a:p>
        </p:txBody>
      </p:sp>
      <p:sp>
        <p:nvSpPr>
          <p:cNvPr id="23" name="TextBox 4"/>
          <p:cNvSpPr txBox="1">
            <a:spLocks noChangeArrowheads="1"/>
          </p:cNvSpPr>
          <p:nvPr/>
        </p:nvSpPr>
        <p:spPr bwMode="auto">
          <a:xfrm>
            <a:off x="762000" y="6076950"/>
            <a:ext cx="1798890" cy="400110"/>
          </a:xfrm>
          <a:prstGeom prst="rect">
            <a:avLst/>
          </a:prstGeom>
          <a:noFill/>
          <a:ln w="9525">
            <a:noFill/>
            <a:miter lim="800000"/>
            <a:headEnd/>
            <a:tailEnd/>
          </a:ln>
        </p:spPr>
        <p:txBody>
          <a:bodyPr wrap="none">
            <a:spAutoFit/>
          </a:bodyPr>
          <a:lstStyle/>
          <a:p>
            <a:r>
              <a:rPr lang="en-US" sz="2000" b="1" dirty="0"/>
              <a:t>= </a:t>
            </a:r>
            <a:r>
              <a:rPr lang="en-US" sz="2000" b="1" dirty="0" smtClean="0"/>
              <a:t>lower </a:t>
            </a:r>
            <a:r>
              <a:rPr lang="en-US" sz="2000" b="1" dirty="0"/>
              <a:t>value</a:t>
            </a:r>
          </a:p>
        </p:txBody>
      </p:sp>
      <p:sp>
        <p:nvSpPr>
          <p:cNvPr id="25" name="Oval 24"/>
          <p:cNvSpPr/>
          <p:nvPr/>
        </p:nvSpPr>
        <p:spPr>
          <a:xfrm>
            <a:off x="457200" y="5029200"/>
            <a:ext cx="2286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57200" y="5562600"/>
            <a:ext cx="228600" cy="304800"/>
          </a:xfrm>
          <a:prstGeom prst="ellipse">
            <a:avLst/>
          </a:prstGeom>
          <a:solidFill>
            <a:srgbClr val="91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57200" y="6096000"/>
            <a:ext cx="228600" cy="304800"/>
          </a:xfrm>
          <a:prstGeom prst="ellipse">
            <a:avLst/>
          </a:prstGeom>
          <a:solidFill>
            <a:srgbClr val="3D13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800600" y="6400800"/>
            <a:ext cx="2590800" cy="369332"/>
          </a:xfrm>
          <a:prstGeom prst="rect">
            <a:avLst/>
          </a:prstGeom>
          <a:noFill/>
        </p:spPr>
        <p:txBody>
          <a:bodyPr wrap="square" rtlCol="0">
            <a:spAutoFit/>
          </a:bodyPr>
          <a:lstStyle/>
          <a:p>
            <a:r>
              <a:rPr lang="en-US" i="1" dirty="0" smtClean="0"/>
              <a:t>O’Meara, Smith et al.</a:t>
            </a:r>
            <a:endParaRPr lang="en-US" i="1"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6200" y="-80665"/>
            <a:ext cx="9310241" cy="7091065"/>
            <a:chOff x="-76200" y="-80665"/>
            <a:chExt cx="9310241" cy="7091065"/>
          </a:xfrm>
        </p:grpSpPr>
        <p:sp>
          <p:nvSpPr>
            <p:cNvPr id="63491" name="TextBox 2"/>
            <p:cNvSpPr txBox="1">
              <a:spLocks noChangeArrowheads="1"/>
            </p:cNvSpPr>
            <p:nvPr/>
          </p:nvSpPr>
          <p:spPr bwMode="auto">
            <a:xfrm>
              <a:off x="-76200" y="-80665"/>
              <a:ext cx="9310241" cy="461665"/>
            </a:xfrm>
            <a:prstGeom prst="rect">
              <a:avLst/>
            </a:prstGeom>
            <a:noFill/>
            <a:ln w="9525">
              <a:noFill/>
              <a:miter lim="800000"/>
              <a:headEnd/>
              <a:tailEnd/>
            </a:ln>
          </p:spPr>
          <p:txBody>
            <a:bodyPr wrap="none">
              <a:spAutoFit/>
            </a:bodyPr>
            <a:lstStyle/>
            <a:p>
              <a:r>
                <a:rPr lang="en-US" sz="2400" b="1" dirty="0"/>
                <a:t>Ancestral Trait Reconstruction of the Eight Trait Combinations</a:t>
              </a:r>
            </a:p>
          </p:txBody>
        </p:sp>
        <p:pic>
          <p:nvPicPr>
            <p:cNvPr id="63490" name="Picture 1" descr="7. ASR_wAxis.jpg"/>
            <p:cNvPicPr>
              <a:picLocks noChangeAspect="1"/>
            </p:cNvPicPr>
            <p:nvPr/>
          </p:nvPicPr>
          <p:blipFill>
            <a:blip r:embed="rId3" cstate="print"/>
            <a:srcRect t="2222"/>
            <a:stretch>
              <a:fillRect/>
            </a:stretch>
          </p:blipFill>
          <p:spPr bwMode="auto">
            <a:xfrm>
              <a:off x="3159125" y="304800"/>
              <a:ext cx="5299075" cy="6705600"/>
            </a:xfrm>
            <a:prstGeom prst="rect">
              <a:avLst/>
            </a:prstGeom>
            <a:noFill/>
            <a:ln w="9525">
              <a:noFill/>
              <a:miter lim="800000"/>
              <a:headEnd/>
              <a:tailEnd/>
            </a:ln>
          </p:spPr>
        </p:pic>
        <p:sp>
          <p:nvSpPr>
            <p:cNvPr id="4" name="Rounded Rectangle 3"/>
            <p:cNvSpPr/>
            <p:nvPr/>
          </p:nvSpPr>
          <p:spPr>
            <a:xfrm>
              <a:off x="2913062" y="3200400"/>
              <a:ext cx="1447800" cy="251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7. ASR_wAxis.jpg"/>
            <p:cNvPicPr>
              <a:picLocks noChangeAspect="1"/>
            </p:cNvPicPr>
            <p:nvPr/>
          </p:nvPicPr>
          <p:blipFill>
            <a:blip r:embed="rId3" cstate="print"/>
            <a:srcRect t="48893" r="77401" b="19239"/>
            <a:stretch>
              <a:fillRect/>
            </a:stretch>
          </p:blipFill>
          <p:spPr bwMode="auto">
            <a:xfrm>
              <a:off x="0" y="838200"/>
              <a:ext cx="3048000" cy="5562600"/>
            </a:xfrm>
            <a:prstGeom prst="rect">
              <a:avLst/>
            </a:prstGeom>
            <a:noFill/>
            <a:ln w="9525">
              <a:noFill/>
              <a:miter lim="800000"/>
              <a:headEnd/>
              <a:tailEnd/>
            </a:ln>
          </p:spPr>
        </p:pic>
        <p:sp>
          <p:nvSpPr>
            <p:cNvPr id="7" name="Rounded Rectangle 6"/>
            <p:cNvSpPr/>
            <p:nvPr/>
          </p:nvSpPr>
          <p:spPr>
            <a:xfrm>
              <a:off x="2819400" y="762000"/>
              <a:ext cx="457200" cy="304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Arrow Connector 9"/>
          <p:cNvCxnSpPr/>
          <p:nvPr/>
        </p:nvCxnSpPr>
        <p:spPr>
          <a:xfrm>
            <a:off x="-152400" y="1600200"/>
            <a:ext cx="6096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a:off x="-152400" y="3505200"/>
            <a:ext cx="6096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a:off x="-152400" y="2286000"/>
            <a:ext cx="6096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533400" y="6412468"/>
            <a:ext cx="2590800" cy="369332"/>
          </a:xfrm>
          <a:prstGeom prst="rect">
            <a:avLst/>
          </a:prstGeom>
          <a:noFill/>
        </p:spPr>
        <p:txBody>
          <a:bodyPr wrap="square" rtlCol="0">
            <a:spAutoFit/>
          </a:bodyPr>
          <a:lstStyle/>
          <a:p>
            <a:r>
              <a:rPr lang="en-US" i="1" dirty="0" smtClean="0"/>
              <a:t>O’Meara, Smith et al.</a:t>
            </a:r>
            <a:endParaRPr lang="en-US" i="1" dirty="0"/>
          </a:p>
        </p:txBody>
      </p:sp>
      <p:sp>
        <p:nvSpPr>
          <p:cNvPr id="19" name="TextBox 18"/>
          <p:cNvSpPr txBox="1"/>
          <p:nvPr/>
        </p:nvSpPr>
        <p:spPr>
          <a:xfrm>
            <a:off x="533400" y="3426023"/>
            <a:ext cx="433132" cy="307777"/>
          </a:xfrm>
          <a:prstGeom prst="rect">
            <a:avLst/>
          </a:prstGeom>
          <a:solidFill>
            <a:schemeClr val="bg1"/>
          </a:solidFill>
          <a:ln>
            <a:noFill/>
          </a:ln>
        </p:spPr>
        <p:txBody>
          <a:bodyPr wrap="none" rtlCol="0">
            <a:spAutoFit/>
          </a:bodyPr>
          <a:lstStyle/>
          <a:p>
            <a:r>
              <a:rPr lang="en-US" sz="1400" dirty="0" err="1" smtClean="0"/>
              <a:t>cor</a:t>
            </a:r>
            <a:endParaRPr lang="en-US" sz="1400" dirty="0"/>
          </a:p>
        </p:txBody>
      </p:sp>
      <p:sp>
        <p:nvSpPr>
          <p:cNvPr id="20" name="TextBox 19"/>
          <p:cNvSpPr txBox="1"/>
          <p:nvPr/>
        </p:nvSpPr>
        <p:spPr>
          <a:xfrm>
            <a:off x="533400" y="4721423"/>
            <a:ext cx="433132" cy="307777"/>
          </a:xfrm>
          <a:prstGeom prst="rect">
            <a:avLst/>
          </a:prstGeom>
          <a:solidFill>
            <a:schemeClr val="bg1"/>
          </a:solidFill>
          <a:ln>
            <a:noFill/>
          </a:ln>
        </p:spPr>
        <p:txBody>
          <a:bodyPr wrap="none" rtlCol="0">
            <a:spAutoFit/>
          </a:bodyPr>
          <a:lstStyle/>
          <a:p>
            <a:r>
              <a:rPr lang="en-US" sz="1400" dirty="0" err="1" smtClean="0"/>
              <a:t>cor</a:t>
            </a:r>
            <a:endParaRPr lang="en-US" sz="1400" dirty="0"/>
          </a:p>
        </p:txBody>
      </p:sp>
      <p:sp>
        <p:nvSpPr>
          <p:cNvPr id="21" name="TextBox 20"/>
          <p:cNvSpPr txBox="1"/>
          <p:nvPr/>
        </p:nvSpPr>
        <p:spPr>
          <a:xfrm>
            <a:off x="533400" y="5331023"/>
            <a:ext cx="433132" cy="307777"/>
          </a:xfrm>
          <a:prstGeom prst="rect">
            <a:avLst/>
          </a:prstGeom>
          <a:solidFill>
            <a:schemeClr val="bg1"/>
          </a:solidFill>
          <a:ln>
            <a:noFill/>
          </a:ln>
        </p:spPr>
        <p:txBody>
          <a:bodyPr wrap="none" rtlCol="0">
            <a:spAutoFit/>
          </a:bodyPr>
          <a:lstStyle/>
          <a:p>
            <a:r>
              <a:rPr lang="en-US" sz="1400" dirty="0" err="1" smtClean="0"/>
              <a:t>cor</a:t>
            </a:r>
            <a:endParaRPr lang="en-US" sz="1400" dirty="0"/>
          </a:p>
        </p:txBody>
      </p:sp>
      <p:sp>
        <p:nvSpPr>
          <p:cNvPr id="22" name="TextBox 21"/>
          <p:cNvSpPr txBox="1"/>
          <p:nvPr/>
        </p:nvSpPr>
        <p:spPr>
          <a:xfrm>
            <a:off x="481268" y="5940623"/>
            <a:ext cx="433132" cy="307777"/>
          </a:xfrm>
          <a:prstGeom prst="rect">
            <a:avLst/>
          </a:prstGeom>
          <a:solidFill>
            <a:schemeClr val="bg1"/>
          </a:solidFill>
          <a:ln>
            <a:noFill/>
          </a:ln>
        </p:spPr>
        <p:txBody>
          <a:bodyPr wrap="none" rtlCol="0">
            <a:spAutoFit/>
          </a:bodyPr>
          <a:lstStyle/>
          <a:p>
            <a:r>
              <a:rPr lang="en-US" sz="1400" dirty="0" err="1" smtClean="0"/>
              <a:t>cor</a:t>
            </a:r>
            <a:endParaRPr lang="en-US" sz="1400" dirty="0"/>
          </a:p>
        </p:txBody>
      </p:sp>
      <p:sp>
        <p:nvSpPr>
          <p:cNvPr id="23" name="TextBox 22"/>
          <p:cNvSpPr txBox="1"/>
          <p:nvPr/>
        </p:nvSpPr>
        <p:spPr>
          <a:xfrm>
            <a:off x="542928" y="1597223"/>
            <a:ext cx="2829621" cy="307777"/>
          </a:xfrm>
          <a:prstGeom prst="rect">
            <a:avLst/>
          </a:prstGeom>
          <a:solidFill>
            <a:schemeClr val="bg1"/>
          </a:solidFill>
          <a:ln>
            <a:noFill/>
          </a:ln>
        </p:spPr>
        <p:txBody>
          <a:bodyPr wrap="none" rtlCol="0">
            <a:spAutoFit/>
          </a:bodyPr>
          <a:lstStyle/>
          <a:p>
            <a:r>
              <a:rPr lang="en-US" sz="1400" dirty="0" err="1" smtClean="0"/>
              <a:t>cor</a:t>
            </a:r>
            <a:r>
              <a:rPr lang="en-US" sz="1400" dirty="0" smtClean="0"/>
              <a:t> pres, radial, many S (51 </a:t>
            </a:r>
            <a:r>
              <a:rPr lang="en-US" sz="1400" dirty="0" err="1" smtClean="0"/>
              <a:t>taxa</a:t>
            </a:r>
            <a:r>
              <a:rPr lang="en-US" sz="1400" dirty="0" smtClean="0"/>
              <a:t>)</a:t>
            </a:r>
            <a:endParaRPr lang="en-US" sz="1400" dirty="0"/>
          </a:p>
        </p:txBody>
      </p:sp>
      <p:sp>
        <p:nvSpPr>
          <p:cNvPr id="24" name="TextBox 23"/>
          <p:cNvSpPr txBox="1"/>
          <p:nvPr/>
        </p:nvSpPr>
        <p:spPr>
          <a:xfrm>
            <a:off x="523179" y="1524000"/>
            <a:ext cx="2829621" cy="307777"/>
          </a:xfrm>
          <a:prstGeom prst="rect">
            <a:avLst/>
          </a:prstGeom>
          <a:solidFill>
            <a:schemeClr val="bg1"/>
          </a:solidFill>
          <a:ln>
            <a:noFill/>
          </a:ln>
        </p:spPr>
        <p:txBody>
          <a:bodyPr wrap="none" rtlCol="0">
            <a:spAutoFit/>
          </a:bodyPr>
          <a:lstStyle/>
          <a:p>
            <a:r>
              <a:rPr lang="en-US" sz="1400" dirty="0" err="1" smtClean="0"/>
              <a:t>cor</a:t>
            </a:r>
            <a:r>
              <a:rPr lang="en-US" sz="1400" dirty="0" smtClean="0"/>
              <a:t> pres, radial, many S (51 </a:t>
            </a:r>
            <a:r>
              <a:rPr lang="en-US" sz="1400" dirty="0" err="1" smtClean="0"/>
              <a:t>taxa</a:t>
            </a:r>
            <a:r>
              <a:rPr lang="en-US" sz="1400" dirty="0" smtClean="0"/>
              <a:t>)</a:t>
            </a:r>
            <a:endParaRPr lang="en-US" sz="1400" dirty="0"/>
          </a:p>
        </p:txBody>
      </p:sp>
      <p:sp>
        <p:nvSpPr>
          <p:cNvPr id="25" name="TextBox 24"/>
          <p:cNvSpPr txBox="1"/>
          <p:nvPr/>
        </p:nvSpPr>
        <p:spPr>
          <a:xfrm>
            <a:off x="582490" y="2206823"/>
            <a:ext cx="2770310" cy="307777"/>
          </a:xfrm>
          <a:prstGeom prst="rect">
            <a:avLst/>
          </a:prstGeom>
          <a:solidFill>
            <a:schemeClr val="bg1"/>
          </a:solidFill>
          <a:ln>
            <a:noFill/>
          </a:ln>
        </p:spPr>
        <p:txBody>
          <a:bodyPr wrap="none" rtlCol="0">
            <a:spAutoFit/>
          </a:bodyPr>
          <a:lstStyle/>
          <a:p>
            <a:r>
              <a:rPr lang="en-US" sz="1400" dirty="0" err="1" smtClean="0"/>
              <a:t>cor</a:t>
            </a:r>
            <a:r>
              <a:rPr lang="en-US" sz="1400" dirty="0" smtClean="0"/>
              <a:t> pres, radial, few S (197 </a:t>
            </a:r>
            <a:r>
              <a:rPr lang="en-US" sz="1400" dirty="0" err="1" smtClean="0"/>
              <a:t>taxa</a:t>
            </a:r>
            <a:r>
              <a:rPr lang="en-US" sz="1400" dirty="0" smtClean="0"/>
              <a:t>)</a:t>
            </a:r>
            <a:endParaRPr lang="en-US" sz="1400" dirty="0"/>
          </a:p>
        </p:txBody>
      </p:sp>
      <p:sp>
        <p:nvSpPr>
          <p:cNvPr id="26" name="TextBox 25"/>
          <p:cNvSpPr txBox="1"/>
          <p:nvPr/>
        </p:nvSpPr>
        <p:spPr>
          <a:xfrm>
            <a:off x="582490" y="4111823"/>
            <a:ext cx="2770310" cy="307777"/>
          </a:xfrm>
          <a:prstGeom prst="rect">
            <a:avLst/>
          </a:prstGeom>
          <a:solidFill>
            <a:schemeClr val="bg1"/>
          </a:solidFill>
          <a:ln>
            <a:noFill/>
          </a:ln>
        </p:spPr>
        <p:txBody>
          <a:bodyPr wrap="none" rtlCol="0">
            <a:spAutoFit/>
          </a:bodyPr>
          <a:lstStyle/>
          <a:p>
            <a:r>
              <a:rPr lang="en-US" sz="1400" dirty="0" err="1" smtClean="0"/>
              <a:t>cor</a:t>
            </a:r>
            <a:r>
              <a:rPr lang="en-US" sz="1400" dirty="0" smtClean="0"/>
              <a:t> abs, radial, many S (11 </a:t>
            </a:r>
            <a:r>
              <a:rPr lang="en-US" sz="1400" dirty="0" err="1" smtClean="0"/>
              <a:t>taxa</a:t>
            </a:r>
            <a:r>
              <a:rPr lang="en-US" sz="1400" dirty="0" smtClean="0"/>
              <a:t>)</a:t>
            </a:r>
            <a:endParaRPr lang="en-US" sz="1400" dirty="0"/>
          </a:p>
        </p:txBody>
      </p:sp>
      <p:sp>
        <p:nvSpPr>
          <p:cNvPr id="27" name="TextBox 26"/>
          <p:cNvSpPr txBox="1"/>
          <p:nvPr/>
        </p:nvSpPr>
        <p:spPr>
          <a:xfrm>
            <a:off x="572243" y="3429000"/>
            <a:ext cx="3009157" cy="307777"/>
          </a:xfrm>
          <a:prstGeom prst="rect">
            <a:avLst/>
          </a:prstGeom>
          <a:solidFill>
            <a:schemeClr val="bg1"/>
          </a:solidFill>
          <a:ln>
            <a:noFill/>
          </a:ln>
        </p:spPr>
        <p:txBody>
          <a:bodyPr wrap="none" rtlCol="0">
            <a:spAutoFit/>
          </a:bodyPr>
          <a:lstStyle/>
          <a:p>
            <a:r>
              <a:rPr lang="en-US" sz="1400" dirty="0" err="1" smtClean="0"/>
              <a:t>cor</a:t>
            </a:r>
            <a:r>
              <a:rPr lang="en-US" sz="1400" dirty="0" smtClean="0"/>
              <a:t> pres, bilateral, few S  (178 </a:t>
            </a:r>
            <a:r>
              <a:rPr lang="en-US" sz="1400" dirty="0" err="1" smtClean="0"/>
              <a:t>taxa</a:t>
            </a:r>
            <a:r>
              <a:rPr lang="en-US" sz="1400" dirty="0" smtClean="0"/>
              <a:t>)</a:t>
            </a:r>
            <a:endParaRPr lang="en-US" sz="1400" dirty="0"/>
          </a:p>
        </p:txBody>
      </p:sp>
      <p:sp>
        <p:nvSpPr>
          <p:cNvPr id="28" name="TextBox 27"/>
          <p:cNvSpPr txBox="1"/>
          <p:nvPr/>
        </p:nvSpPr>
        <p:spPr>
          <a:xfrm>
            <a:off x="565601" y="4721423"/>
            <a:ext cx="2710999" cy="307777"/>
          </a:xfrm>
          <a:prstGeom prst="rect">
            <a:avLst/>
          </a:prstGeom>
          <a:solidFill>
            <a:schemeClr val="bg1"/>
          </a:solidFill>
          <a:ln>
            <a:noFill/>
          </a:ln>
        </p:spPr>
        <p:txBody>
          <a:bodyPr wrap="none" rtlCol="0">
            <a:spAutoFit/>
          </a:bodyPr>
          <a:lstStyle/>
          <a:p>
            <a:r>
              <a:rPr lang="en-US" sz="1400" dirty="0" err="1" smtClean="0"/>
              <a:t>cor</a:t>
            </a:r>
            <a:r>
              <a:rPr lang="en-US" sz="1400" dirty="0" smtClean="0"/>
              <a:t> abs, radial, few S (23 </a:t>
            </a:r>
            <a:r>
              <a:rPr lang="en-US" sz="1400" dirty="0" err="1" smtClean="0"/>
              <a:t>taxa</a:t>
            </a:r>
            <a:r>
              <a:rPr lang="en-US" sz="1400" dirty="0" smtClean="0"/>
              <a:t>)</a:t>
            </a:r>
            <a:endParaRPr lang="en-US" sz="1400" dirty="0"/>
          </a:p>
        </p:txBody>
      </p:sp>
      <p:sp>
        <p:nvSpPr>
          <p:cNvPr id="29" name="TextBox 28"/>
          <p:cNvSpPr txBox="1"/>
          <p:nvPr/>
        </p:nvSpPr>
        <p:spPr>
          <a:xfrm>
            <a:off x="533400" y="5334000"/>
            <a:ext cx="2959465" cy="307777"/>
          </a:xfrm>
          <a:prstGeom prst="rect">
            <a:avLst/>
          </a:prstGeom>
          <a:solidFill>
            <a:schemeClr val="bg1"/>
          </a:solidFill>
          <a:ln>
            <a:noFill/>
          </a:ln>
        </p:spPr>
        <p:txBody>
          <a:bodyPr wrap="none" rtlCol="0">
            <a:spAutoFit/>
          </a:bodyPr>
          <a:lstStyle/>
          <a:p>
            <a:r>
              <a:rPr lang="en-US" sz="1400" dirty="0" err="1" smtClean="0"/>
              <a:t>cor</a:t>
            </a:r>
            <a:r>
              <a:rPr lang="en-US" sz="1400" dirty="0" smtClean="0"/>
              <a:t> abs, bilateral, many S (0 </a:t>
            </a:r>
            <a:r>
              <a:rPr lang="en-US" sz="1400" dirty="0" err="1" smtClean="0"/>
              <a:t>taxa</a:t>
            </a:r>
            <a:r>
              <a:rPr lang="en-US" sz="1400" dirty="0" smtClean="0"/>
              <a:t>)</a:t>
            </a:r>
            <a:endParaRPr lang="en-US" sz="1400" dirty="0"/>
          </a:p>
        </p:txBody>
      </p:sp>
      <p:sp>
        <p:nvSpPr>
          <p:cNvPr id="30" name="TextBox 29"/>
          <p:cNvSpPr txBox="1"/>
          <p:nvPr/>
        </p:nvSpPr>
        <p:spPr>
          <a:xfrm>
            <a:off x="571613" y="6019800"/>
            <a:ext cx="3238387" cy="307777"/>
          </a:xfrm>
          <a:prstGeom prst="rect">
            <a:avLst/>
          </a:prstGeom>
          <a:solidFill>
            <a:schemeClr val="bg1"/>
          </a:solidFill>
          <a:ln>
            <a:noFill/>
          </a:ln>
        </p:spPr>
        <p:txBody>
          <a:bodyPr wrap="none" rtlCol="0">
            <a:spAutoFit/>
          </a:bodyPr>
          <a:lstStyle/>
          <a:p>
            <a:r>
              <a:rPr lang="en-US" sz="1400" dirty="0" err="1" smtClean="0"/>
              <a:t>cor</a:t>
            </a:r>
            <a:r>
              <a:rPr lang="en-US" sz="1400" dirty="0" smtClean="0"/>
              <a:t> abs, bilateral, radial, few S (4 </a:t>
            </a:r>
            <a:r>
              <a:rPr lang="en-US" sz="1400" dirty="0" err="1" smtClean="0"/>
              <a:t>taxa</a:t>
            </a:r>
            <a:r>
              <a:rPr lang="en-US" sz="1400" dirty="0" smtClean="0"/>
              <a:t>)</a:t>
            </a:r>
            <a:endParaRPr lang="en-US" sz="1400" dirty="0"/>
          </a:p>
        </p:txBody>
      </p:sp>
      <p:sp>
        <p:nvSpPr>
          <p:cNvPr id="31" name="TextBox 30"/>
          <p:cNvSpPr txBox="1"/>
          <p:nvPr/>
        </p:nvSpPr>
        <p:spPr>
          <a:xfrm>
            <a:off x="533400" y="2819400"/>
            <a:ext cx="2919389" cy="307777"/>
          </a:xfrm>
          <a:prstGeom prst="rect">
            <a:avLst/>
          </a:prstGeom>
          <a:solidFill>
            <a:schemeClr val="bg1"/>
          </a:solidFill>
          <a:ln>
            <a:noFill/>
          </a:ln>
        </p:spPr>
        <p:txBody>
          <a:bodyPr wrap="none" rtlCol="0">
            <a:spAutoFit/>
          </a:bodyPr>
          <a:lstStyle/>
          <a:p>
            <a:r>
              <a:rPr lang="en-US" sz="1400" dirty="0" err="1" smtClean="0"/>
              <a:t>cor</a:t>
            </a:r>
            <a:r>
              <a:rPr lang="en-US" sz="1400" dirty="0" smtClean="0"/>
              <a:t> pres, bilateral, many S (2 </a:t>
            </a:r>
            <a:r>
              <a:rPr lang="en-US" sz="1400" dirty="0" err="1" smtClean="0"/>
              <a:t>taxa</a:t>
            </a:r>
            <a:r>
              <a:rPr lang="en-US" sz="1400" dirty="0" smtClean="0"/>
              <a:t>)</a:t>
            </a:r>
            <a:endParaRPr lang="en-US" sz="1400" dirty="0"/>
          </a:p>
        </p:txBody>
      </p:sp>
      <p:sp>
        <p:nvSpPr>
          <p:cNvPr id="41" name="TextBox 40"/>
          <p:cNvSpPr txBox="1"/>
          <p:nvPr/>
        </p:nvSpPr>
        <p:spPr>
          <a:xfrm>
            <a:off x="414401" y="2587823"/>
            <a:ext cx="1109599" cy="307777"/>
          </a:xfrm>
          <a:prstGeom prst="rect">
            <a:avLst/>
          </a:prstGeom>
          <a:solidFill>
            <a:schemeClr val="bg1"/>
          </a:solidFill>
          <a:ln>
            <a:noFill/>
          </a:ln>
        </p:spPr>
        <p:txBody>
          <a:bodyPr wrap="none" rtlCol="0">
            <a:spAutoFit/>
          </a:bodyPr>
          <a:lstStyle/>
          <a:p>
            <a:r>
              <a:rPr lang="en-US" sz="1400" dirty="0" smtClean="0"/>
              <a:t>Combo 010</a:t>
            </a:r>
            <a:endParaRPr lang="en-US" sz="1400" dirty="0"/>
          </a:p>
        </p:txBody>
      </p:sp>
      <p:sp>
        <p:nvSpPr>
          <p:cNvPr id="42" name="TextBox 41"/>
          <p:cNvSpPr txBox="1"/>
          <p:nvPr/>
        </p:nvSpPr>
        <p:spPr>
          <a:xfrm>
            <a:off x="414401" y="1905000"/>
            <a:ext cx="1109599" cy="307777"/>
          </a:xfrm>
          <a:prstGeom prst="rect">
            <a:avLst/>
          </a:prstGeom>
          <a:solidFill>
            <a:schemeClr val="bg1"/>
          </a:solidFill>
          <a:ln>
            <a:noFill/>
          </a:ln>
        </p:spPr>
        <p:txBody>
          <a:bodyPr wrap="none" rtlCol="0">
            <a:spAutoFit/>
          </a:bodyPr>
          <a:lstStyle/>
          <a:p>
            <a:r>
              <a:rPr lang="en-US" sz="1400" dirty="0" smtClean="0"/>
              <a:t>Combo 001</a:t>
            </a:r>
            <a:endParaRPr lang="en-US" sz="1400" dirty="0"/>
          </a:p>
        </p:txBody>
      </p:sp>
      <p:sp>
        <p:nvSpPr>
          <p:cNvPr id="43" name="TextBox 42"/>
          <p:cNvSpPr txBox="1"/>
          <p:nvPr/>
        </p:nvSpPr>
        <p:spPr>
          <a:xfrm>
            <a:off x="381000" y="1295400"/>
            <a:ext cx="1109599" cy="307777"/>
          </a:xfrm>
          <a:prstGeom prst="rect">
            <a:avLst/>
          </a:prstGeom>
          <a:solidFill>
            <a:schemeClr val="bg1"/>
          </a:solidFill>
          <a:ln>
            <a:noFill/>
          </a:ln>
        </p:spPr>
        <p:txBody>
          <a:bodyPr wrap="none" rtlCol="0">
            <a:spAutoFit/>
          </a:bodyPr>
          <a:lstStyle/>
          <a:p>
            <a:r>
              <a:rPr lang="en-US" sz="1400" dirty="0" smtClean="0"/>
              <a:t>Combo 000</a:t>
            </a:r>
            <a:endParaRPr lang="en-US" sz="1400" dirty="0"/>
          </a:p>
        </p:txBody>
      </p:sp>
      <p:sp>
        <p:nvSpPr>
          <p:cNvPr id="44" name="TextBox 43"/>
          <p:cNvSpPr txBox="1"/>
          <p:nvPr/>
        </p:nvSpPr>
        <p:spPr>
          <a:xfrm>
            <a:off x="427738" y="3197423"/>
            <a:ext cx="1096262" cy="307777"/>
          </a:xfrm>
          <a:prstGeom prst="rect">
            <a:avLst/>
          </a:prstGeom>
          <a:solidFill>
            <a:schemeClr val="bg1"/>
          </a:solidFill>
          <a:ln>
            <a:noFill/>
          </a:ln>
        </p:spPr>
        <p:txBody>
          <a:bodyPr wrap="none" rtlCol="0">
            <a:spAutoFit/>
          </a:bodyPr>
          <a:lstStyle/>
          <a:p>
            <a:r>
              <a:rPr lang="en-US" sz="1400" dirty="0" smtClean="0"/>
              <a:t>Combo 011</a:t>
            </a:r>
            <a:endParaRPr lang="en-US" sz="1400" dirty="0"/>
          </a:p>
        </p:txBody>
      </p:sp>
      <p:sp>
        <p:nvSpPr>
          <p:cNvPr id="45" name="TextBox 44"/>
          <p:cNvSpPr txBox="1"/>
          <p:nvPr/>
        </p:nvSpPr>
        <p:spPr>
          <a:xfrm>
            <a:off x="414401" y="3883223"/>
            <a:ext cx="1109599" cy="307777"/>
          </a:xfrm>
          <a:prstGeom prst="rect">
            <a:avLst/>
          </a:prstGeom>
          <a:solidFill>
            <a:schemeClr val="bg1"/>
          </a:solidFill>
          <a:ln>
            <a:noFill/>
          </a:ln>
        </p:spPr>
        <p:txBody>
          <a:bodyPr wrap="none" rtlCol="0">
            <a:spAutoFit/>
          </a:bodyPr>
          <a:lstStyle/>
          <a:p>
            <a:r>
              <a:rPr lang="en-US" sz="1400" dirty="0" smtClean="0"/>
              <a:t>Combo 100</a:t>
            </a:r>
            <a:endParaRPr lang="en-US" sz="1400" dirty="0"/>
          </a:p>
        </p:txBody>
      </p:sp>
      <p:sp>
        <p:nvSpPr>
          <p:cNvPr id="46" name="TextBox 45"/>
          <p:cNvSpPr txBox="1"/>
          <p:nvPr/>
        </p:nvSpPr>
        <p:spPr>
          <a:xfrm>
            <a:off x="381000" y="4495800"/>
            <a:ext cx="1109599" cy="307777"/>
          </a:xfrm>
          <a:prstGeom prst="rect">
            <a:avLst/>
          </a:prstGeom>
          <a:solidFill>
            <a:schemeClr val="bg1"/>
          </a:solidFill>
          <a:ln>
            <a:noFill/>
          </a:ln>
        </p:spPr>
        <p:txBody>
          <a:bodyPr wrap="none" rtlCol="0">
            <a:spAutoFit/>
          </a:bodyPr>
          <a:lstStyle/>
          <a:p>
            <a:r>
              <a:rPr lang="en-US" sz="1400" dirty="0" smtClean="0"/>
              <a:t>Combo 101</a:t>
            </a:r>
            <a:endParaRPr lang="en-US" sz="1400" dirty="0"/>
          </a:p>
        </p:txBody>
      </p:sp>
      <p:sp>
        <p:nvSpPr>
          <p:cNvPr id="47" name="TextBox 46"/>
          <p:cNvSpPr txBox="1"/>
          <p:nvPr/>
        </p:nvSpPr>
        <p:spPr>
          <a:xfrm>
            <a:off x="381000" y="5102423"/>
            <a:ext cx="1096262" cy="307777"/>
          </a:xfrm>
          <a:prstGeom prst="rect">
            <a:avLst/>
          </a:prstGeom>
          <a:solidFill>
            <a:schemeClr val="bg1"/>
          </a:solidFill>
          <a:ln>
            <a:noFill/>
          </a:ln>
        </p:spPr>
        <p:txBody>
          <a:bodyPr wrap="none" rtlCol="0">
            <a:spAutoFit/>
          </a:bodyPr>
          <a:lstStyle/>
          <a:p>
            <a:r>
              <a:rPr lang="en-US" sz="1400" dirty="0" smtClean="0"/>
              <a:t>Combo 110</a:t>
            </a:r>
            <a:endParaRPr lang="en-US" sz="1400" dirty="0"/>
          </a:p>
        </p:txBody>
      </p:sp>
      <p:sp>
        <p:nvSpPr>
          <p:cNvPr id="48" name="TextBox 47"/>
          <p:cNvSpPr txBox="1"/>
          <p:nvPr/>
        </p:nvSpPr>
        <p:spPr>
          <a:xfrm>
            <a:off x="441075" y="5788223"/>
            <a:ext cx="1082925" cy="307777"/>
          </a:xfrm>
          <a:prstGeom prst="rect">
            <a:avLst/>
          </a:prstGeom>
          <a:solidFill>
            <a:schemeClr val="bg1"/>
          </a:solidFill>
          <a:ln>
            <a:noFill/>
          </a:ln>
        </p:spPr>
        <p:txBody>
          <a:bodyPr wrap="none" rtlCol="0">
            <a:spAutoFit/>
          </a:bodyPr>
          <a:lstStyle/>
          <a:p>
            <a:r>
              <a:rPr lang="en-US" sz="1400" dirty="0" smtClean="0"/>
              <a:t>Combo 111</a:t>
            </a:r>
            <a:endParaRPr lang="en-US" sz="1400" dirty="0"/>
          </a:p>
        </p:txBody>
      </p:sp>
      <p:sp>
        <p:nvSpPr>
          <p:cNvPr id="34" name="TextBox 33"/>
          <p:cNvSpPr txBox="1"/>
          <p:nvPr/>
        </p:nvSpPr>
        <p:spPr>
          <a:xfrm>
            <a:off x="3352800" y="838200"/>
            <a:ext cx="569387" cy="369332"/>
          </a:xfrm>
          <a:prstGeom prst="rect">
            <a:avLst/>
          </a:prstGeom>
          <a:noFill/>
        </p:spPr>
        <p:txBody>
          <a:bodyPr wrap="none" rtlCol="0">
            <a:spAutoFit/>
          </a:bodyPr>
          <a:lstStyle/>
          <a:p>
            <a:r>
              <a:rPr lang="en-US" dirty="0" smtClean="0"/>
              <a:t>000</a:t>
            </a:r>
            <a:endParaRPr lang="en-US" dirty="0"/>
          </a:p>
        </p:txBody>
      </p:sp>
      <p:sp>
        <p:nvSpPr>
          <p:cNvPr id="35" name="TextBox 34"/>
          <p:cNvSpPr txBox="1"/>
          <p:nvPr/>
        </p:nvSpPr>
        <p:spPr>
          <a:xfrm>
            <a:off x="4953000" y="3962400"/>
            <a:ext cx="552267" cy="369332"/>
          </a:xfrm>
          <a:prstGeom prst="rect">
            <a:avLst/>
          </a:prstGeom>
          <a:noFill/>
        </p:spPr>
        <p:txBody>
          <a:bodyPr wrap="none" rtlCol="0">
            <a:spAutoFit/>
          </a:bodyPr>
          <a:lstStyle/>
          <a:p>
            <a:r>
              <a:rPr lang="en-US" dirty="0" smtClean="0"/>
              <a:t>011</a:t>
            </a:r>
            <a:endParaRPr lang="en-US" dirty="0"/>
          </a:p>
        </p:txBody>
      </p:sp>
      <p:sp>
        <p:nvSpPr>
          <p:cNvPr id="36" name="TextBox 35"/>
          <p:cNvSpPr txBox="1"/>
          <p:nvPr/>
        </p:nvSpPr>
        <p:spPr>
          <a:xfrm>
            <a:off x="4724400" y="3124200"/>
            <a:ext cx="569387" cy="369332"/>
          </a:xfrm>
          <a:prstGeom prst="rect">
            <a:avLst/>
          </a:prstGeom>
          <a:noFill/>
        </p:spPr>
        <p:txBody>
          <a:bodyPr wrap="none" rtlCol="0">
            <a:spAutoFit/>
          </a:bodyPr>
          <a:lstStyle/>
          <a:p>
            <a:r>
              <a:rPr lang="en-US" dirty="0" smtClean="0"/>
              <a:t>001</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226" name="Straight Connector 2"/>
          <p:cNvCxnSpPr>
            <a:cxnSpLocks noChangeShapeType="1"/>
          </p:cNvCxnSpPr>
          <p:nvPr/>
        </p:nvCxnSpPr>
        <p:spPr bwMode="auto">
          <a:xfrm rot="5400000">
            <a:off x="-1981200" y="3581400"/>
            <a:ext cx="5638800" cy="0"/>
          </a:xfrm>
          <a:prstGeom prst="line">
            <a:avLst/>
          </a:prstGeom>
          <a:noFill/>
          <a:ln w="28575" algn="ctr">
            <a:solidFill>
              <a:schemeClr val="tx1"/>
            </a:solidFill>
            <a:round/>
            <a:headEnd/>
            <a:tailEnd/>
          </a:ln>
        </p:spPr>
      </p:cxnSp>
      <p:cxnSp>
        <p:nvCxnSpPr>
          <p:cNvPr id="4" name="Straight Connector 3"/>
          <p:cNvCxnSpPr/>
          <p:nvPr/>
        </p:nvCxnSpPr>
        <p:spPr bwMode="auto">
          <a:xfrm rot="5400000">
            <a:off x="6248400" y="3581400"/>
            <a:ext cx="5638800"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52228" name="Straight Connector 5"/>
          <p:cNvCxnSpPr>
            <a:cxnSpLocks noChangeShapeType="1"/>
          </p:cNvCxnSpPr>
          <p:nvPr/>
        </p:nvCxnSpPr>
        <p:spPr bwMode="auto">
          <a:xfrm>
            <a:off x="838200" y="6400800"/>
            <a:ext cx="304800" cy="0"/>
          </a:xfrm>
          <a:prstGeom prst="line">
            <a:avLst/>
          </a:prstGeom>
          <a:noFill/>
          <a:ln w="28575" algn="ctr">
            <a:solidFill>
              <a:schemeClr val="tx1"/>
            </a:solidFill>
            <a:round/>
            <a:headEnd/>
            <a:tailEnd/>
          </a:ln>
        </p:spPr>
      </p:cxnSp>
      <p:cxnSp>
        <p:nvCxnSpPr>
          <p:cNvPr id="7" name="Straight Connector 6"/>
          <p:cNvCxnSpPr/>
          <p:nvPr/>
        </p:nvCxnSpPr>
        <p:spPr bwMode="auto">
          <a:xfrm>
            <a:off x="8763000" y="762000"/>
            <a:ext cx="304800"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bwMode="auto">
          <a:xfrm>
            <a:off x="8763000" y="6400800"/>
            <a:ext cx="304800"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52231" name="Straight Connector 8"/>
          <p:cNvCxnSpPr>
            <a:cxnSpLocks noChangeShapeType="1"/>
          </p:cNvCxnSpPr>
          <p:nvPr/>
        </p:nvCxnSpPr>
        <p:spPr bwMode="auto">
          <a:xfrm>
            <a:off x="838200" y="762000"/>
            <a:ext cx="304800" cy="0"/>
          </a:xfrm>
          <a:prstGeom prst="line">
            <a:avLst/>
          </a:prstGeom>
          <a:noFill/>
          <a:ln w="28575" algn="ctr">
            <a:solidFill>
              <a:schemeClr val="tx1"/>
            </a:solidFill>
            <a:round/>
            <a:headEnd/>
            <a:tailEnd/>
          </a:ln>
        </p:spPr>
      </p:cxnSp>
      <p:sp>
        <p:nvSpPr>
          <p:cNvPr id="52232" name="TextBox 9"/>
          <p:cNvSpPr txBox="1">
            <a:spLocks noChangeArrowheads="1"/>
          </p:cNvSpPr>
          <p:nvPr/>
        </p:nvSpPr>
        <p:spPr bwMode="auto">
          <a:xfrm>
            <a:off x="931863" y="304800"/>
            <a:ext cx="8180253" cy="276999"/>
          </a:xfrm>
          <a:prstGeom prst="rect">
            <a:avLst/>
          </a:prstGeom>
          <a:noFill/>
          <a:ln w="9525">
            <a:noFill/>
            <a:miter lim="800000"/>
            <a:headEnd/>
            <a:tailEnd/>
          </a:ln>
        </p:spPr>
        <p:txBody>
          <a:bodyPr wrap="none">
            <a:spAutoFit/>
          </a:bodyPr>
          <a:lstStyle/>
          <a:p>
            <a:r>
              <a:rPr lang="en-US" sz="1200" dirty="0">
                <a:latin typeface="+mn-lt"/>
              </a:rPr>
              <a:t>Petal Size              </a:t>
            </a:r>
            <a:r>
              <a:rPr lang="en-US" sz="1200" dirty="0" err="1">
                <a:latin typeface="+mn-lt"/>
              </a:rPr>
              <a:t>DisplayHeight</a:t>
            </a:r>
            <a:r>
              <a:rPr lang="en-US" sz="1200" dirty="0">
                <a:latin typeface="+mn-lt"/>
              </a:rPr>
              <a:t>          </a:t>
            </a:r>
            <a:r>
              <a:rPr lang="en-US" sz="1200" dirty="0" err="1">
                <a:latin typeface="+mn-lt"/>
              </a:rPr>
              <a:t>DisplaySize</a:t>
            </a:r>
            <a:r>
              <a:rPr lang="en-US" sz="1200" dirty="0">
                <a:latin typeface="+mn-lt"/>
              </a:rPr>
              <a:t>      </a:t>
            </a:r>
            <a:r>
              <a:rPr lang="en-US" sz="1200" dirty="0" smtClean="0">
                <a:latin typeface="+mn-lt"/>
              </a:rPr>
              <a:t>   </a:t>
            </a:r>
            <a:r>
              <a:rPr lang="en-US" sz="1200" dirty="0" err="1">
                <a:latin typeface="+mn-lt"/>
              </a:rPr>
              <a:t>CorollaTubeLength</a:t>
            </a:r>
            <a:r>
              <a:rPr lang="en-US" sz="1200" dirty="0">
                <a:latin typeface="+mn-lt"/>
              </a:rPr>
              <a:t>  </a:t>
            </a:r>
            <a:r>
              <a:rPr lang="en-US" sz="1200" dirty="0" smtClean="0">
                <a:latin typeface="+mn-lt"/>
              </a:rPr>
              <a:t>  </a:t>
            </a:r>
            <a:r>
              <a:rPr lang="en-US" sz="1200" dirty="0" err="1" smtClean="0">
                <a:latin typeface="+mn-lt"/>
              </a:rPr>
              <a:t>StigmaExertion</a:t>
            </a:r>
            <a:r>
              <a:rPr lang="en-US" sz="1200" dirty="0" smtClean="0">
                <a:latin typeface="+mn-lt"/>
              </a:rPr>
              <a:t>    </a:t>
            </a:r>
            <a:r>
              <a:rPr lang="en-US" sz="1200" dirty="0" err="1" smtClean="0">
                <a:latin typeface="+mn-lt"/>
              </a:rPr>
              <a:t>CorollaTubeDiameter</a:t>
            </a:r>
            <a:endParaRPr lang="en-US" sz="1200" dirty="0">
              <a:latin typeface="+mn-lt"/>
            </a:endParaRPr>
          </a:p>
        </p:txBody>
      </p:sp>
      <p:sp>
        <p:nvSpPr>
          <p:cNvPr id="52233" name="TextBox 10"/>
          <p:cNvSpPr txBox="1">
            <a:spLocks noChangeArrowheads="1"/>
          </p:cNvSpPr>
          <p:nvPr/>
        </p:nvSpPr>
        <p:spPr bwMode="auto">
          <a:xfrm rot="-5400000">
            <a:off x="-2293144" y="3626644"/>
            <a:ext cx="5807075" cy="230188"/>
          </a:xfrm>
          <a:prstGeom prst="rect">
            <a:avLst/>
          </a:prstGeom>
          <a:noFill/>
          <a:ln w="9525">
            <a:noFill/>
            <a:miter lim="800000"/>
            <a:headEnd/>
            <a:tailEnd/>
          </a:ln>
        </p:spPr>
        <p:txBody>
          <a:bodyPr>
            <a:spAutoFit/>
          </a:bodyPr>
          <a:lstStyle/>
          <a:p>
            <a:r>
              <a:rPr lang="en-US" sz="900" dirty="0" smtClean="0">
                <a:latin typeface="+mn-lt"/>
              </a:rPr>
              <a:t>        </a:t>
            </a:r>
            <a:r>
              <a:rPr lang="en-US" sz="900" dirty="0" err="1" smtClean="0">
                <a:latin typeface="+mn-lt"/>
              </a:rPr>
              <a:t>CorollaTubeDiameter</a:t>
            </a:r>
            <a:r>
              <a:rPr lang="en-US" sz="900" dirty="0" smtClean="0">
                <a:latin typeface="+mn-lt"/>
              </a:rPr>
              <a:t>  </a:t>
            </a:r>
            <a:r>
              <a:rPr lang="en-US" sz="900" dirty="0" err="1">
                <a:latin typeface="+mn-lt"/>
              </a:rPr>
              <a:t>StigmaExertion</a:t>
            </a:r>
            <a:r>
              <a:rPr lang="en-US" sz="900" dirty="0">
                <a:latin typeface="+mn-lt"/>
              </a:rPr>
              <a:t>  </a:t>
            </a:r>
            <a:r>
              <a:rPr lang="en-US" sz="900" dirty="0" err="1">
                <a:latin typeface="+mn-lt"/>
              </a:rPr>
              <a:t>CorollaTubeLength</a:t>
            </a:r>
            <a:r>
              <a:rPr lang="en-US" sz="900" dirty="0">
                <a:latin typeface="+mn-lt"/>
              </a:rPr>
              <a:t>  </a:t>
            </a:r>
            <a:r>
              <a:rPr lang="en-US" sz="900" dirty="0" err="1">
                <a:latin typeface="+mn-lt"/>
              </a:rPr>
              <a:t>DisplaySize</a:t>
            </a:r>
            <a:r>
              <a:rPr lang="en-US" sz="900" dirty="0">
                <a:latin typeface="+mn-lt"/>
              </a:rPr>
              <a:t>   </a:t>
            </a:r>
            <a:r>
              <a:rPr lang="en-US" sz="900" dirty="0" err="1">
                <a:latin typeface="+mn-lt"/>
              </a:rPr>
              <a:t>DisplayHeight</a:t>
            </a:r>
            <a:r>
              <a:rPr lang="en-US" sz="900" dirty="0">
                <a:latin typeface="+mn-lt"/>
              </a:rPr>
              <a:t>    </a:t>
            </a:r>
            <a:r>
              <a:rPr lang="en-US" sz="900" dirty="0" smtClean="0">
                <a:latin typeface="+mn-lt"/>
              </a:rPr>
              <a:t> </a:t>
            </a:r>
            <a:r>
              <a:rPr lang="en-US" sz="900" dirty="0">
                <a:latin typeface="+mn-lt"/>
              </a:rPr>
              <a:t>Petal Size</a:t>
            </a:r>
          </a:p>
        </p:txBody>
      </p:sp>
      <p:graphicFrame>
        <p:nvGraphicFramePr>
          <p:cNvPr id="12" name="Table 11"/>
          <p:cNvGraphicFramePr>
            <a:graphicFrameLocks noGrp="1"/>
          </p:cNvGraphicFramePr>
          <p:nvPr/>
        </p:nvGraphicFramePr>
        <p:xfrm>
          <a:off x="914400" y="914400"/>
          <a:ext cx="8077200" cy="5247640"/>
        </p:xfrm>
        <a:graphic>
          <a:graphicData uri="http://schemas.openxmlformats.org/drawingml/2006/table">
            <a:tbl>
              <a:tblPr firstRow="1" bandRow="1">
                <a:tableStyleId>{5C22544A-7EE6-4342-B048-85BDC9FD1C3A}</a:tableStyleId>
              </a:tblPr>
              <a:tblGrid>
                <a:gridCol w="1346200"/>
                <a:gridCol w="1346200"/>
                <a:gridCol w="1346200"/>
                <a:gridCol w="1346200"/>
                <a:gridCol w="1346200"/>
                <a:gridCol w="1346200"/>
              </a:tblGrid>
              <a:tr h="863600">
                <a:tc>
                  <a:txBody>
                    <a:bodyPr/>
                    <a:lstStyle/>
                    <a:p>
                      <a:r>
                        <a:rPr lang="en-US" sz="1300" b="1" dirty="0" err="1" smtClean="0">
                          <a:solidFill>
                            <a:schemeClr val="tx1"/>
                          </a:solidFill>
                          <a:latin typeface="Arial" pitchFamily="34" charset="0"/>
                          <a:cs typeface="Arial" pitchFamily="34" charset="0"/>
                        </a:rPr>
                        <a:t>Var</a:t>
                      </a:r>
                      <a:r>
                        <a:rPr lang="en-US" sz="1300" b="1" dirty="0" smtClean="0">
                          <a:solidFill>
                            <a:schemeClr val="tx1"/>
                          </a:solidFill>
                          <a:latin typeface="Arial" pitchFamily="34" charset="0"/>
                          <a:cs typeface="Arial" pitchFamily="34" charset="0"/>
                        </a:rPr>
                        <a:t> PS</a:t>
                      </a:r>
                      <a:endParaRPr lang="en-US" sz="1300" b="1" dirty="0">
                        <a:solidFill>
                          <a:schemeClr val="tx1"/>
                        </a:solidFill>
                        <a:latin typeface="Arial" pitchFamily="34" charset="0"/>
                        <a:cs typeface="Arial" pitchFamily="34" charset="0"/>
                      </a:endParaRPr>
                    </a:p>
                  </a:txBody>
                  <a:tcPr/>
                </a:tc>
                <a:tc>
                  <a:txBody>
                    <a:bodyPr/>
                    <a:lstStyle/>
                    <a:p>
                      <a:r>
                        <a:rPr lang="en-US" sz="1300" b="1" dirty="0" err="1" smtClean="0">
                          <a:solidFill>
                            <a:schemeClr val="tx1"/>
                          </a:solidFill>
                          <a:latin typeface="Arial" pitchFamily="34" charset="0"/>
                          <a:cs typeface="Arial" pitchFamily="34" charset="0"/>
                        </a:rPr>
                        <a:t>Cov</a:t>
                      </a:r>
                      <a:r>
                        <a:rPr lang="en-US" sz="1300" b="1" dirty="0" smtClean="0">
                          <a:solidFill>
                            <a:schemeClr val="tx1"/>
                          </a:solidFill>
                          <a:latin typeface="Arial" pitchFamily="34" charset="0"/>
                          <a:cs typeface="Arial" pitchFamily="34" charset="0"/>
                        </a:rPr>
                        <a:t>(PS, DH)</a:t>
                      </a:r>
                      <a:endParaRPr lang="en-US" sz="1300" b="1" dirty="0">
                        <a:solidFill>
                          <a:schemeClr val="tx1"/>
                        </a:solidFill>
                        <a:latin typeface="Arial" pitchFamily="34" charset="0"/>
                        <a:cs typeface="Arial" pitchFamily="34" charset="0"/>
                      </a:endParaRPr>
                    </a:p>
                  </a:txBody>
                  <a:tcPr/>
                </a:tc>
                <a:tc>
                  <a:txBody>
                    <a:bodyPr/>
                    <a:lstStyle/>
                    <a:p>
                      <a:r>
                        <a:rPr lang="en-US" sz="1300" b="1" dirty="0" err="1" smtClean="0">
                          <a:solidFill>
                            <a:schemeClr val="tx1"/>
                          </a:solidFill>
                          <a:latin typeface="Arial" pitchFamily="34" charset="0"/>
                          <a:cs typeface="Arial" pitchFamily="34" charset="0"/>
                        </a:rPr>
                        <a:t>Cov</a:t>
                      </a:r>
                      <a:r>
                        <a:rPr lang="en-US" sz="1300" b="1" dirty="0" smtClean="0">
                          <a:solidFill>
                            <a:schemeClr val="tx1"/>
                          </a:solidFill>
                          <a:latin typeface="Arial" pitchFamily="34" charset="0"/>
                          <a:cs typeface="Arial" pitchFamily="34" charset="0"/>
                        </a:rPr>
                        <a:t>(PS, DS)</a:t>
                      </a:r>
                      <a:endParaRPr lang="en-US" sz="1300" b="1" dirty="0">
                        <a:solidFill>
                          <a:schemeClr val="tx1"/>
                        </a:solidFill>
                        <a:latin typeface="Arial" pitchFamily="34" charset="0"/>
                        <a:cs typeface="Arial" pitchFamily="34" charset="0"/>
                      </a:endParaRPr>
                    </a:p>
                  </a:txBody>
                  <a:tcPr/>
                </a:tc>
                <a:tc>
                  <a:txBody>
                    <a:bodyPr/>
                    <a:lstStyle/>
                    <a:p>
                      <a:r>
                        <a:rPr lang="en-US" sz="1300" b="1" dirty="0" err="1" smtClean="0">
                          <a:solidFill>
                            <a:schemeClr val="tx1"/>
                          </a:solidFill>
                          <a:latin typeface="Arial" pitchFamily="34" charset="0"/>
                          <a:cs typeface="Arial" pitchFamily="34" charset="0"/>
                        </a:rPr>
                        <a:t>Cov</a:t>
                      </a:r>
                      <a:r>
                        <a:rPr lang="en-US" sz="1300" b="1" dirty="0" smtClean="0">
                          <a:solidFill>
                            <a:schemeClr val="tx1"/>
                          </a:solidFill>
                          <a:latin typeface="Arial" pitchFamily="34" charset="0"/>
                          <a:cs typeface="Arial" pitchFamily="34" charset="0"/>
                        </a:rPr>
                        <a:t>(PS, CTL)</a:t>
                      </a:r>
                      <a:endParaRPr lang="en-US" sz="1300" b="1" dirty="0">
                        <a:solidFill>
                          <a:schemeClr val="tx1"/>
                        </a:solidFill>
                        <a:latin typeface="Arial" pitchFamily="34" charset="0"/>
                        <a:cs typeface="Arial" pitchFamily="34" charset="0"/>
                      </a:endParaRPr>
                    </a:p>
                  </a:txBody>
                  <a:tcPr/>
                </a:tc>
                <a:tc>
                  <a:txBody>
                    <a:bodyPr/>
                    <a:lstStyle/>
                    <a:p>
                      <a:r>
                        <a:rPr lang="en-US" sz="1300" b="1" dirty="0" err="1" smtClean="0">
                          <a:solidFill>
                            <a:schemeClr val="tx1"/>
                          </a:solidFill>
                          <a:latin typeface="Arial" pitchFamily="34" charset="0"/>
                          <a:cs typeface="Arial" pitchFamily="34" charset="0"/>
                        </a:rPr>
                        <a:t>Cov</a:t>
                      </a:r>
                      <a:r>
                        <a:rPr lang="en-US" sz="1300" b="1" dirty="0" smtClean="0">
                          <a:solidFill>
                            <a:schemeClr val="tx1"/>
                          </a:solidFill>
                          <a:latin typeface="Arial" pitchFamily="34" charset="0"/>
                          <a:cs typeface="Arial" pitchFamily="34" charset="0"/>
                        </a:rPr>
                        <a:t>(PS,</a:t>
                      </a:r>
                      <a:r>
                        <a:rPr lang="en-US" sz="1300" b="1" baseline="0" dirty="0" smtClean="0">
                          <a:solidFill>
                            <a:schemeClr val="tx1"/>
                          </a:solidFill>
                          <a:latin typeface="Arial" pitchFamily="34" charset="0"/>
                          <a:cs typeface="Arial" pitchFamily="34" charset="0"/>
                        </a:rPr>
                        <a:t> SE)</a:t>
                      </a:r>
                      <a:endParaRPr lang="en-US" sz="1300" b="1" dirty="0">
                        <a:solidFill>
                          <a:schemeClr val="tx1"/>
                        </a:solidFill>
                        <a:latin typeface="Arial" pitchFamily="34" charset="0"/>
                        <a:cs typeface="Arial" pitchFamily="34" charset="0"/>
                      </a:endParaRPr>
                    </a:p>
                  </a:txBody>
                  <a:tcPr/>
                </a:tc>
                <a:tc>
                  <a:txBody>
                    <a:bodyPr/>
                    <a:lstStyle/>
                    <a:p>
                      <a:r>
                        <a:rPr lang="en-US" sz="1300" b="1" dirty="0" err="1" smtClean="0">
                          <a:solidFill>
                            <a:schemeClr val="tx1"/>
                          </a:solidFill>
                          <a:latin typeface="Arial" pitchFamily="34" charset="0"/>
                          <a:cs typeface="Arial" pitchFamily="34" charset="0"/>
                        </a:rPr>
                        <a:t>Cov</a:t>
                      </a:r>
                      <a:r>
                        <a:rPr lang="en-US" sz="1300" b="1" dirty="0" smtClean="0">
                          <a:solidFill>
                            <a:schemeClr val="tx1"/>
                          </a:solidFill>
                          <a:latin typeface="Arial" pitchFamily="34" charset="0"/>
                          <a:cs typeface="Arial" pitchFamily="34" charset="0"/>
                        </a:rPr>
                        <a:t>(PS, CTD)</a:t>
                      </a:r>
                      <a:endParaRPr lang="en-US" sz="1300" b="1" dirty="0">
                        <a:solidFill>
                          <a:schemeClr val="tx1"/>
                        </a:solidFill>
                        <a:latin typeface="Arial" pitchFamily="34" charset="0"/>
                        <a:cs typeface="Arial" pitchFamily="34" charset="0"/>
                      </a:endParaRPr>
                    </a:p>
                  </a:txBody>
                  <a:tcPr/>
                </a:tc>
              </a:tr>
              <a:tr h="863600">
                <a:tc>
                  <a:txBody>
                    <a:bodyPr/>
                    <a:lstStyle/>
                    <a:p>
                      <a:endParaRPr lang="en-US" sz="1300" b="1" dirty="0">
                        <a:solidFill>
                          <a:schemeClr val="tx1"/>
                        </a:solidFill>
                        <a:latin typeface="Arial" pitchFamily="34" charset="0"/>
                        <a:cs typeface="Arial" pitchFamily="34" charset="0"/>
                      </a:endParaRPr>
                    </a:p>
                  </a:txBody>
                  <a:tcPr/>
                </a:tc>
                <a:tc>
                  <a:txBody>
                    <a:bodyPr/>
                    <a:lstStyle/>
                    <a:p>
                      <a:r>
                        <a:rPr lang="en-US" sz="1300" b="1" dirty="0" err="1" smtClean="0">
                          <a:solidFill>
                            <a:schemeClr val="tx1"/>
                          </a:solidFill>
                          <a:latin typeface="Arial" pitchFamily="34" charset="0"/>
                          <a:cs typeface="Arial" pitchFamily="34" charset="0"/>
                        </a:rPr>
                        <a:t>VarDH</a:t>
                      </a:r>
                      <a:endParaRPr lang="en-US" sz="1300" b="1" dirty="0">
                        <a:solidFill>
                          <a:schemeClr val="tx1"/>
                        </a:solidFill>
                        <a:latin typeface="Arial" pitchFamily="34" charset="0"/>
                        <a:cs typeface="Arial" pitchFamily="34" charset="0"/>
                      </a:endParaRPr>
                    </a:p>
                  </a:txBody>
                  <a:tcPr/>
                </a:tc>
                <a:tc>
                  <a:txBody>
                    <a:bodyPr/>
                    <a:lstStyle/>
                    <a:p>
                      <a:r>
                        <a:rPr lang="en-US" sz="1300" b="1" dirty="0" err="1" smtClean="0">
                          <a:solidFill>
                            <a:schemeClr val="tx1"/>
                          </a:solidFill>
                          <a:latin typeface="Arial" pitchFamily="34" charset="0"/>
                          <a:cs typeface="Arial" pitchFamily="34" charset="0"/>
                        </a:rPr>
                        <a:t>Cov</a:t>
                      </a:r>
                      <a:r>
                        <a:rPr lang="en-US" sz="1300" b="1" dirty="0" smtClean="0">
                          <a:solidFill>
                            <a:schemeClr val="tx1"/>
                          </a:solidFill>
                          <a:latin typeface="Arial" pitchFamily="34" charset="0"/>
                          <a:cs typeface="Arial" pitchFamily="34" charset="0"/>
                        </a:rPr>
                        <a:t>(DH,</a:t>
                      </a:r>
                      <a:r>
                        <a:rPr lang="en-US" sz="1300" b="1" baseline="0" dirty="0" smtClean="0">
                          <a:solidFill>
                            <a:schemeClr val="tx1"/>
                          </a:solidFill>
                          <a:latin typeface="Arial" pitchFamily="34" charset="0"/>
                          <a:cs typeface="Arial" pitchFamily="34" charset="0"/>
                        </a:rPr>
                        <a:t> DS)</a:t>
                      </a:r>
                      <a:endParaRPr lang="en-US" sz="1300" b="1" dirty="0">
                        <a:solidFill>
                          <a:schemeClr val="tx1"/>
                        </a:solidFill>
                        <a:latin typeface="Arial" pitchFamily="34" charset="0"/>
                        <a:cs typeface="Arial" pitchFamily="34" charset="0"/>
                      </a:endParaRPr>
                    </a:p>
                  </a:txBody>
                  <a:tcPr/>
                </a:tc>
                <a:tc>
                  <a:txBody>
                    <a:bodyPr/>
                    <a:lstStyle/>
                    <a:p>
                      <a:r>
                        <a:rPr lang="en-US" sz="1300" b="1" dirty="0" err="1" smtClean="0">
                          <a:solidFill>
                            <a:schemeClr val="tx1"/>
                          </a:solidFill>
                          <a:latin typeface="Arial" pitchFamily="34" charset="0"/>
                          <a:cs typeface="Arial" pitchFamily="34" charset="0"/>
                        </a:rPr>
                        <a:t>Cov</a:t>
                      </a:r>
                      <a:r>
                        <a:rPr lang="en-US" sz="1300" b="1" dirty="0" smtClean="0">
                          <a:solidFill>
                            <a:schemeClr val="tx1"/>
                          </a:solidFill>
                          <a:latin typeface="Arial" pitchFamily="34" charset="0"/>
                          <a:cs typeface="Arial" pitchFamily="34" charset="0"/>
                        </a:rPr>
                        <a:t>(DH,</a:t>
                      </a:r>
                      <a:r>
                        <a:rPr lang="en-US" sz="1300" b="1" baseline="0" dirty="0" smtClean="0">
                          <a:solidFill>
                            <a:schemeClr val="tx1"/>
                          </a:solidFill>
                          <a:latin typeface="Arial" pitchFamily="34" charset="0"/>
                          <a:cs typeface="Arial" pitchFamily="34" charset="0"/>
                        </a:rPr>
                        <a:t> CTL)</a:t>
                      </a:r>
                      <a:endParaRPr lang="en-US" sz="1300" b="1" dirty="0">
                        <a:solidFill>
                          <a:schemeClr val="tx1"/>
                        </a:solidFill>
                        <a:latin typeface="Arial" pitchFamily="34" charset="0"/>
                        <a:cs typeface="Arial" pitchFamily="34" charset="0"/>
                      </a:endParaRPr>
                    </a:p>
                  </a:txBody>
                  <a:tcPr/>
                </a:tc>
                <a:tc>
                  <a:txBody>
                    <a:bodyPr/>
                    <a:lstStyle/>
                    <a:p>
                      <a:r>
                        <a:rPr lang="en-US" sz="1300" b="1" dirty="0" err="1" smtClean="0">
                          <a:solidFill>
                            <a:schemeClr val="tx1"/>
                          </a:solidFill>
                          <a:latin typeface="Arial" pitchFamily="34" charset="0"/>
                          <a:cs typeface="Arial" pitchFamily="34" charset="0"/>
                        </a:rPr>
                        <a:t>Cov</a:t>
                      </a:r>
                      <a:r>
                        <a:rPr lang="en-US" sz="1300" b="1" dirty="0" smtClean="0">
                          <a:solidFill>
                            <a:schemeClr val="tx1"/>
                          </a:solidFill>
                          <a:latin typeface="Arial" pitchFamily="34" charset="0"/>
                          <a:cs typeface="Arial" pitchFamily="34" charset="0"/>
                        </a:rPr>
                        <a:t>(DH, SE)</a:t>
                      </a:r>
                      <a:endParaRPr lang="en-US" sz="1300" b="1" dirty="0">
                        <a:solidFill>
                          <a:schemeClr val="tx1"/>
                        </a:solidFill>
                        <a:latin typeface="Arial" pitchFamily="34" charset="0"/>
                        <a:cs typeface="Arial" pitchFamily="34" charset="0"/>
                      </a:endParaRPr>
                    </a:p>
                  </a:txBody>
                  <a:tcPr/>
                </a:tc>
                <a:tc>
                  <a:txBody>
                    <a:bodyPr/>
                    <a:lstStyle/>
                    <a:p>
                      <a:r>
                        <a:rPr lang="en-US" sz="1300" b="1" dirty="0" err="1" smtClean="0">
                          <a:solidFill>
                            <a:schemeClr val="tx1"/>
                          </a:solidFill>
                          <a:latin typeface="Arial" pitchFamily="34" charset="0"/>
                          <a:cs typeface="Arial" pitchFamily="34" charset="0"/>
                        </a:rPr>
                        <a:t>Cov</a:t>
                      </a:r>
                      <a:r>
                        <a:rPr lang="en-US" sz="1300" b="1" dirty="0" smtClean="0">
                          <a:solidFill>
                            <a:schemeClr val="tx1"/>
                          </a:solidFill>
                          <a:latin typeface="Arial" pitchFamily="34" charset="0"/>
                          <a:cs typeface="Arial" pitchFamily="34" charset="0"/>
                        </a:rPr>
                        <a:t>(DH, CTD)</a:t>
                      </a:r>
                    </a:p>
                    <a:p>
                      <a:endParaRPr lang="en-US" sz="1300" b="1" dirty="0" smtClean="0">
                        <a:solidFill>
                          <a:schemeClr val="tx1"/>
                        </a:solidFill>
                        <a:latin typeface="Arial" pitchFamily="34" charset="0"/>
                        <a:cs typeface="Arial" pitchFamily="34" charset="0"/>
                      </a:endParaRPr>
                    </a:p>
                    <a:p>
                      <a:r>
                        <a:rPr lang="en-US" sz="1300" b="1" dirty="0" smtClean="0">
                          <a:solidFill>
                            <a:schemeClr val="tx1"/>
                          </a:solidFill>
                          <a:latin typeface="Arial" pitchFamily="34" charset="0"/>
                          <a:cs typeface="Arial" pitchFamily="34" charset="0"/>
                        </a:rPr>
                        <a:t>       Positive**</a:t>
                      </a:r>
                      <a:endParaRPr lang="en-US" sz="1300" b="1" dirty="0">
                        <a:solidFill>
                          <a:schemeClr val="tx1"/>
                        </a:solidFill>
                        <a:latin typeface="Arial" pitchFamily="34" charset="0"/>
                        <a:cs typeface="Arial" pitchFamily="34" charset="0"/>
                      </a:endParaRPr>
                    </a:p>
                  </a:txBody>
                  <a:tcPr/>
                </a:tc>
              </a:tr>
              <a:tr h="863600">
                <a:tc>
                  <a:txBody>
                    <a:bodyPr/>
                    <a:lstStyle/>
                    <a:p>
                      <a:endParaRPr lang="en-US" sz="1300" b="1">
                        <a:solidFill>
                          <a:schemeClr val="tx1"/>
                        </a:solidFill>
                        <a:latin typeface="Arial" pitchFamily="34" charset="0"/>
                        <a:cs typeface="Arial" pitchFamily="34" charset="0"/>
                      </a:endParaRPr>
                    </a:p>
                  </a:txBody>
                  <a:tcPr/>
                </a:tc>
                <a:tc>
                  <a:txBody>
                    <a:bodyPr/>
                    <a:lstStyle/>
                    <a:p>
                      <a:endParaRPr lang="en-US" sz="1300" b="1">
                        <a:solidFill>
                          <a:schemeClr val="tx1"/>
                        </a:solidFill>
                        <a:latin typeface="Arial" pitchFamily="34" charset="0"/>
                        <a:cs typeface="Arial" pitchFamily="34" charset="0"/>
                      </a:endParaRPr>
                    </a:p>
                  </a:txBody>
                  <a:tcPr/>
                </a:tc>
                <a:tc>
                  <a:txBody>
                    <a:bodyPr/>
                    <a:lstStyle/>
                    <a:p>
                      <a:r>
                        <a:rPr lang="en-US" sz="1300" b="1" dirty="0" err="1" smtClean="0">
                          <a:solidFill>
                            <a:schemeClr val="tx1"/>
                          </a:solidFill>
                          <a:latin typeface="Arial" pitchFamily="34" charset="0"/>
                          <a:cs typeface="Arial" pitchFamily="34" charset="0"/>
                        </a:rPr>
                        <a:t>VarDS</a:t>
                      </a:r>
                      <a:endParaRPr lang="en-US" sz="1300" b="1" dirty="0">
                        <a:solidFill>
                          <a:schemeClr val="tx1"/>
                        </a:solidFill>
                        <a:latin typeface="Arial" pitchFamily="34" charset="0"/>
                        <a:cs typeface="Arial" pitchFamily="34" charset="0"/>
                      </a:endParaRPr>
                    </a:p>
                  </a:txBody>
                  <a:tcPr/>
                </a:tc>
                <a:tc>
                  <a:txBody>
                    <a:bodyPr/>
                    <a:lstStyle/>
                    <a:p>
                      <a:r>
                        <a:rPr lang="en-US" sz="1300" b="1" dirty="0" err="1" smtClean="0">
                          <a:solidFill>
                            <a:schemeClr val="tx1"/>
                          </a:solidFill>
                          <a:latin typeface="Arial" pitchFamily="34" charset="0"/>
                          <a:cs typeface="Arial" pitchFamily="34" charset="0"/>
                        </a:rPr>
                        <a:t>Cov</a:t>
                      </a:r>
                      <a:r>
                        <a:rPr lang="en-US" sz="1300" b="1" dirty="0" smtClean="0">
                          <a:solidFill>
                            <a:schemeClr val="tx1"/>
                          </a:solidFill>
                          <a:latin typeface="Arial" pitchFamily="34" charset="0"/>
                          <a:cs typeface="Arial" pitchFamily="34" charset="0"/>
                        </a:rPr>
                        <a:t>(DS, CTL)</a:t>
                      </a:r>
                      <a:endParaRPr lang="en-US" sz="1300" b="1" dirty="0">
                        <a:solidFill>
                          <a:schemeClr val="tx1"/>
                        </a:solidFill>
                        <a:latin typeface="Arial" pitchFamily="34" charset="0"/>
                        <a:cs typeface="Arial" pitchFamily="34" charset="0"/>
                      </a:endParaRPr>
                    </a:p>
                  </a:txBody>
                  <a:tcPr/>
                </a:tc>
                <a:tc>
                  <a:txBody>
                    <a:bodyPr/>
                    <a:lstStyle/>
                    <a:p>
                      <a:r>
                        <a:rPr lang="en-US" sz="1300" b="1" dirty="0" err="1" smtClean="0">
                          <a:solidFill>
                            <a:schemeClr val="tx1"/>
                          </a:solidFill>
                          <a:latin typeface="Arial" pitchFamily="34" charset="0"/>
                          <a:cs typeface="Arial" pitchFamily="34" charset="0"/>
                        </a:rPr>
                        <a:t>Cov</a:t>
                      </a:r>
                      <a:r>
                        <a:rPr lang="en-US" sz="1300" b="1" dirty="0" smtClean="0">
                          <a:solidFill>
                            <a:schemeClr val="tx1"/>
                          </a:solidFill>
                          <a:latin typeface="Arial" pitchFamily="34" charset="0"/>
                          <a:cs typeface="Arial" pitchFamily="34" charset="0"/>
                        </a:rPr>
                        <a:t>(DS, SE)</a:t>
                      </a:r>
                      <a:endParaRPr lang="en-US" sz="1300" b="1" dirty="0">
                        <a:solidFill>
                          <a:schemeClr val="tx1"/>
                        </a:solidFill>
                        <a:latin typeface="Arial" pitchFamily="34" charset="0"/>
                        <a:cs typeface="Arial" pitchFamily="34" charset="0"/>
                      </a:endParaRPr>
                    </a:p>
                  </a:txBody>
                  <a:tcPr/>
                </a:tc>
                <a:tc>
                  <a:txBody>
                    <a:bodyPr/>
                    <a:lstStyle/>
                    <a:p>
                      <a:r>
                        <a:rPr lang="en-US" sz="1300" b="1" dirty="0" err="1" smtClean="0">
                          <a:solidFill>
                            <a:schemeClr val="tx1"/>
                          </a:solidFill>
                          <a:latin typeface="Arial" pitchFamily="34" charset="0"/>
                          <a:cs typeface="Arial" pitchFamily="34" charset="0"/>
                        </a:rPr>
                        <a:t>Cov</a:t>
                      </a:r>
                      <a:r>
                        <a:rPr lang="en-US" sz="1300" b="1" dirty="0" smtClean="0">
                          <a:solidFill>
                            <a:schemeClr val="tx1"/>
                          </a:solidFill>
                          <a:latin typeface="Arial" pitchFamily="34" charset="0"/>
                          <a:cs typeface="Arial" pitchFamily="34" charset="0"/>
                        </a:rPr>
                        <a:t>(DS, CTD)</a:t>
                      </a:r>
                      <a:endParaRPr lang="en-US" sz="1300" b="1" dirty="0">
                        <a:solidFill>
                          <a:schemeClr val="tx1"/>
                        </a:solidFill>
                        <a:latin typeface="Arial" pitchFamily="34" charset="0"/>
                        <a:cs typeface="Arial" pitchFamily="34" charset="0"/>
                      </a:endParaRPr>
                    </a:p>
                  </a:txBody>
                  <a:tcPr/>
                </a:tc>
              </a:tr>
              <a:tr h="863600">
                <a:tc>
                  <a:txBody>
                    <a:bodyPr/>
                    <a:lstStyle/>
                    <a:p>
                      <a:endParaRPr lang="en-US" sz="1300" b="1" dirty="0">
                        <a:solidFill>
                          <a:schemeClr val="tx1"/>
                        </a:solidFill>
                        <a:latin typeface="Arial" pitchFamily="34" charset="0"/>
                        <a:cs typeface="Arial" pitchFamily="34" charset="0"/>
                      </a:endParaRPr>
                    </a:p>
                  </a:txBody>
                  <a:tcPr/>
                </a:tc>
                <a:tc>
                  <a:txBody>
                    <a:bodyPr/>
                    <a:lstStyle/>
                    <a:p>
                      <a:endParaRPr lang="en-US" sz="1300" b="1">
                        <a:solidFill>
                          <a:schemeClr val="tx1"/>
                        </a:solidFill>
                        <a:latin typeface="Arial" pitchFamily="34" charset="0"/>
                        <a:cs typeface="Arial" pitchFamily="34" charset="0"/>
                      </a:endParaRPr>
                    </a:p>
                  </a:txBody>
                  <a:tcPr/>
                </a:tc>
                <a:tc>
                  <a:txBody>
                    <a:bodyPr/>
                    <a:lstStyle/>
                    <a:p>
                      <a:endParaRPr lang="en-US" sz="1300" b="1">
                        <a:solidFill>
                          <a:schemeClr val="tx1"/>
                        </a:solidFill>
                        <a:latin typeface="Arial" pitchFamily="34" charset="0"/>
                        <a:cs typeface="Arial" pitchFamily="34" charset="0"/>
                      </a:endParaRPr>
                    </a:p>
                  </a:txBody>
                  <a:tcPr/>
                </a:tc>
                <a:tc>
                  <a:txBody>
                    <a:bodyPr/>
                    <a:lstStyle/>
                    <a:p>
                      <a:r>
                        <a:rPr lang="en-US" sz="1300" b="1" dirty="0" err="1" smtClean="0">
                          <a:solidFill>
                            <a:schemeClr val="tx1"/>
                          </a:solidFill>
                          <a:latin typeface="Arial" pitchFamily="34" charset="0"/>
                          <a:cs typeface="Arial" pitchFamily="34" charset="0"/>
                        </a:rPr>
                        <a:t>VarCTL</a:t>
                      </a:r>
                      <a:endParaRPr lang="en-US" sz="1300" b="1" dirty="0">
                        <a:solidFill>
                          <a:schemeClr val="tx1"/>
                        </a:solidFill>
                        <a:latin typeface="Arial" pitchFamily="34" charset="0"/>
                        <a:cs typeface="Arial" pitchFamily="34" charset="0"/>
                      </a:endParaRPr>
                    </a:p>
                  </a:txBody>
                  <a:tcPr/>
                </a:tc>
                <a:tc>
                  <a:txBody>
                    <a:bodyPr/>
                    <a:lstStyle/>
                    <a:p>
                      <a:r>
                        <a:rPr lang="en-US" sz="1300" b="1" dirty="0" err="1" smtClean="0">
                          <a:solidFill>
                            <a:schemeClr val="tx1"/>
                          </a:solidFill>
                          <a:latin typeface="Arial" pitchFamily="34" charset="0"/>
                          <a:cs typeface="Arial" pitchFamily="34" charset="0"/>
                        </a:rPr>
                        <a:t>Cov</a:t>
                      </a:r>
                      <a:r>
                        <a:rPr lang="en-US" sz="1300" b="1" dirty="0" smtClean="0">
                          <a:solidFill>
                            <a:schemeClr val="tx1"/>
                          </a:solidFill>
                          <a:latin typeface="Arial" pitchFamily="34" charset="0"/>
                          <a:cs typeface="Arial" pitchFamily="34" charset="0"/>
                        </a:rPr>
                        <a:t>(CTL, SE)</a:t>
                      </a:r>
                    </a:p>
                    <a:p>
                      <a:endParaRPr lang="en-US" sz="1300" b="1" dirty="0" smtClean="0">
                        <a:solidFill>
                          <a:schemeClr val="tx1"/>
                        </a:solidFill>
                        <a:latin typeface="Arial" pitchFamily="34" charset="0"/>
                        <a:cs typeface="Arial" pitchFamily="34" charset="0"/>
                      </a:endParaRPr>
                    </a:p>
                    <a:p>
                      <a:r>
                        <a:rPr lang="en-US" sz="1300" b="1" dirty="0" smtClean="0">
                          <a:solidFill>
                            <a:schemeClr val="tx1"/>
                          </a:solidFill>
                          <a:latin typeface="Arial" pitchFamily="34" charset="0"/>
                          <a:cs typeface="Arial" pitchFamily="34" charset="0"/>
                        </a:rPr>
                        <a:t>     Negative**</a:t>
                      </a:r>
                      <a:endParaRPr lang="en-US" sz="1300" b="1" dirty="0">
                        <a:solidFill>
                          <a:schemeClr val="tx1"/>
                        </a:solidFill>
                        <a:latin typeface="Arial" pitchFamily="34" charset="0"/>
                        <a:cs typeface="Arial" pitchFamily="34" charset="0"/>
                      </a:endParaRPr>
                    </a:p>
                  </a:txBody>
                  <a:tcPr/>
                </a:tc>
                <a:tc>
                  <a:txBody>
                    <a:bodyPr/>
                    <a:lstStyle/>
                    <a:p>
                      <a:r>
                        <a:rPr lang="en-US" sz="1300" b="1" dirty="0" err="1" smtClean="0">
                          <a:solidFill>
                            <a:schemeClr val="tx1"/>
                          </a:solidFill>
                          <a:latin typeface="Arial" pitchFamily="34" charset="0"/>
                          <a:cs typeface="Arial" pitchFamily="34" charset="0"/>
                        </a:rPr>
                        <a:t>Cov</a:t>
                      </a:r>
                      <a:r>
                        <a:rPr lang="en-US" sz="1300" b="1" dirty="0" smtClean="0">
                          <a:solidFill>
                            <a:schemeClr val="tx1"/>
                          </a:solidFill>
                          <a:latin typeface="Arial" pitchFamily="34" charset="0"/>
                          <a:cs typeface="Arial" pitchFamily="34" charset="0"/>
                        </a:rPr>
                        <a:t>(CTL,</a:t>
                      </a:r>
                      <a:r>
                        <a:rPr lang="en-US" sz="1300" b="1" baseline="0" dirty="0" smtClean="0">
                          <a:solidFill>
                            <a:schemeClr val="tx1"/>
                          </a:solidFill>
                          <a:latin typeface="Arial" pitchFamily="34" charset="0"/>
                          <a:cs typeface="Arial" pitchFamily="34" charset="0"/>
                        </a:rPr>
                        <a:t>CTD)</a:t>
                      </a:r>
                      <a:endParaRPr lang="en-US" sz="1300" b="1" dirty="0">
                        <a:solidFill>
                          <a:schemeClr val="tx1"/>
                        </a:solidFill>
                        <a:latin typeface="Arial" pitchFamily="34" charset="0"/>
                        <a:cs typeface="Arial" pitchFamily="34" charset="0"/>
                      </a:endParaRPr>
                    </a:p>
                  </a:txBody>
                  <a:tcPr/>
                </a:tc>
              </a:tr>
              <a:tr h="863600">
                <a:tc>
                  <a:txBody>
                    <a:bodyPr/>
                    <a:lstStyle/>
                    <a:p>
                      <a:endParaRPr lang="en-US" sz="1300" b="1">
                        <a:solidFill>
                          <a:schemeClr val="tx1"/>
                        </a:solidFill>
                        <a:latin typeface="Arial" pitchFamily="34" charset="0"/>
                        <a:cs typeface="Arial" pitchFamily="34" charset="0"/>
                      </a:endParaRPr>
                    </a:p>
                  </a:txBody>
                  <a:tcPr/>
                </a:tc>
                <a:tc>
                  <a:txBody>
                    <a:bodyPr/>
                    <a:lstStyle/>
                    <a:p>
                      <a:endParaRPr lang="en-US" sz="1300" b="1">
                        <a:solidFill>
                          <a:schemeClr val="tx1"/>
                        </a:solidFill>
                        <a:latin typeface="Arial" pitchFamily="34" charset="0"/>
                        <a:cs typeface="Arial" pitchFamily="34" charset="0"/>
                      </a:endParaRPr>
                    </a:p>
                  </a:txBody>
                  <a:tcPr/>
                </a:tc>
                <a:tc>
                  <a:txBody>
                    <a:bodyPr/>
                    <a:lstStyle/>
                    <a:p>
                      <a:endParaRPr lang="en-US" sz="1300" b="1" dirty="0">
                        <a:solidFill>
                          <a:schemeClr val="tx1"/>
                        </a:solidFill>
                        <a:latin typeface="Arial" pitchFamily="34" charset="0"/>
                        <a:cs typeface="Arial" pitchFamily="34" charset="0"/>
                      </a:endParaRPr>
                    </a:p>
                  </a:txBody>
                  <a:tcPr/>
                </a:tc>
                <a:tc>
                  <a:txBody>
                    <a:bodyPr/>
                    <a:lstStyle/>
                    <a:p>
                      <a:endParaRPr lang="en-US" sz="1300" b="1">
                        <a:solidFill>
                          <a:schemeClr val="tx1"/>
                        </a:solidFill>
                        <a:latin typeface="Arial" pitchFamily="34" charset="0"/>
                        <a:cs typeface="Arial" pitchFamily="34" charset="0"/>
                      </a:endParaRPr>
                    </a:p>
                  </a:txBody>
                  <a:tcPr/>
                </a:tc>
                <a:tc>
                  <a:txBody>
                    <a:bodyPr/>
                    <a:lstStyle/>
                    <a:p>
                      <a:r>
                        <a:rPr lang="en-US" sz="1300" b="1" dirty="0" err="1" smtClean="0">
                          <a:solidFill>
                            <a:schemeClr val="tx1"/>
                          </a:solidFill>
                          <a:latin typeface="Arial" pitchFamily="34" charset="0"/>
                          <a:cs typeface="Arial" pitchFamily="34" charset="0"/>
                        </a:rPr>
                        <a:t>VarSE</a:t>
                      </a:r>
                      <a:endParaRPr lang="en-US" sz="1300" b="1" dirty="0">
                        <a:solidFill>
                          <a:schemeClr val="tx1"/>
                        </a:solidFill>
                        <a:latin typeface="Arial" pitchFamily="34" charset="0"/>
                        <a:cs typeface="Arial" pitchFamily="34" charset="0"/>
                      </a:endParaRPr>
                    </a:p>
                  </a:txBody>
                  <a:tcPr/>
                </a:tc>
                <a:tc>
                  <a:txBody>
                    <a:bodyPr/>
                    <a:lstStyle/>
                    <a:p>
                      <a:r>
                        <a:rPr lang="en-US" sz="1300" b="1" dirty="0" err="1" smtClean="0">
                          <a:solidFill>
                            <a:schemeClr val="tx1"/>
                          </a:solidFill>
                          <a:latin typeface="Arial" pitchFamily="34" charset="0"/>
                          <a:cs typeface="Arial" pitchFamily="34" charset="0"/>
                        </a:rPr>
                        <a:t>Cov</a:t>
                      </a:r>
                      <a:r>
                        <a:rPr lang="en-US" sz="1300" b="1" dirty="0" smtClean="0">
                          <a:solidFill>
                            <a:schemeClr val="tx1"/>
                          </a:solidFill>
                          <a:latin typeface="Arial" pitchFamily="34" charset="0"/>
                          <a:cs typeface="Arial" pitchFamily="34" charset="0"/>
                        </a:rPr>
                        <a:t>(SE, CTD)</a:t>
                      </a:r>
                      <a:endParaRPr lang="en-US" sz="1300" b="1" dirty="0">
                        <a:solidFill>
                          <a:schemeClr val="tx1"/>
                        </a:solidFill>
                        <a:latin typeface="Arial" pitchFamily="34" charset="0"/>
                        <a:cs typeface="Arial" pitchFamily="34" charset="0"/>
                      </a:endParaRPr>
                    </a:p>
                  </a:txBody>
                  <a:tcPr/>
                </a:tc>
              </a:tr>
              <a:tr h="863600">
                <a:tc>
                  <a:txBody>
                    <a:bodyPr/>
                    <a:lstStyle/>
                    <a:p>
                      <a:endParaRPr lang="en-US" sz="1300" b="1">
                        <a:solidFill>
                          <a:schemeClr val="tx1"/>
                        </a:solidFill>
                        <a:latin typeface="Arial" pitchFamily="34" charset="0"/>
                        <a:cs typeface="Arial" pitchFamily="34" charset="0"/>
                      </a:endParaRPr>
                    </a:p>
                  </a:txBody>
                  <a:tcPr/>
                </a:tc>
                <a:tc>
                  <a:txBody>
                    <a:bodyPr/>
                    <a:lstStyle/>
                    <a:p>
                      <a:endParaRPr lang="en-US" sz="1300" b="1">
                        <a:solidFill>
                          <a:schemeClr val="tx1"/>
                        </a:solidFill>
                        <a:latin typeface="Arial" pitchFamily="34" charset="0"/>
                        <a:cs typeface="Arial" pitchFamily="34" charset="0"/>
                      </a:endParaRPr>
                    </a:p>
                  </a:txBody>
                  <a:tcPr/>
                </a:tc>
                <a:tc>
                  <a:txBody>
                    <a:bodyPr/>
                    <a:lstStyle/>
                    <a:p>
                      <a:r>
                        <a:rPr lang="en-US" sz="1400" dirty="0" smtClean="0">
                          <a:latin typeface="Arial" charset="0"/>
                        </a:rPr>
                        <a:t>Reynolds et al. </a:t>
                      </a:r>
                      <a:r>
                        <a:rPr lang="en-US" sz="1400" i="1" dirty="0" smtClean="0">
                          <a:latin typeface="Arial" charset="0"/>
                        </a:rPr>
                        <a:t>Evolution 2010</a:t>
                      </a:r>
                      <a:br>
                        <a:rPr lang="en-US" sz="1400" i="1" dirty="0" smtClean="0">
                          <a:latin typeface="Arial" charset="0"/>
                        </a:rPr>
                      </a:br>
                      <a:endParaRPr lang="en-US" sz="1300" b="1" dirty="0">
                        <a:solidFill>
                          <a:schemeClr val="tx1"/>
                        </a:solidFill>
                        <a:latin typeface="Arial" pitchFamily="34" charset="0"/>
                        <a:cs typeface="Arial" pitchFamily="34" charset="0"/>
                      </a:endParaRPr>
                    </a:p>
                  </a:txBody>
                  <a:tcPr/>
                </a:tc>
                <a:tc>
                  <a:txBody>
                    <a:bodyPr/>
                    <a:lstStyle/>
                    <a:p>
                      <a:endParaRPr lang="en-US" sz="1300" b="1" dirty="0">
                        <a:solidFill>
                          <a:schemeClr val="tx1"/>
                        </a:solidFill>
                        <a:latin typeface="Arial" pitchFamily="34" charset="0"/>
                        <a:cs typeface="Arial" pitchFamily="34" charset="0"/>
                      </a:endParaRPr>
                    </a:p>
                  </a:txBody>
                  <a:tcPr/>
                </a:tc>
                <a:tc>
                  <a:txBody>
                    <a:bodyPr/>
                    <a:lstStyle/>
                    <a:p>
                      <a:endParaRPr lang="en-US" sz="1300" b="1">
                        <a:solidFill>
                          <a:schemeClr val="tx1"/>
                        </a:solidFill>
                        <a:latin typeface="Arial" pitchFamily="34" charset="0"/>
                        <a:cs typeface="Arial" pitchFamily="34" charset="0"/>
                      </a:endParaRPr>
                    </a:p>
                  </a:txBody>
                  <a:tcPr/>
                </a:tc>
                <a:tc>
                  <a:txBody>
                    <a:bodyPr/>
                    <a:lstStyle/>
                    <a:p>
                      <a:r>
                        <a:rPr lang="en-US" sz="1300" b="1" dirty="0" err="1" smtClean="0">
                          <a:solidFill>
                            <a:schemeClr val="tx1"/>
                          </a:solidFill>
                          <a:latin typeface="Arial" pitchFamily="34" charset="0"/>
                          <a:cs typeface="Arial" pitchFamily="34" charset="0"/>
                        </a:rPr>
                        <a:t>VarCTD</a:t>
                      </a:r>
                      <a:endParaRPr lang="en-US" sz="1300" b="1" dirty="0">
                        <a:solidFill>
                          <a:schemeClr val="tx1"/>
                        </a:solidFill>
                        <a:latin typeface="Arial" pitchFamily="34" charset="0"/>
                        <a:cs typeface="Arial" pitchFamily="34" charset="0"/>
                      </a:endParaRPr>
                    </a:p>
                  </a:txBody>
                  <a:tcPr/>
                </a:tc>
              </a:tr>
            </a:tbl>
          </a:graphicData>
        </a:graphic>
      </p:graphicFrame>
      <p:pic>
        <p:nvPicPr>
          <p:cNvPr id="52285" name="Picture 5" descr="Silene1"/>
          <p:cNvPicPr>
            <a:picLocks noChangeAspect="1" noChangeArrowheads="1"/>
          </p:cNvPicPr>
          <p:nvPr/>
        </p:nvPicPr>
        <p:blipFill>
          <a:blip r:embed="rId4" cstate="print"/>
          <a:srcRect t="8133" r="21568" b="15576"/>
          <a:stretch>
            <a:fillRect/>
          </a:stretch>
        </p:blipFill>
        <p:spPr bwMode="auto">
          <a:xfrm>
            <a:off x="1600200" y="3352800"/>
            <a:ext cx="2016125" cy="2362200"/>
          </a:xfrm>
          <a:prstGeom prst="rect">
            <a:avLst/>
          </a:prstGeom>
          <a:noFill/>
          <a:ln w="9525">
            <a:noFill/>
            <a:miter lim="800000"/>
            <a:headEnd/>
            <a:tailEnd/>
          </a:ln>
        </p:spPr>
      </p:pic>
      <p:sp>
        <p:nvSpPr>
          <p:cNvPr id="52286" name="Oval 13"/>
          <p:cNvSpPr>
            <a:spLocks noChangeArrowheads="1"/>
          </p:cNvSpPr>
          <p:nvPr/>
        </p:nvSpPr>
        <p:spPr bwMode="auto">
          <a:xfrm>
            <a:off x="7543800" y="1676400"/>
            <a:ext cx="1447800" cy="990600"/>
          </a:xfrm>
          <a:prstGeom prst="ellipse">
            <a:avLst/>
          </a:prstGeom>
          <a:noFill/>
          <a:ln w="28575" algn="ctr">
            <a:solidFill>
              <a:srgbClr val="FF0000"/>
            </a:solidFill>
            <a:round/>
            <a:headEnd/>
            <a:tailEnd/>
          </a:ln>
        </p:spPr>
        <p:txBody>
          <a:bodyPr/>
          <a:lstStyle/>
          <a:p>
            <a:endParaRPr lang="en-US">
              <a:latin typeface="+mn-lt"/>
            </a:endParaRPr>
          </a:p>
        </p:txBody>
      </p:sp>
      <p:sp>
        <p:nvSpPr>
          <p:cNvPr id="52287" name="Oval 14"/>
          <p:cNvSpPr>
            <a:spLocks noChangeArrowheads="1"/>
          </p:cNvSpPr>
          <p:nvPr/>
        </p:nvSpPr>
        <p:spPr bwMode="auto">
          <a:xfrm>
            <a:off x="6172200" y="3352800"/>
            <a:ext cx="1447800" cy="990600"/>
          </a:xfrm>
          <a:prstGeom prst="ellipse">
            <a:avLst/>
          </a:prstGeom>
          <a:noFill/>
          <a:ln w="28575" algn="ctr">
            <a:solidFill>
              <a:srgbClr val="FF0000"/>
            </a:solidFill>
            <a:round/>
            <a:headEnd/>
            <a:tailEnd/>
          </a:ln>
        </p:spPr>
        <p:txBody>
          <a:bodyPr/>
          <a:lstStyle/>
          <a:p>
            <a:endParaRPr lang="en-US">
              <a:latin typeface="+mn-lt"/>
            </a:endParaRPr>
          </a:p>
        </p:txBody>
      </p:sp>
      <p:sp>
        <p:nvSpPr>
          <p:cNvPr id="52288" name="Text Box 4"/>
          <p:cNvSpPr txBox="1">
            <a:spLocks noChangeArrowheads="1"/>
          </p:cNvSpPr>
          <p:nvPr/>
        </p:nvSpPr>
        <p:spPr bwMode="auto">
          <a:xfrm>
            <a:off x="1295400" y="5791200"/>
            <a:ext cx="5468164" cy="646331"/>
          </a:xfrm>
          <a:prstGeom prst="rect">
            <a:avLst/>
          </a:prstGeom>
          <a:noFill/>
          <a:ln w="9525">
            <a:noFill/>
            <a:miter lim="800000"/>
            <a:headEnd/>
            <a:tailEnd/>
          </a:ln>
        </p:spPr>
        <p:txBody>
          <a:bodyPr wrap="none">
            <a:spAutoFit/>
          </a:bodyPr>
          <a:lstStyle/>
          <a:p>
            <a:r>
              <a:rPr lang="en-US" dirty="0">
                <a:latin typeface="+mn-lt"/>
              </a:rPr>
              <a:t>Conclusion:</a:t>
            </a:r>
          </a:p>
          <a:p>
            <a:r>
              <a:rPr lang="en-US" dirty="0" err="1">
                <a:latin typeface="+mn-lt"/>
              </a:rPr>
              <a:t>Correlational</a:t>
            </a:r>
            <a:r>
              <a:rPr lang="en-US" dirty="0">
                <a:latin typeface="+mn-lt"/>
              </a:rPr>
              <a:t> selection on part of the Gamma Matrix</a:t>
            </a:r>
          </a:p>
        </p:txBody>
      </p:sp>
      <p:sp>
        <p:nvSpPr>
          <p:cNvPr id="15" name="TextBox 14"/>
          <p:cNvSpPr txBox="1"/>
          <p:nvPr/>
        </p:nvSpPr>
        <p:spPr>
          <a:xfrm>
            <a:off x="0" y="-76200"/>
            <a:ext cx="3890809" cy="400110"/>
          </a:xfrm>
          <a:prstGeom prst="rect">
            <a:avLst/>
          </a:prstGeom>
          <a:noFill/>
        </p:spPr>
        <p:txBody>
          <a:bodyPr wrap="none" rtlCol="0">
            <a:spAutoFit/>
          </a:bodyPr>
          <a:lstStyle/>
          <a:p>
            <a:r>
              <a:rPr lang="en-US" sz="2000" b="1" dirty="0" smtClean="0">
                <a:latin typeface="+mn-lt"/>
              </a:rPr>
              <a:t>Female Reproductive Success</a:t>
            </a:r>
            <a:endParaRPr lang="en-US" sz="2000" b="1" dirty="0">
              <a:latin typeface="+mn-lt"/>
            </a:endParaRPr>
          </a:p>
        </p:txBody>
      </p:sp>
    </p:spTree>
    <p:custDataLst>
      <p:tags r:id="rId1"/>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20" name="Rectangle 4"/>
          <p:cNvSpPr>
            <a:spLocks noChangeArrowheads="1"/>
          </p:cNvSpPr>
          <p:nvPr/>
        </p:nvSpPr>
        <p:spPr bwMode="auto">
          <a:xfrm>
            <a:off x="735667" y="237600"/>
            <a:ext cx="7218643" cy="1323439"/>
          </a:xfrm>
          <a:prstGeom prst="rect">
            <a:avLst/>
          </a:prstGeom>
          <a:noFill/>
          <a:ln w="9525">
            <a:noFill/>
            <a:miter lim="800000"/>
            <a:headEnd/>
            <a:tailEnd/>
          </a:ln>
          <a:effectLst/>
        </p:spPr>
        <p:txBody>
          <a:bodyPr wrap="none" anchor="ctr">
            <a:spAutoFit/>
          </a:bodyPr>
          <a:lstStyle/>
          <a:p>
            <a:pPr algn="ctr">
              <a:tabLst>
                <a:tab pos="228600" algn="l"/>
              </a:tabLst>
            </a:pPr>
            <a:r>
              <a:rPr lang="en-US" sz="2000" b="1" dirty="0">
                <a:ea typeface="Calibri" pitchFamily="34" charset="0"/>
                <a:cs typeface="Arial" charset="0"/>
              </a:rPr>
              <a:t>Multivariate selection in </a:t>
            </a:r>
            <a:r>
              <a:rPr lang="en-US" sz="2000" b="1" i="1" dirty="0">
                <a:ea typeface="Calibri" pitchFamily="34" charset="0"/>
                <a:cs typeface="Arial" charset="0"/>
              </a:rPr>
              <a:t>S. </a:t>
            </a:r>
            <a:r>
              <a:rPr lang="en-US" sz="2000" b="1" i="1" dirty="0" err="1">
                <a:ea typeface="Calibri" pitchFamily="34" charset="0"/>
                <a:cs typeface="Arial" charset="0"/>
              </a:rPr>
              <a:t>virginica</a:t>
            </a:r>
            <a:r>
              <a:rPr lang="en-US" sz="2000" b="1" dirty="0">
                <a:ea typeface="Calibri" pitchFamily="34" charset="0"/>
                <a:cs typeface="Arial" charset="0"/>
              </a:rPr>
              <a:t>: Canonical analyses</a:t>
            </a:r>
          </a:p>
          <a:p>
            <a:pPr algn="ctr">
              <a:tabLst>
                <a:tab pos="228600" algn="l"/>
              </a:tabLst>
            </a:pPr>
            <a:endParaRPr lang="en-US" sz="2000" b="1" dirty="0">
              <a:ea typeface="Calibri" pitchFamily="34" charset="0"/>
              <a:cs typeface="Arial" charset="0"/>
            </a:endParaRPr>
          </a:p>
          <a:p>
            <a:pPr algn="ctr">
              <a:tabLst>
                <a:tab pos="228600" algn="l"/>
              </a:tabLst>
            </a:pPr>
            <a:r>
              <a:rPr lang="en-US" sz="2000" b="1" dirty="0" err="1">
                <a:ea typeface="Calibri" pitchFamily="34" charset="0"/>
                <a:cs typeface="Arial" charset="0"/>
              </a:rPr>
              <a:t>Eigenvalues</a:t>
            </a:r>
            <a:r>
              <a:rPr lang="en-US" sz="2000" b="1" dirty="0">
                <a:ea typeface="Calibri" pitchFamily="34" charset="0"/>
                <a:cs typeface="Arial" charset="0"/>
              </a:rPr>
              <a:t> (</a:t>
            </a:r>
            <a:r>
              <a:rPr lang="el-GR" sz="2000" b="1" dirty="0">
                <a:ea typeface="Calibri" pitchFamily="34" charset="0"/>
                <a:cs typeface="Arial" charset="0"/>
              </a:rPr>
              <a:t>λ</a:t>
            </a:r>
            <a:r>
              <a:rPr lang="en-US" sz="2000" b="1" baseline="-30000" dirty="0" err="1">
                <a:ea typeface="Calibri" pitchFamily="34" charset="0"/>
                <a:cs typeface="Arial" charset="0"/>
              </a:rPr>
              <a:t>i</a:t>
            </a:r>
            <a:r>
              <a:rPr lang="en-US" sz="2000" b="1" dirty="0">
                <a:ea typeface="Calibri" pitchFamily="34" charset="0"/>
                <a:cs typeface="Arial" charset="0"/>
              </a:rPr>
              <a:t>) and eigenvectors (M</a:t>
            </a:r>
            <a:r>
              <a:rPr lang="en-US" sz="2000" b="1" baseline="-30000" dirty="0">
                <a:ea typeface="Calibri" pitchFamily="34" charset="0"/>
                <a:cs typeface="Arial" charset="0"/>
              </a:rPr>
              <a:t>i</a:t>
            </a:r>
            <a:r>
              <a:rPr lang="en-US" sz="2000" b="1" dirty="0">
                <a:ea typeface="Calibri" pitchFamily="34" charset="0"/>
                <a:cs typeface="Arial" charset="0"/>
              </a:rPr>
              <a:t>)</a:t>
            </a:r>
            <a:r>
              <a:rPr lang="en-US" sz="2000" b="1" baseline="-30000" dirty="0">
                <a:ea typeface="Calibri" pitchFamily="34" charset="0"/>
                <a:cs typeface="Arial" charset="0"/>
              </a:rPr>
              <a:t> </a:t>
            </a:r>
            <a:r>
              <a:rPr lang="en-US" sz="2000" b="1" dirty="0">
                <a:ea typeface="Calibri" pitchFamily="34" charset="0"/>
                <a:cs typeface="Arial" charset="0"/>
              </a:rPr>
              <a:t>of the 6 latent axes </a:t>
            </a:r>
          </a:p>
          <a:p>
            <a:pPr algn="ctr">
              <a:tabLst>
                <a:tab pos="228600" algn="l"/>
              </a:tabLst>
            </a:pPr>
            <a:r>
              <a:rPr lang="en-US" sz="2000" b="1" dirty="0">
                <a:ea typeface="Calibri" pitchFamily="34" charset="0"/>
                <a:cs typeface="Arial" charset="0"/>
              </a:rPr>
              <a:t>with </a:t>
            </a:r>
            <a:r>
              <a:rPr lang="en-US" sz="2000" b="1" u="sng" dirty="0">
                <a:ea typeface="Calibri" pitchFamily="34" charset="0"/>
                <a:cs typeface="Arial" charset="0"/>
              </a:rPr>
              <a:t>statistically</a:t>
            </a:r>
            <a:r>
              <a:rPr lang="en-US" sz="2000" b="1" dirty="0">
                <a:ea typeface="Calibri" pitchFamily="34" charset="0"/>
                <a:cs typeface="Arial" charset="0"/>
              </a:rPr>
              <a:t> </a:t>
            </a:r>
            <a:r>
              <a:rPr lang="en-US" sz="2000" b="1" u="sng" dirty="0">
                <a:ea typeface="Calibri" pitchFamily="34" charset="0"/>
                <a:cs typeface="Arial" charset="0"/>
              </a:rPr>
              <a:t>significant</a:t>
            </a:r>
            <a:r>
              <a:rPr lang="en-US" sz="2000" b="1" dirty="0">
                <a:ea typeface="Calibri" pitchFamily="34" charset="0"/>
                <a:cs typeface="Arial" charset="0"/>
              </a:rPr>
              <a:t> nonlinear selection.</a:t>
            </a:r>
          </a:p>
        </p:txBody>
      </p:sp>
      <p:graphicFrame>
        <p:nvGraphicFramePr>
          <p:cNvPr id="291386" name="Group 570"/>
          <p:cNvGraphicFramePr>
            <a:graphicFrameLocks noGrp="1"/>
          </p:cNvGraphicFramePr>
          <p:nvPr/>
        </p:nvGraphicFramePr>
        <p:xfrm>
          <a:off x="152400" y="2286000"/>
          <a:ext cx="8915400" cy="2103120"/>
        </p:xfrm>
        <a:graphic>
          <a:graphicData uri="http://schemas.openxmlformats.org/drawingml/2006/table">
            <a:tbl>
              <a:tblPr/>
              <a:tblGrid>
                <a:gridCol w="609600"/>
                <a:gridCol w="914400"/>
                <a:gridCol w="609600"/>
                <a:gridCol w="762000"/>
                <a:gridCol w="762000"/>
                <a:gridCol w="838200"/>
                <a:gridCol w="1143000"/>
                <a:gridCol w="990600"/>
                <a:gridCol w="838200"/>
                <a:gridCol w="685800"/>
                <a:gridCol w="762000"/>
              </a:tblGrid>
              <a:tr h="39211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endParaRPr kumimoji="0" lang="en-US" sz="1200" b="1" i="0" u="none" strike="noStrike" cap="none" normalizeH="0" baseline="0" smtClean="0">
                        <a:ln>
                          <a:noFill/>
                        </a:ln>
                        <a:solidFill>
                          <a:schemeClr val="tx1"/>
                        </a:solidFill>
                        <a:effectLst/>
                        <a:latin typeface="Arial" charset="0"/>
                        <a:ea typeface="Calibri" pitchFamily="34"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Year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Fitness proxy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M</a:t>
                      </a:r>
                      <a:r>
                        <a:rPr kumimoji="0" lang="en-US" sz="1200" b="1" i="0" u="none" strike="noStrike" cap="none" normalizeH="0" baseline="-30000" smtClean="0">
                          <a:ln>
                            <a:noFill/>
                          </a:ln>
                          <a:solidFill>
                            <a:schemeClr val="tx1"/>
                          </a:solidFill>
                          <a:effectLst/>
                          <a:latin typeface="Arial" charset="0"/>
                          <a:ea typeface="Calibri" pitchFamily="34" charset="0"/>
                          <a:cs typeface="Arial" charset="0"/>
                        </a:rPr>
                        <a:t>i</a:t>
                      </a:r>
                      <a:endParaRPr kumimoji="0" lang="en-US" sz="1200" b="1" i="0" u="none" strike="noStrike" cap="none" normalizeH="0" baseline="0" smtClean="0">
                        <a:ln>
                          <a:noFill/>
                        </a:ln>
                        <a:solidFill>
                          <a:schemeClr val="tx1"/>
                        </a:solidFill>
                        <a:effectLst/>
                        <a:latin typeface="Arial" charset="0"/>
                        <a:ea typeface="Calibri"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Tube</a:t>
                      </a:r>
                    </a:p>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Length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Petal</a:t>
                      </a:r>
                    </a:p>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Length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Petal </a:t>
                      </a:r>
                    </a:p>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Width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Tube</a:t>
                      </a:r>
                    </a:p>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Diameter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Stigma-Exerstion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rPr>
                        <a:t>Display Height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l-GR" sz="1400" b="0" i="0" u="none" strike="noStrike" cap="none" normalizeH="0" baseline="0" smtClean="0">
                          <a:ln>
                            <a:noFill/>
                          </a:ln>
                          <a:solidFill>
                            <a:schemeClr val="tx1"/>
                          </a:solidFill>
                          <a:effectLst/>
                          <a:latin typeface="Arial" charset="0"/>
                          <a:ea typeface="Calibri" pitchFamily="34" charset="0"/>
                          <a:cs typeface="Arial" charset="0"/>
                        </a:rPr>
                        <a:t>λ</a:t>
                      </a:r>
                      <a:r>
                        <a:rPr kumimoji="0" lang="en-US" sz="1200" b="1" i="0" u="none" strike="noStrike" cap="none" normalizeH="0" baseline="-25000" smtClean="0">
                          <a:ln>
                            <a:noFill/>
                          </a:ln>
                          <a:solidFill>
                            <a:schemeClr val="tx1"/>
                          </a:solidFill>
                          <a:effectLst/>
                          <a:latin typeface="Arial" charset="0"/>
                          <a:ea typeface="Calibri" pitchFamily="34" charset="0"/>
                          <a:cs typeface="Arial" charset="0"/>
                        </a:rPr>
                        <a:t> i</a:t>
                      </a:r>
                      <a:endParaRPr kumimoji="0" lang="el-GR" sz="1200" b="1" i="0" u="none" strike="noStrike" cap="none" normalizeH="0" baseline="-25000" smtClean="0">
                        <a:ln>
                          <a:noFill/>
                        </a:ln>
                        <a:solidFill>
                          <a:schemeClr val="tx1"/>
                        </a:solidFill>
                        <a:effectLst/>
                        <a:latin typeface="Arial" charset="0"/>
                        <a:ea typeface="Calibri"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p-</a:t>
                      </a:r>
                    </a:p>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value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1994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Fruit set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M2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0.482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0.242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0.707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-0.011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0.355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-0.288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-0.338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0.046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1994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Seed set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M3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-0.598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-0.244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-0.031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-0.091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0.463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0.599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-0.214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0.036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1995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Fruit set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M6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-0.450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-0.469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0.346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0.127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0.443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0.495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0.668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0.021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2003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Fruit set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M3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0.145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0.500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0.102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-0.745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0.401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-0.044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-0.200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0.026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2005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Seed set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M2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0.180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-0.029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-0.575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-0.464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0.384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0.524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-0.196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0.007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7621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2006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Seed set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M1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0.063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-0.299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0.681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-0.599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0.138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0.254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-1.25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200" b="1" i="0" u="none" strike="noStrike" cap="none" normalizeH="0" baseline="0" smtClean="0">
                          <a:ln>
                            <a:noFill/>
                          </a:ln>
                          <a:solidFill>
                            <a:schemeClr val="tx1"/>
                          </a:solidFill>
                          <a:effectLst/>
                          <a:latin typeface="Arial" charset="0"/>
                          <a:ea typeface="Calibri" pitchFamily="34" charset="0"/>
                          <a:cs typeface="Arial" charset="0"/>
                        </a:rPr>
                        <a:t>0.022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91389" name="Text Box 573"/>
          <p:cNvSpPr txBox="1">
            <a:spLocks noChangeArrowheads="1"/>
          </p:cNvSpPr>
          <p:nvPr/>
        </p:nvSpPr>
        <p:spPr bwMode="auto">
          <a:xfrm>
            <a:off x="228600" y="4495800"/>
            <a:ext cx="7543800" cy="1754326"/>
          </a:xfrm>
          <a:prstGeom prst="rect">
            <a:avLst/>
          </a:prstGeom>
          <a:noFill/>
          <a:ln w="9525">
            <a:noFill/>
            <a:miter lim="800000"/>
            <a:headEnd/>
            <a:tailEnd/>
          </a:ln>
          <a:effectLst/>
        </p:spPr>
        <p:txBody>
          <a:bodyPr>
            <a:spAutoFit/>
          </a:bodyPr>
          <a:lstStyle/>
          <a:p>
            <a:r>
              <a:rPr lang="en-US" sz="1800" b="1" dirty="0"/>
              <a:t>P-values are from a permutation </a:t>
            </a:r>
            <a:r>
              <a:rPr lang="en-US" sz="1800" b="1" dirty="0" smtClean="0"/>
              <a:t>test </a:t>
            </a:r>
            <a:r>
              <a:rPr lang="en-US" sz="1600" dirty="0" smtClean="0"/>
              <a:t>(Reynolds et al. 2010)</a:t>
            </a:r>
            <a:endParaRPr lang="en-US" sz="1800" dirty="0"/>
          </a:p>
          <a:p>
            <a:endParaRPr lang="en-US" sz="1800" b="1" dirty="0"/>
          </a:p>
          <a:p>
            <a:r>
              <a:rPr lang="en-US" b="1" dirty="0" err="1"/>
              <a:t>Correlational</a:t>
            </a:r>
            <a:r>
              <a:rPr lang="en-US" b="1" dirty="0"/>
              <a:t> Selection:</a:t>
            </a:r>
          </a:p>
          <a:p>
            <a:r>
              <a:rPr lang="en-US" b="1" dirty="0"/>
              <a:t>6/16 Fitness Proxy/Year Combinations</a:t>
            </a:r>
          </a:p>
          <a:p>
            <a:r>
              <a:rPr lang="en-US" b="1" dirty="0"/>
              <a:t>+ 5 more 0.05 &lt; p &lt; 0.10     </a:t>
            </a:r>
          </a:p>
          <a:p>
            <a:endParaRPr lang="en-US" b="1" dirty="0"/>
          </a:p>
        </p:txBody>
      </p:sp>
      <p:pic>
        <p:nvPicPr>
          <p:cNvPr id="291390" name="Picture 574" descr="Silene1"/>
          <p:cNvPicPr>
            <a:picLocks noChangeAspect="1" noChangeArrowheads="1"/>
          </p:cNvPicPr>
          <p:nvPr/>
        </p:nvPicPr>
        <p:blipFill>
          <a:blip r:embed="rId3" cstate="print"/>
          <a:srcRect t="8133" r="21568" b="15576"/>
          <a:stretch>
            <a:fillRect/>
          </a:stretch>
        </p:blipFill>
        <p:spPr bwMode="auto">
          <a:xfrm>
            <a:off x="6934200" y="4876800"/>
            <a:ext cx="1365250" cy="1600200"/>
          </a:xfrm>
          <a:prstGeom prst="rect">
            <a:avLst/>
          </a:prstGeom>
          <a:noFill/>
          <a:ln w="9525">
            <a:noFill/>
            <a:miter lim="800000"/>
            <a:headEnd/>
            <a:tailEnd/>
          </a:ln>
        </p:spPr>
      </p:pic>
      <p:sp>
        <p:nvSpPr>
          <p:cNvPr id="6" name="Rectangle 5"/>
          <p:cNvSpPr>
            <a:spLocks noChangeArrowheads="1"/>
          </p:cNvSpPr>
          <p:nvPr/>
        </p:nvSpPr>
        <p:spPr bwMode="auto">
          <a:xfrm>
            <a:off x="2590800" y="1600200"/>
            <a:ext cx="3506088" cy="369332"/>
          </a:xfrm>
          <a:prstGeom prst="rect">
            <a:avLst/>
          </a:prstGeom>
          <a:noFill/>
          <a:ln w="9525">
            <a:noFill/>
            <a:miter lim="800000"/>
            <a:headEnd/>
            <a:tailEnd/>
          </a:ln>
        </p:spPr>
        <p:txBody>
          <a:bodyPr wrap="none">
            <a:spAutoFit/>
          </a:bodyPr>
          <a:lstStyle/>
          <a:p>
            <a:r>
              <a:rPr lang="en-US" b="1" dirty="0">
                <a:latin typeface="+mn-lt"/>
              </a:rPr>
              <a:t>Reynolds et al. </a:t>
            </a:r>
            <a:r>
              <a:rPr lang="en-US" b="1" i="1" dirty="0">
                <a:latin typeface="+mn-lt"/>
              </a:rPr>
              <a:t>Evolution 2010</a:t>
            </a:r>
            <a:endParaRPr lang="en-US" b="1" dirty="0">
              <a:latin typeface="+mn-lt"/>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body" idx="1"/>
          </p:nvPr>
        </p:nvSpPr>
        <p:spPr>
          <a:xfrm>
            <a:off x="0" y="838200"/>
            <a:ext cx="9144000" cy="5638800"/>
          </a:xfrm>
        </p:spPr>
        <p:txBody>
          <a:bodyPr/>
          <a:lstStyle/>
          <a:p>
            <a:pPr>
              <a:lnSpc>
                <a:spcPct val="90000"/>
              </a:lnSpc>
              <a:buFontTx/>
              <a:buNone/>
            </a:pPr>
            <a:r>
              <a:rPr lang="en-US" sz="2400" b="1" dirty="0" smtClean="0"/>
              <a:t>What combinations of traits in artificial arrays of flowers do hummingbirds prefer to visit? </a:t>
            </a:r>
          </a:p>
          <a:p>
            <a:pPr>
              <a:lnSpc>
                <a:spcPct val="90000"/>
              </a:lnSpc>
              <a:buFontTx/>
              <a:buNone/>
            </a:pPr>
            <a:endParaRPr lang="en-US" sz="1200" b="1" dirty="0" smtClean="0"/>
          </a:p>
          <a:p>
            <a:pPr>
              <a:lnSpc>
                <a:spcPct val="90000"/>
              </a:lnSpc>
              <a:buFontTx/>
              <a:buNone/>
            </a:pPr>
            <a:r>
              <a:rPr lang="en-US" sz="2400" b="1" dirty="0" smtClean="0"/>
              <a:t>Trait combinations from </a:t>
            </a:r>
            <a:r>
              <a:rPr lang="en-US" sz="2400" b="1" i="1" dirty="0" smtClean="0"/>
              <a:t>S. </a:t>
            </a:r>
            <a:r>
              <a:rPr lang="en-US" sz="2400" b="1" i="1" dirty="0" err="1" smtClean="0"/>
              <a:t>virginca</a:t>
            </a:r>
            <a:r>
              <a:rPr lang="en-US" sz="2400" b="1" i="1" dirty="0" smtClean="0"/>
              <a:t>, S. </a:t>
            </a:r>
            <a:r>
              <a:rPr lang="en-US" sz="2400" b="1" i="1" dirty="0" err="1" smtClean="0"/>
              <a:t>stellata</a:t>
            </a:r>
            <a:r>
              <a:rPr lang="en-US" sz="2400" b="1" i="1" dirty="0" smtClean="0"/>
              <a:t>, S. </a:t>
            </a:r>
            <a:r>
              <a:rPr lang="en-US" sz="2400" b="1" i="1" dirty="0" err="1" smtClean="0"/>
              <a:t>caroliniana</a:t>
            </a:r>
            <a:endParaRPr lang="en-US" sz="2400" b="1" i="1" dirty="0" smtClean="0"/>
          </a:p>
          <a:p>
            <a:pPr lvl="1">
              <a:lnSpc>
                <a:spcPct val="90000"/>
              </a:lnSpc>
              <a:buFontTx/>
              <a:buNone/>
            </a:pPr>
            <a:r>
              <a:rPr lang="en-US" sz="2400" u="sng" dirty="0" smtClean="0"/>
              <a:t>Presentation:</a:t>
            </a:r>
          </a:p>
          <a:p>
            <a:pPr lvl="2">
              <a:lnSpc>
                <a:spcPct val="90000"/>
              </a:lnSpc>
              <a:buFontTx/>
              <a:buNone/>
            </a:pPr>
            <a:r>
              <a:rPr lang="en-US" dirty="0" smtClean="0"/>
              <a:t>Horizontal or upright</a:t>
            </a:r>
          </a:p>
          <a:p>
            <a:pPr lvl="1">
              <a:lnSpc>
                <a:spcPct val="90000"/>
              </a:lnSpc>
              <a:buFontTx/>
              <a:buNone/>
            </a:pPr>
            <a:r>
              <a:rPr lang="en-US" sz="2400" u="sng" dirty="0" smtClean="0"/>
              <a:t>Flower height:</a:t>
            </a:r>
          </a:p>
          <a:p>
            <a:pPr lvl="2">
              <a:lnSpc>
                <a:spcPct val="90000"/>
              </a:lnSpc>
              <a:buFontTx/>
              <a:buNone/>
            </a:pPr>
            <a:r>
              <a:rPr lang="en-US" dirty="0" smtClean="0"/>
              <a:t>50cm or 25cm</a:t>
            </a:r>
          </a:p>
          <a:p>
            <a:pPr lvl="1">
              <a:lnSpc>
                <a:spcPct val="90000"/>
              </a:lnSpc>
              <a:buFontTx/>
              <a:buNone/>
            </a:pPr>
            <a:r>
              <a:rPr lang="en-US" sz="2400" u="sng" dirty="0" smtClean="0"/>
              <a:t>Inflorescence architecture:</a:t>
            </a:r>
          </a:p>
          <a:p>
            <a:pPr lvl="2">
              <a:lnSpc>
                <a:spcPct val="90000"/>
              </a:lnSpc>
              <a:buFontTx/>
              <a:buNone/>
            </a:pPr>
            <a:r>
              <a:rPr lang="en-US" dirty="0" smtClean="0"/>
              <a:t>Clumped or diffuse flowers</a:t>
            </a:r>
          </a:p>
          <a:p>
            <a:pPr lvl="1">
              <a:lnSpc>
                <a:spcPct val="90000"/>
              </a:lnSpc>
              <a:buFontTx/>
              <a:buNone/>
            </a:pPr>
            <a:r>
              <a:rPr lang="en-US" sz="2400" u="sng" dirty="0" smtClean="0"/>
              <a:t>Tube diameter:</a:t>
            </a:r>
          </a:p>
          <a:p>
            <a:pPr lvl="2">
              <a:lnSpc>
                <a:spcPct val="90000"/>
              </a:lnSpc>
              <a:buFontTx/>
              <a:buNone/>
            </a:pPr>
            <a:r>
              <a:rPr lang="en-US" dirty="0" smtClean="0"/>
              <a:t>Wide (8.0mm) or narrow (4.0mm)</a:t>
            </a:r>
          </a:p>
          <a:p>
            <a:pPr lvl="1">
              <a:lnSpc>
                <a:spcPct val="90000"/>
              </a:lnSpc>
              <a:buFontTx/>
              <a:buNone/>
            </a:pPr>
            <a:r>
              <a:rPr lang="en-US" sz="2400" u="sng" dirty="0" smtClean="0"/>
              <a:t>Flower color:</a:t>
            </a:r>
          </a:p>
          <a:p>
            <a:pPr lvl="2">
              <a:lnSpc>
                <a:spcPct val="90000"/>
              </a:lnSpc>
              <a:buFontTx/>
              <a:buNone/>
            </a:pPr>
            <a:r>
              <a:rPr lang="en-US" dirty="0" smtClean="0"/>
              <a:t>Red, pink, or white flowers</a:t>
            </a:r>
          </a:p>
        </p:txBody>
      </p:sp>
      <p:sp>
        <p:nvSpPr>
          <p:cNvPr id="46083" name="AutoShape 4" descr="Silene"/>
          <p:cNvSpPr>
            <a:spLocks noChangeAspect="1" noChangeArrowheads="1"/>
          </p:cNvSpPr>
          <p:nvPr/>
        </p:nvSpPr>
        <p:spPr bwMode="auto">
          <a:xfrm>
            <a:off x="155575" y="46038"/>
            <a:ext cx="3905250" cy="3000375"/>
          </a:xfrm>
          <a:prstGeom prst="rect">
            <a:avLst/>
          </a:prstGeom>
          <a:noFill/>
          <a:ln w="9525">
            <a:noFill/>
            <a:miter lim="800000"/>
            <a:headEnd/>
            <a:tailEnd/>
          </a:ln>
        </p:spPr>
        <p:txBody>
          <a:bodyPr/>
          <a:lstStyle/>
          <a:p>
            <a:endParaRPr lang="en-US"/>
          </a:p>
        </p:txBody>
      </p:sp>
      <p:pic>
        <p:nvPicPr>
          <p:cNvPr id="46084" name="Picture 6" descr="DSCN3987"/>
          <p:cNvPicPr>
            <a:picLocks noChangeAspect="1" noChangeArrowheads="1"/>
          </p:cNvPicPr>
          <p:nvPr/>
        </p:nvPicPr>
        <p:blipFill>
          <a:blip r:embed="rId4" cstate="print"/>
          <a:srcRect r="37842" b="12560"/>
          <a:stretch>
            <a:fillRect/>
          </a:stretch>
        </p:blipFill>
        <p:spPr bwMode="auto">
          <a:xfrm>
            <a:off x="4800600" y="2514600"/>
            <a:ext cx="1371600" cy="1447800"/>
          </a:xfrm>
          <a:prstGeom prst="rect">
            <a:avLst/>
          </a:prstGeom>
          <a:noFill/>
          <a:ln w="9525">
            <a:noFill/>
            <a:miter lim="800000"/>
            <a:headEnd/>
            <a:tailEnd/>
          </a:ln>
        </p:spPr>
      </p:pic>
      <p:pic>
        <p:nvPicPr>
          <p:cNvPr id="46085" name="Picture 9" descr="Silene + Hummingbird"/>
          <p:cNvPicPr>
            <a:picLocks noChangeAspect="1" noChangeArrowheads="1"/>
          </p:cNvPicPr>
          <p:nvPr/>
        </p:nvPicPr>
        <p:blipFill>
          <a:blip r:embed="rId5" cstate="print">
            <a:lum bright="14000" contrast="16000"/>
          </a:blip>
          <a:srcRect t="27330" r="9369" b="2365"/>
          <a:stretch>
            <a:fillRect/>
          </a:stretch>
        </p:blipFill>
        <p:spPr bwMode="auto">
          <a:xfrm>
            <a:off x="6934200" y="2514600"/>
            <a:ext cx="1417638" cy="1219200"/>
          </a:xfrm>
          <a:prstGeom prst="rect">
            <a:avLst/>
          </a:prstGeom>
          <a:noFill/>
          <a:ln w="9525">
            <a:noFill/>
            <a:miter lim="800000"/>
            <a:headEnd/>
            <a:tailEnd/>
          </a:ln>
        </p:spPr>
      </p:pic>
      <p:pic>
        <p:nvPicPr>
          <p:cNvPr id="136202" name="MOV00004.MPG">
            <a:hlinkClick r:id="" action="ppaction://media"/>
          </p:cNvPr>
          <p:cNvPicPr>
            <a:picLocks noRot="1" noChangeAspect="1" noChangeArrowheads="1"/>
          </p:cNvPicPr>
          <p:nvPr>
            <a:videoFile r:link="rId1"/>
          </p:nvPr>
        </p:nvPicPr>
        <p:blipFill>
          <a:blip r:embed="rId6" cstate="print"/>
          <a:srcRect l="21875" r="15625" b="8333"/>
          <a:stretch>
            <a:fillRect/>
          </a:stretch>
        </p:blipFill>
        <p:spPr bwMode="auto">
          <a:xfrm>
            <a:off x="6400800" y="4495800"/>
            <a:ext cx="1246188" cy="1371600"/>
          </a:xfrm>
          <a:prstGeom prst="rect">
            <a:avLst/>
          </a:prstGeom>
          <a:noFill/>
          <a:ln w="9525">
            <a:noFill/>
            <a:miter lim="800000"/>
            <a:headEnd/>
            <a:tailEnd/>
          </a:ln>
        </p:spPr>
      </p:pic>
      <p:sp>
        <p:nvSpPr>
          <p:cNvPr id="46087" name="Text Box 11"/>
          <p:cNvSpPr txBox="1">
            <a:spLocks noChangeArrowheads="1"/>
          </p:cNvSpPr>
          <p:nvPr/>
        </p:nvSpPr>
        <p:spPr bwMode="auto">
          <a:xfrm>
            <a:off x="1708150" y="6324600"/>
            <a:ext cx="5683250" cy="461963"/>
          </a:xfrm>
          <a:prstGeom prst="rect">
            <a:avLst/>
          </a:prstGeom>
          <a:noFill/>
          <a:ln w="9525">
            <a:solidFill>
              <a:schemeClr val="tx1"/>
            </a:solidFill>
            <a:miter lim="800000"/>
            <a:headEnd/>
            <a:tailEnd/>
          </a:ln>
        </p:spPr>
        <p:txBody>
          <a:bodyPr wrap="none">
            <a:spAutoFit/>
          </a:bodyPr>
          <a:lstStyle/>
          <a:p>
            <a:r>
              <a:rPr lang="en-US" sz="2400"/>
              <a:t>2 x 2 x 2 x 2 x 3 = 48 Trait Combinations</a:t>
            </a:r>
          </a:p>
        </p:txBody>
      </p:sp>
      <p:sp>
        <p:nvSpPr>
          <p:cNvPr id="46088" name="TextBox 7"/>
          <p:cNvSpPr txBox="1">
            <a:spLocks noChangeArrowheads="1"/>
          </p:cNvSpPr>
          <p:nvPr/>
        </p:nvSpPr>
        <p:spPr bwMode="auto">
          <a:xfrm>
            <a:off x="228600" y="0"/>
            <a:ext cx="4906963" cy="584200"/>
          </a:xfrm>
          <a:prstGeom prst="rect">
            <a:avLst/>
          </a:prstGeom>
          <a:noFill/>
          <a:ln w="9525">
            <a:noFill/>
            <a:miter lim="800000"/>
            <a:headEnd/>
            <a:tailEnd/>
          </a:ln>
        </p:spPr>
        <p:txBody>
          <a:bodyPr wrap="none">
            <a:spAutoFit/>
          </a:bodyPr>
          <a:lstStyle/>
          <a:p>
            <a:r>
              <a:rPr lang="en-US" sz="3200" b="1"/>
              <a:t>Experimental Approach:</a:t>
            </a: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620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36202"/>
                </p:tgtEl>
              </p:cMediaNode>
            </p:video>
            <p:seq concurrent="1" nextAc="seek">
              <p:cTn id="8" restart="whenNotActive" fill="hold" evtFilter="cancelBubble" nodeType="interactiveSeq">
                <p:stCondLst>
                  <p:cond evt="onClick" delay="0">
                    <p:tgtEl>
                      <p:spTgt spid="13620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6202"/>
                                        </p:tgtEl>
                                      </p:cBhvr>
                                    </p:cmd>
                                  </p:childTnLst>
                                </p:cTn>
                              </p:par>
                            </p:childTnLst>
                          </p:cTn>
                        </p:par>
                      </p:childTnLst>
                    </p:cTn>
                  </p:par>
                </p:childTnLst>
              </p:cTn>
              <p:nextCondLst>
                <p:cond evt="onClick" delay="0">
                  <p:tgtEl>
                    <p:spTgt spid="136202"/>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7" descr="Figure_06_00_L"/>
          <p:cNvPicPr>
            <a:picLocks noChangeAspect="1" noChangeArrowheads="1"/>
          </p:cNvPicPr>
          <p:nvPr/>
        </p:nvPicPr>
        <p:blipFill>
          <a:blip r:embed="rId2" cstate="print"/>
          <a:srcRect/>
          <a:stretch>
            <a:fillRect/>
          </a:stretch>
        </p:blipFill>
        <p:spPr bwMode="auto">
          <a:xfrm>
            <a:off x="1066800" y="914400"/>
            <a:ext cx="5715000" cy="5523510"/>
          </a:xfrm>
          <a:prstGeom prst="rect">
            <a:avLst/>
          </a:prstGeom>
          <a:noFill/>
          <a:ln w="9525">
            <a:noFill/>
            <a:miter lim="800000"/>
            <a:headEnd/>
            <a:tailEnd/>
          </a:ln>
        </p:spPr>
      </p:pic>
      <p:sp>
        <p:nvSpPr>
          <p:cNvPr id="4" name="TextBox 3"/>
          <p:cNvSpPr txBox="1"/>
          <p:nvPr/>
        </p:nvSpPr>
        <p:spPr>
          <a:xfrm>
            <a:off x="0" y="0"/>
            <a:ext cx="9144000" cy="677108"/>
          </a:xfrm>
          <a:prstGeom prst="rect">
            <a:avLst/>
          </a:prstGeom>
          <a:noFill/>
        </p:spPr>
        <p:txBody>
          <a:bodyPr wrap="square" rtlCol="0">
            <a:spAutoFit/>
          </a:bodyPr>
          <a:lstStyle/>
          <a:p>
            <a:pPr algn="ctr"/>
            <a:r>
              <a:rPr lang="en-US" sz="2000" dirty="0" smtClean="0">
                <a:latin typeface="Arial Black" pitchFamily="34" charset="0"/>
              </a:rPr>
              <a:t>17 – 20 % Amino Acid Substitutions Due to Positive Selection*** </a:t>
            </a:r>
            <a:r>
              <a:rPr lang="en-US" sz="1800" dirty="0" smtClean="0">
                <a:latin typeface="Arial Black" pitchFamily="34" charset="0"/>
              </a:rPr>
              <a:t>(adapted from Fay, 2011 by Herron and Freeman 2013)</a:t>
            </a:r>
            <a:endParaRPr lang="en-US" sz="2200" dirty="0">
              <a:latin typeface="Arial Black" pitchFamily="34" charset="0"/>
            </a:endParaRPr>
          </a:p>
        </p:txBody>
      </p:sp>
      <p:grpSp>
        <p:nvGrpSpPr>
          <p:cNvPr id="2" name="Group 12"/>
          <p:cNvGrpSpPr/>
          <p:nvPr/>
        </p:nvGrpSpPr>
        <p:grpSpPr>
          <a:xfrm>
            <a:off x="6943556" y="2514600"/>
            <a:ext cx="2200444" cy="1223665"/>
            <a:chOff x="6858000" y="2438400"/>
            <a:chExt cx="2200444" cy="1223665"/>
          </a:xfrm>
        </p:grpSpPr>
        <p:sp>
          <p:nvSpPr>
            <p:cNvPr id="7" name="TextBox 5"/>
            <p:cNvSpPr txBox="1"/>
            <p:nvPr/>
          </p:nvSpPr>
          <p:spPr>
            <a:xfrm>
              <a:off x="6858000" y="2667000"/>
              <a:ext cx="378630" cy="461665"/>
            </a:xfrm>
            <a:prstGeom prst="rect">
              <a:avLst/>
            </a:prstGeom>
            <a:noFill/>
          </p:spPr>
          <p:txBody>
            <a:bodyPr wrap="none" rtlCol="0">
              <a:spAutoFit/>
            </a:bodyPr>
            <a:lstStyle/>
            <a:p>
              <a:r>
                <a:rPr lang="en-US" b="1" dirty="0" smtClean="0">
                  <a:latin typeface="Symbol MT" pitchFamily="18" charset="2"/>
                  <a:cs typeface="Arial" pitchFamily="34" charset="0"/>
                </a:rPr>
                <a:t>a</a:t>
              </a:r>
              <a:endParaRPr lang="en-US" b="1" dirty="0">
                <a:latin typeface="Symbol MT" pitchFamily="18" charset="2"/>
                <a:cs typeface="Arial" pitchFamily="34" charset="0"/>
              </a:endParaRPr>
            </a:p>
          </p:txBody>
        </p:sp>
        <p:grpSp>
          <p:nvGrpSpPr>
            <p:cNvPr id="5" name="Group 11"/>
            <p:cNvGrpSpPr/>
            <p:nvPr/>
          </p:nvGrpSpPr>
          <p:grpSpPr>
            <a:xfrm>
              <a:off x="7162800" y="2438400"/>
              <a:ext cx="1895644" cy="1223665"/>
              <a:chOff x="7620000" y="2819400"/>
              <a:chExt cx="1895644" cy="1223665"/>
            </a:xfrm>
          </p:grpSpPr>
          <p:sp>
            <p:nvSpPr>
              <p:cNvPr id="9" name="TextBox 8"/>
              <p:cNvSpPr txBox="1"/>
              <p:nvPr/>
            </p:nvSpPr>
            <p:spPr>
              <a:xfrm>
                <a:off x="7620000" y="3048000"/>
                <a:ext cx="893193" cy="461665"/>
              </a:xfrm>
              <a:prstGeom prst="rect">
                <a:avLst/>
              </a:prstGeom>
              <a:noFill/>
            </p:spPr>
            <p:txBody>
              <a:bodyPr wrap="none" rtlCol="0">
                <a:spAutoFit/>
              </a:bodyPr>
              <a:lstStyle/>
              <a:p>
                <a:r>
                  <a:rPr lang="en-US" b="1" dirty="0" smtClean="0">
                    <a:latin typeface="Arial" pitchFamily="34" charset="0"/>
                    <a:cs typeface="Arial" pitchFamily="34" charset="0"/>
                  </a:rPr>
                  <a:t>= 1 - </a:t>
                </a:r>
                <a:endParaRPr lang="en-US" b="1" dirty="0">
                  <a:latin typeface="Arial" pitchFamily="34" charset="0"/>
                  <a:cs typeface="Arial" pitchFamily="34" charset="0"/>
                </a:endParaRPr>
              </a:p>
            </p:txBody>
          </p:sp>
          <p:sp>
            <p:nvSpPr>
              <p:cNvPr id="10" name="TextBox 7"/>
              <p:cNvSpPr txBox="1"/>
              <p:nvPr/>
            </p:nvSpPr>
            <p:spPr>
              <a:xfrm>
                <a:off x="8382000" y="2819400"/>
                <a:ext cx="1133644" cy="461665"/>
              </a:xfrm>
              <a:prstGeom prst="rect">
                <a:avLst/>
              </a:prstGeom>
              <a:noFill/>
            </p:spPr>
            <p:txBody>
              <a:bodyPr wrap="none" rtlCol="0">
                <a:spAutoFit/>
              </a:bodyPr>
              <a:lstStyle/>
              <a:p>
                <a:r>
                  <a:rPr lang="en-US" b="1" dirty="0" smtClean="0">
                    <a:latin typeface="Arial" pitchFamily="34" charset="0"/>
                    <a:cs typeface="Arial" pitchFamily="34" charset="0"/>
                  </a:rPr>
                  <a:t>(</a:t>
                </a:r>
                <a:r>
                  <a:rPr lang="en-US" b="1" dirty="0" err="1" smtClean="0">
                    <a:latin typeface="Arial" pitchFamily="34" charset="0"/>
                    <a:cs typeface="Arial" pitchFamily="34" charset="0"/>
                  </a:rPr>
                  <a:t>p</a:t>
                </a:r>
                <a:r>
                  <a:rPr lang="en-US" b="1" baseline="-25000" dirty="0" err="1" smtClean="0">
                    <a:latin typeface="Arial" pitchFamily="34" charset="0"/>
                    <a:cs typeface="Arial" pitchFamily="34" charset="0"/>
                  </a:rPr>
                  <a:t>N</a:t>
                </a:r>
                <a:r>
                  <a:rPr lang="en-US" b="1" dirty="0" smtClean="0">
                    <a:latin typeface="Arial" pitchFamily="34" charset="0"/>
                    <a:cs typeface="Arial" pitchFamily="34" charset="0"/>
                  </a:rPr>
                  <a:t>/</a:t>
                </a:r>
                <a:r>
                  <a:rPr lang="en-US" b="1" dirty="0" err="1" smtClean="0">
                    <a:latin typeface="Arial" pitchFamily="34" charset="0"/>
                    <a:cs typeface="Arial" pitchFamily="34" charset="0"/>
                  </a:rPr>
                  <a:t>p</a:t>
                </a:r>
                <a:r>
                  <a:rPr lang="en-US" b="1" baseline="-25000" dirty="0" err="1" smtClean="0">
                    <a:latin typeface="Arial" pitchFamily="34" charset="0"/>
                    <a:cs typeface="Arial" pitchFamily="34" charset="0"/>
                  </a:rPr>
                  <a:t>S</a:t>
                </a:r>
                <a:r>
                  <a:rPr lang="en-US" b="1" dirty="0" smtClean="0">
                    <a:latin typeface="Arial" pitchFamily="34" charset="0"/>
                    <a:cs typeface="Arial" pitchFamily="34" charset="0"/>
                  </a:rPr>
                  <a:t>)</a:t>
                </a:r>
                <a:endParaRPr lang="en-US" b="1" dirty="0">
                  <a:latin typeface="Arial" pitchFamily="34" charset="0"/>
                  <a:cs typeface="Arial" pitchFamily="34" charset="0"/>
                </a:endParaRPr>
              </a:p>
            </p:txBody>
          </p:sp>
          <p:sp>
            <p:nvSpPr>
              <p:cNvPr id="11" name="TextBox 10"/>
              <p:cNvSpPr txBox="1"/>
              <p:nvPr/>
            </p:nvSpPr>
            <p:spPr>
              <a:xfrm>
                <a:off x="8382000" y="3581400"/>
                <a:ext cx="1133644" cy="461665"/>
              </a:xfrm>
              <a:prstGeom prst="rect">
                <a:avLst/>
              </a:prstGeom>
              <a:noFill/>
            </p:spPr>
            <p:txBody>
              <a:bodyPr wrap="none" rtlCol="0">
                <a:spAutoFit/>
              </a:bodyPr>
              <a:lstStyle/>
              <a:p>
                <a:r>
                  <a:rPr lang="en-US" b="1" dirty="0" smtClean="0">
                    <a:latin typeface="Arial" pitchFamily="34" charset="0"/>
                    <a:cs typeface="Arial" pitchFamily="34" charset="0"/>
                  </a:rPr>
                  <a:t>(</a:t>
                </a:r>
                <a:r>
                  <a:rPr lang="en-US" b="1" dirty="0" err="1" smtClean="0">
                    <a:latin typeface="Arial" pitchFamily="34" charset="0"/>
                    <a:cs typeface="Arial" pitchFamily="34" charset="0"/>
                  </a:rPr>
                  <a:t>d</a:t>
                </a:r>
                <a:r>
                  <a:rPr lang="en-US" b="1" baseline="-25000" dirty="0" err="1" smtClean="0">
                    <a:latin typeface="Arial" pitchFamily="34" charset="0"/>
                    <a:cs typeface="Arial" pitchFamily="34" charset="0"/>
                  </a:rPr>
                  <a:t>N</a:t>
                </a:r>
                <a:r>
                  <a:rPr lang="en-US" b="1" dirty="0" smtClean="0">
                    <a:latin typeface="Arial" pitchFamily="34" charset="0"/>
                    <a:cs typeface="Arial" pitchFamily="34" charset="0"/>
                  </a:rPr>
                  <a:t>/</a:t>
                </a:r>
                <a:r>
                  <a:rPr lang="en-US" b="1" dirty="0" err="1" smtClean="0">
                    <a:latin typeface="Arial" pitchFamily="34" charset="0"/>
                    <a:cs typeface="Arial" pitchFamily="34" charset="0"/>
                  </a:rPr>
                  <a:t>d</a:t>
                </a:r>
                <a:r>
                  <a:rPr lang="en-US" b="1" baseline="-25000" dirty="0" err="1" smtClean="0">
                    <a:latin typeface="Arial" pitchFamily="34" charset="0"/>
                    <a:cs typeface="Arial" pitchFamily="34" charset="0"/>
                  </a:rPr>
                  <a:t>S</a:t>
                </a:r>
                <a:r>
                  <a:rPr lang="en-US" b="1" dirty="0" smtClean="0">
                    <a:latin typeface="Arial" pitchFamily="34" charset="0"/>
                    <a:cs typeface="Arial" pitchFamily="34" charset="0"/>
                  </a:rPr>
                  <a:t>)</a:t>
                </a:r>
                <a:endParaRPr lang="en-US" b="1" dirty="0">
                  <a:latin typeface="Arial" pitchFamily="34" charset="0"/>
                  <a:cs typeface="Arial" pitchFamily="34" charset="0"/>
                </a:endParaRPr>
              </a:p>
            </p:txBody>
          </p:sp>
          <p:cxnSp>
            <p:nvCxnSpPr>
              <p:cNvPr id="12" name="Straight Connector 11"/>
              <p:cNvCxnSpPr/>
              <p:nvPr/>
            </p:nvCxnSpPr>
            <p:spPr bwMode="auto">
              <a:xfrm>
                <a:off x="8382000" y="3429000"/>
                <a:ext cx="990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sp>
        <p:nvSpPr>
          <p:cNvPr id="6" name="TextBox 5"/>
          <p:cNvSpPr txBox="1"/>
          <p:nvPr/>
        </p:nvSpPr>
        <p:spPr>
          <a:xfrm>
            <a:off x="2590800" y="6396335"/>
            <a:ext cx="3775393" cy="461665"/>
          </a:xfrm>
          <a:prstGeom prst="rect">
            <a:avLst/>
          </a:prstGeom>
          <a:noFill/>
        </p:spPr>
        <p:txBody>
          <a:bodyPr wrap="none" rtlCol="0">
            <a:spAutoFit/>
          </a:bodyPr>
          <a:lstStyle/>
          <a:p>
            <a:r>
              <a:rPr lang="en-US" b="1" dirty="0" smtClean="0">
                <a:latin typeface="Arial" pitchFamily="34" charset="0"/>
                <a:cs typeface="Arial" pitchFamily="34" charset="0"/>
              </a:rPr>
              <a:t>*** Mechanism Unknown</a:t>
            </a:r>
            <a:endParaRPr lang="en-US" b="1" dirty="0">
              <a:latin typeface="Arial" pitchFamily="34" charset="0"/>
              <a:cs typeface="Arial" pitchFamily="34" charset="0"/>
            </a:endParaRPr>
          </a:p>
        </p:txBody>
      </p:sp>
      <p:sp>
        <p:nvSpPr>
          <p:cNvPr id="13" name="Rectangle 12"/>
          <p:cNvSpPr/>
          <p:nvPr/>
        </p:nvSpPr>
        <p:spPr>
          <a:xfrm>
            <a:off x="6858000" y="2133600"/>
            <a:ext cx="2286000" cy="1981200"/>
          </a:xfrm>
          <a:prstGeom prst="rect">
            <a:avLst/>
          </a:prstGeom>
          <a:noFill/>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SCN1096"/>
          <p:cNvPicPr>
            <a:picLocks noChangeAspect="1" noChangeArrowheads="1"/>
          </p:cNvPicPr>
          <p:nvPr/>
        </p:nvPicPr>
        <p:blipFill>
          <a:blip r:embed="rId3" cstate="print"/>
          <a:srcRect/>
          <a:stretch>
            <a:fillRect/>
          </a:stretch>
        </p:blipFill>
        <p:spPr bwMode="auto">
          <a:xfrm>
            <a:off x="0" y="0"/>
            <a:ext cx="3429000" cy="2571750"/>
          </a:xfrm>
          <a:prstGeom prst="rect">
            <a:avLst/>
          </a:prstGeom>
          <a:noFill/>
          <a:ln w="9525">
            <a:noFill/>
            <a:miter lim="800000"/>
            <a:headEnd/>
            <a:tailEnd/>
          </a:ln>
        </p:spPr>
      </p:pic>
      <p:pic>
        <p:nvPicPr>
          <p:cNvPr id="15364" name="Picture 4" descr="DSCN0332"/>
          <p:cNvPicPr>
            <a:picLocks noChangeAspect="1" noChangeArrowheads="1"/>
          </p:cNvPicPr>
          <p:nvPr/>
        </p:nvPicPr>
        <p:blipFill>
          <a:blip r:embed="rId4" cstate="print"/>
          <a:srcRect/>
          <a:stretch>
            <a:fillRect/>
          </a:stretch>
        </p:blipFill>
        <p:spPr bwMode="auto">
          <a:xfrm>
            <a:off x="0" y="2438400"/>
            <a:ext cx="3429000" cy="2466975"/>
          </a:xfrm>
          <a:prstGeom prst="rect">
            <a:avLst/>
          </a:prstGeom>
          <a:noFill/>
          <a:ln w="9525">
            <a:noFill/>
            <a:miter lim="800000"/>
            <a:headEnd/>
            <a:tailEnd/>
          </a:ln>
        </p:spPr>
      </p:pic>
      <p:pic>
        <p:nvPicPr>
          <p:cNvPr id="15366" name="Picture 6" descr="DSCN0802"/>
          <p:cNvPicPr>
            <a:picLocks noChangeAspect="1" noChangeArrowheads="1"/>
          </p:cNvPicPr>
          <p:nvPr/>
        </p:nvPicPr>
        <p:blipFill>
          <a:blip r:embed="rId5" cstate="print"/>
          <a:srcRect b="12346"/>
          <a:stretch>
            <a:fillRect/>
          </a:stretch>
        </p:blipFill>
        <p:spPr bwMode="auto">
          <a:xfrm>
            <a:off x="3429000" y="0"/>
            <a:ext cx="2438400" cy="1531970"/>
          </a:xfrm>
          <a:prstGeom prst="rect">
            <a:avLst/>
          </a:prstGeom>
          <a:noFill/>
          <a:ln w="9525">
            <a:noFill/>
            <a:miter lim="800000"/>
            <a:headEnd/>
            <a:tailEnd/>
          </a:ln>
        </p:spPr>
      </p:pic>
      <p:sp>
        <p:nvSpPr>
          <p:cNvPr id="15367" name="Text Box 7"/>
          <p:cNvSpPr txBox="1">
            <a:spLocks noChangeArrowheads="1"/>
          </p:cNvSpPr>
          <p:nvPr/>
        </p:nvSpPr>
        <p:spPr bwMode="auto">
          <a:xfrm>
            <a:off x="3429000" y="5029200"/>
            <a:ext cx="5715000" cy="1569660"/>
          </a:xfrm>
          <a:prstGeom prst="rect">
            <a:avLst/>
          </a:prstGeom>
          <a:noFill/>
          <a:ln w="9525">
            <a:noFill/>
            <a:miter lim="800000"/>
            <a:headEnd/>
            <a:tailEnd/>
          </a:ln>
        </p:spPr>
        <p:txBody>
          <a:bodyPr>
            <a:spAutoFit/>
          </a:bodyPr>
          <a:lstStyle/>
          <a:p>
            <a:r>
              <a:rPr lang="en-US" sz="2400" dirty="0"/>
              <a:t>Fall field </a:t>
            </a:r>
            <a:r>
              <a:rPr lang="en-US" sz="2400" dirty="0" smtClean="0"/>
              <a:t>planting (2x)</a:t>
            </a:r>
            <a:endParaRPr lang="en-US" sz="2400" dirty="0"/>
          </a:p>
          <a:p>
            <a:r>
              <a:rPr lang="en-US" sz="2400" dirty="0" smtClean="0"/>
              <a:t>Spring field planting (2x) </a:t>
            </a:r>
          </a:p>
          <a:p>
            <a:r>
              <a:rPr lang="en-US" sz="2400" dirty="0" smtClean="0"/>
              <a:t>Fall seed field planting VA and  MI</a:t>
            </a:r>
          </a:p>
          <a:p>
            <a:r>
              <a:rPr lang="en-US" sz="2400" dirty="0" smtClean="0"/>
              <a:t>Greenhouse</a:t>
            </a:r>
            <a:endParaRPr lang="en-US" sz="2400" dirty="0"/>
          </a:p>
        </p:txBody>
      </p:sp>
      <p:sp>
        <p:nvSpPr>
          <p:cNvPr id="15368" name="Text Box 8"/>
          <p:cNvSpPr txBox="1">
            <a:spLocks noChangeArrowheads="1"/>
          </p:cNvSpPr>
          <p:nvPr/>
        </p:nvSpPr>
        <p:spPr bwMode="auto">
          <a:xfrm>
            <a:off x="6553200" y="838200"/>
            <a:ext cx="2590800" cy="3908762"/>
          </a:xfrm>
          <a:prstGeom prst="rect">
            <a:avLst/>
          </a:prstGeom>
          <a:noFill/>
          <a:ln w="9525">
            <a:noFill/>
            <a:miter lim="800000"/>
            <a:headEnd/>
            <a:tailEnd/>
          </a:ln>
        </p:spPr>
        <p:txBody>
          <a:bodyPr wrap="square">
            <a:spAutoFit/>
          </a:bodyPr>
          <a:lstStyle/>
          <a:p>
            <a:r>
              <a:rPr lang="en-US" sz="2000" b="1" dirty="0"/>
              <a:t>Total plants:</a:t>
            </a:r>
          </a:p>
          <a:p>
            <a:r>
              <a:rPr lang="en-US" sz="2400" b="1" dirty="0" smtClean="0"/>
              <a:t>48,000</a:t>
            </a:r>
          </a:p>
          <a:p>
            <a:endParaRPr lang="en-US" sz="2400" b="1" dirty="0" smtClean="0"/>
          </a:p>
          <a:p>
            <a:r>
              <a:rPr lang="en-US" sz="2400" b="1" dirty="0" smtClean="0"/>
              <a:t>100 lines</a:t>
            </a:r>
          </a:p>
          <a:p>
            <a:r>
              <a:rPr lang="en-US" sz="2400" b="1" dirty="0" smtClean="0"/>
              <a:t>       X</a:t>
            </a:r>
          </a:p>
          <a:p>
            <a:r>
              <a:rPr lang="en-US" sz="2400" b="1" dirty="0" smtClean="0"/>
              <a:t>70/line</a:t>
            </a:r>
          </a:p>
          <a:p>
            <a:r>
              <a:rPr lang="en-US" sz="2400" b="1" dirty="0" smtClean="0"/>
              <a:t>       X</a:t>
            </a:r>
          </a:p>
          <a:p>
            <a:r>
              <a:rPr lang="en-US" sz="2400" b="1" dirty="0" smtClean="0"/>
              <a:t>7 Environments</a:t>
            </a:r>
            <a:endParaRPr lang="en-US" sz="2400" b="1" dirty="0"/>
          </a:p>
          <a:p>
            <a:endParaRPr lang="en-US" sz="2000" dirty="0"/>
          </a:p>
          <a:p>
            <a:r>
              <a:rPr lang="en-US" sz="2000" dirty="0"/>
              <a:t>Total fruits</a:t>
            </a:r>
            <a:r>
              <a:rPr lang="en-US" sz="2000" dirty="0" smtClean="0"/>
              <a:t>:</a:t>
            </a:r>
            <a:endParaRPr lang="en-US" sz="2000" dirty="0"/>
          </a:p>
          <a:p>
            <a:r>
              <a:rPr lang="en-US" sz="2000" dirty="0" smtClean="0"/>
              <a:t>&gt; 600,000 </a:t>
            </a:r>
            <a:endParaRPr lang="en-US" sz="2000" dirty="0"/>
          </a:p>
        </p:txBody>
      </p:sp>
      <p:pic>
        <p:nvPicPr>
          <p:cNvPr id="10" name="Picture 3" descr="C:\Users\cfenster\AppData\Local\Microsoft\Windows\Temporary Internet Files\Content.Outlook\0K2JUX9V\PA270040.JPG"/>
          <p:cNvPicPr>
            <a:picLocks noChangeAspect="1" noChangeArrowheads="1"/>
          </p:cNvPicPr>
          <p:nvPr/>
        </p:nvPicPr>
        <p:blipFill>
          <a:blip r:embed="rId6" cstate="print"/>
          <a:srcRect/>
          <a:stretch>
            <a:fillRect/>
          </a:stretch>
        </p:blipFill>
        <p:spPr bwMode="auto">
          <a:xfrm>
            <a:off x="0" y="4800600"/>
            <a:ext cx="3429000" cy="2057400"/>
          </a:xfrm>
          <a:prstGeom prst="rect">
            <a:avLst/>
          </a:prstGeom>
          <a:noFill/>
          <a:ln w="9525">
            <a:noFill/>
            <a:miter lim="800000"/>
            <a:headEnd/>
            <a:tailEnd/>
          </a:ln>
        </p:spPr>
      </p:pic>
      <p:sp>
        <p:nvSpPr>
          <p:cNvPr id="11" name="Rectangle 2"/>
          <p:cNvSpPr txBox="1">
            <a:spLocks noChangeArrowheads="1"/>
          </p:cNvSpPr>
          <p:nvPr/>
        </p:nvSpPr>
        <p:spPr>
          <a:xfrm>
            <a:off x="228601" y="0"/>
            <a:ext cx="3200400" cy="685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err="1" smtClean="0">
                <a:ln>
                  <a:noFill/>
                </a:ln>
                <a:solidFill>
                  <a:schemeClr val="tx2"/>
                </a:solidFill>
                <a:effectLst/>
                <a:uLnTx/>
                <a:uFillTx/>
                <a:latin typeface="+mj-lt"/>
                <a:ea typeface="+mj-ea"/>
                <a:cs typeface="+mj-cs"/>
              </a:rPr>
              <a:t>Blandy</a:t>
            </a:r>
            <a:r>
              <a:rPr kumimoji="0" lang="en-US" sz="2000" b="1" i="0" u="none" strike="noStrike" kern="0" cap="none" spc="0" normalizeH="0" baseline="0" noProof="0" dirty="0" smtClean="0">
                <a:ln>
                  <a:noFill/>
                </a:ln>
                <a:solidFill>
                  <a:schemeClr val="tx2"/>
                </a:solidFill>
                <a:effectLst/>
                <a:uLnTx/>
                <a:uFillTx/>
                <a:latin typeface="+mj-lt"/>
                <a:ea typeface="+mj-ea"/>
                <a:cs typeface="+mj-cs"/>
              </a:rPr>
              <a:t> Farm (UVA) Blue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chemeClr val="tx2"/>
                </a:solidFill>
                <a:effectLst/>
                <a:uLnTx/>
                <a:uFillTx/>
                <a:latin typeface="+mj-lt"/>
                <a:ea typeface="+mj-ea"/>
                <a:cs typeface="+mj-cs"/>
              </a:rPr>
              <a:t> Ridge of Virginia</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kern="0" dirty="0" smtClean="0">
                <a:solidFill>
                  <a:schemeClr val="tx2"/>
                </a:solidFill>
                <a:latin typeface="+mj-lt"/>
                <a:ea typeface="+mj-ea"/>
                <a:cs typeface="+mj-cs"/>
              </a:rPr>
              <a:t>Rutter</a:t>
            </a:r>
            <a:endParaRPr kumimoji="0" lang="en-US" sz="2000" b="1" i="0" u="none" strike="noStrike" kern="0" cap="none" spc="0" normalizeH="0" baseline="0" noProof="0" dirty="0" smtClean="0">
              <a:ln>
                <a:noFill/>
              </a:ln>
              <a:solidFill>
                <a:schemeClr val="tx2"/>
              </a:solidFill>
              <a:effectLst/>
              <a:uLnTx/>
              <a:uFillTx/>
              <a:latin typeface="+mj-lt"/>
              <a:ea typeface="+mj-ea"/>
              <a:cs typeface="+mj-cs"/>
            </a:endParaRPr>
          </a:p>
        </p:txBody>
      </p:sp>
      <p:sp>
        <p:nvSpPr>
          <p:cNvPr id="13" name="Rectangle 2"/>
          <p:cNvSpPr txBox="1">
            <a:spLocks noChangeArrowheads="1"/>
          </p:cNvSpPr>
          <p:nvPr/>
        </p:nvSpPr>
        <p:spPr bwMode="auto">
          <a:xfrm>
            <a:off x="76200" y="4953000"/>
            <a:ext cx="3200400" cy="685800"/>
          </a:xfrm>
          <a:prstGeom prst="rect">
            <a:avLst/>
          </a:prstGeom>
          <a:noFill/>
          <a:ln w="9525">
            <a:noFill/>
            <a:miter lim="800000"/>
            <a:headEnd/>
            <a:tailEnd/>
          </a:ln>
        </p:spPr>
        <p:txBody>
          <a:bodyPr anchor="ctr"/>
          <a:lstStyle/>
          <a:p>
            <a:pPr algn="ctr">
              <a:defRPr/>
            </a:pPr>
            <a:r>
              <a:rPr lang="en-US" sz="2000" b="1" kern="0" dirty="0" err="1">
                <a:solidFill>
                  <a:schemeClr val="tx2"/>
                </a:solidFill>
                <a:ea typeface="+mj-ea"/>
                <a:cs typeface="+mj-cs"/>
              </a:rPr>
              <a:t>Kellog</a:t>
            </a:r>
            <a:r>
              <a:rPr lang="en-US" sz="2000" b="1" kern="0" dirty="0">
                <a:solidFill>
                  <a:schemeClr val="tx2"/>
                </a:solidFill>
                <a:ea typeface="+mj-ea"/>
                <a:cs typeface="+mj-cs"/>
              </a:rPr>
              <a:t> Biological </a:t>
            </a:r>
            <a:r>
              <a:rPr lang="en-US" sz="2000" b="1" kern="0" dirty="0" smtClean="0">
                <a:solidFill>
                  <a:schemeClr val="tx2"/>
                </a:solidFill>
                <a:ea typeface="+mj-ea"/>
                <a:cs typeface="+mj-cs"/>
              </a:rPr>
              <a:t>Station (MSU</a:t>
            </a:r>
            <a:r>
              <a:rPr lang="en-US" sz="2000" b="1" kern="0" dirty="0">
                <a:solidFill>
                  <a:schemeClr val="tx2"/>
                </a:solidFill>
                <a:ea typeface="+mj-ea"/>
                <a:cs typeface="+mj-cs"/>
              </a:rPr>
              <a:t>), southern </a:t>
            </a:r>
            <a:r>
              <a:rPr lang="en-US" sz="2000" b="1" kern="0" dirty="0" smtClean="0">
                <a:solidFill>
                  <a:schemeClr val="tx2"/>
                </a:solidFill>
                <a:ea typeface="+mj-ea"/>
                <a:cs typeface="+mj-cs"/>
              </a:rPr>
              <a:t>MI</a:t>
            </a:r>
          </a:p>
          <a:p>
            <a:pPr algn="ctr">
              <a:defRPr/>
            </a:pPr>
            <a:r>
              <a:rPr lang="en-US" sz="2000" b="1" kern="0" dirty="0" smtClean="0">
                <a:solidFill>
                  <a:schemeClr val="tx2"/>
                </a:solidFill>
                <a:ea typeface="+mj-ea"/>
                <a:cs typeface="+mj-cs"/>
              </a:rPr>
              <a:t>Roles and Conner</a:t>
            </a:r>
            <a:endParaRPr lang="en-US" sz="2000" b="1" kern="0" dirty="0">
              <a:solidFill>
                <a:schemeClr val="tx2"/>
              </a:solidFill>
              <a:ea typeface="+mj-ea"/>
              <a:cs typeface="+mj-cs"/>
            </a:endParaRPr>
          </a:p>
        </p:txBody>
      </p:sp>
      <p:sp>
        <p:nvSpPr>
          <p:cNvPr id="17" name="Freeform 16"/>
          <p:cNvSpPr/>
          <p:nvPr/>
        </p:nvSpPr>
        <p:spPr>
          <a:xfrm>
            <a:off x="5257800" y="3200400"/>
            <a:ext cx="457200" cy="657860"/>
          </a:xfrm>
          <a:custGeom>
            <a:avLst/>
            <a:gdLst>
              <a:gd name="connsiteX0" fmla="*/ 426720 w 457200"/>
              <a:gd name="connsiteY0" fmla="*/ 624840 h 657860"/>
              <a:gd name="connsiteX1" fmla="*/ 457200 w 457200"/>
              <a:gd name="connsiteY1" fmla="*/ 426720 h 657860"/>
              <a:gd name="connsiteX2" fmla="*/ 441960 w 457200"/>
              <a:gd name="connsiteY2" fmla="*/ 365760 h 657860"/>
              <a:gd name="connsiteX3" fmla="*/ 426720 w 457200"/>
              <a:gd name="connsiteY3" fmla="*/ 289560 h 657860"/>
              <a:gd name="connsiteX4" fmla="*/ 441960 w 457200"/>
              <a:gd name="connsiteY4" fmla="*/ 243840 h 657860"/>
              <a:gd name="connsiteX5" fmla="*/ 396240 w 457200"/>
              <a:gd name="connsiteY5" fmla="*/ 106680 h 657860"/>
              <a:gd name="connsiteX6" fmla="*/ 381000 w 457200"/>
              <a:gd name="connsiteY6" fmla="*/ 15240 h 657860"/>
              <a:gd name="connsiteX7" fmla="*/ 335280 w 457200"/>
              <a:gd name="connsiteY7" fmla="*/ 0 h 657860"/>
              <a:gd name="connsiteX8" fmla="*/ 45720 w 457200"/>
              <a:gd name="connsiteY8" fmla="*/ 30480 h 657860"/>
              <a:gd name="connsiteX9" fmla="*/ 30480 w 457200"/>
              <a:gd name="connsiteY9" fmla="*/ 76200 h 657860"/>
              <a:gd name="connsiteX10" fmla="*/ 0 w 457200"/>
              <a:gd name="connsiteY10" fmla="*/ 121920 h 657860"/>
              <a:gd name="connsiteX11" fmla="*/ 30480 w 457200"/>
              <a:gd name="connsiteY11" fmla="*/ 259080 h 657860"/>
              <a:gd name="connsiteX12" fmla="*/ 15240 w 457200"/>
              <a:gd name="connsiteY12" fmla="*/ 304800 h 657860"/>
              <a:gd name="connsiteX13" fmla="*/ 30480 w 457200"/>
              <a:gd name="connsiteY13" fmla="*/ 381000 h 657860"/>
              <a:gd name="connsiteX14" fmla="*/ 76200 w 457200"/>
              <a:gd name="connsiteY14" fmla="*/ 472440 h 657860"/>
              <a:gd name="connsiteX15" fmla="*/ 121920 w 457200"/>
              <a:gd name="connsiteY15" fmla="*/ 518160 h 657860"/>
              <a:gd name="connsiteX16" fmla="*/ 167640 w 457200"/>
              <a:gd name="connsiteY16" fmla="*/ 502920 h 657860"/>
              <a:gd name="connsiteX17" fmla="*/ 213360 w 457200"/>
              <a:gd name="connsiteY17" fmla="*/ 533400 h 657860"/>
              <a:gd name="connsiteX18" fmla="*/ 259080 w 457200"/>
              <a:gd name="connsiteY18" fmla="*/ 548640 h 657860"/>
              <a:gd name="connsiteX19" fmla="*/ 304800 w 457200"/>
              <a:gd name="connsiteY19" fmla="*/ 533400 h 657860"/>
              <a:gd name="connsiteX20" fmla="*/ 396240 w 457200"/>
              <a:gd name="connsiteY20" fmla="*/ 624840 h 657860"/>
              <a:gd name="connsiteX21" fmla="*/ 426720 w 457200"/>
              <a:gd name="connsiteY21" fmla="*/ 624840 h 65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7200" h="657860">
                <a:moveTo>
                  <a:pt x="426720" y="624840"/>
                </a:moveTo>
                <a:cubicBezTo>
                  <a:pt x="436880" y="591820"/>
                  <a:pt x="457200" y="544589"/>
                  <a:pt x="457200" y="426720"/>
                </a:cubicBezTo>
                <a:cubicBezTo>
                  <a:pt x="457200" y="405775"/>
                  <a:pt x="446504" y="386207"/>
                  <a:pt x="441960" y="365760"/>
                </a:cubicBezTo>
                <a:cubicBezTo>
                  <a:pt x="436341" y="340474"/>
                  <a:pt x="431800" y="314960"/>
                  <a:pt x="426720" y="289560"/>
                </a:cubicBezTo>
                <a:cubicBezTo>
                  <a:pt x="431800" y="274320"/>
                  <a:pt x="441960" y="259904"/>
                  <a:pt x="441960" y="243840"/>
                </a:cubicBezTo>
                <a:cubicBezTo>
                  <a:pt x="441960" y="161710"/>
                  <a:pt x="433042" y="161883"/>
                  <a:pt x="396240" y="106680"/>
                </a:cubicBezTo>
                <a:cubicBezTo>
                  <a:pt x="391160" y="76200"/>
                  <a:pt x="396331" y="42069"/>
                  <a:pt x="381000" y="15240"/>
                </a:cubicBezTo>
                <a:cubicBezTo>
                  <a:pt x="373030" y="1292"/>
                  <a:pt x="351344" y="0"/>
                  <a:pt x="335280" y="0"/>
                </a:cubicBezTo>
                <a:cubicBezTo>
                  <a:pt x="244165" y="0"/>
                  <a:pt x="138050" y="17290"/>
                  <a:pt x="45720" y="30480"/>
                </a:cubicBezTo>
                <a:cubicBezTo>
                  <a:pt x="40640" y="45720"/>
                  <a:pt x="37664" y="61832"/>
                  <a:pt x="30480" y="76200"/>
                </a:cubicBezTo>
                <a:cubicBezTo>
                  <a:pt x="22289" y="92583"/>
                  <a:pt x="0" y="103604"/>
                  <a:pt x="0" y="121920"/>
                </a:cubicBezTo>
                <a:cubicBezTo>
                  <a:pt x="0" y="168755"/>
                  <a:pt x="20320" y="213360"/>
                  <a:pt x="30480" y="259080"/>
                </a:cubicBezTo>
                <a:cubicBezTo>
                  <a:pt x="25400" y="274320"/>
                  <a:pt x="15240" y="288736"/>
                  <a:pt x="15240" y="304800"/>
                </a:cubicBezTo>
                <a:cubicBezTo>
                  <a:pt x="15240" y="330703"/>
                  <a:pt x="24198" y="355870"/>
                  <a:pt x="30480" y="381000"/>
                </a:cubicBezTo>
                <a:cubicBezTo>
                  <a:pt x="40299" y="420276"/>
                  <a:pt x="49594" y="440513"/>
                  <a:pt x="76200" y="472440"/>
                </a:cubicBezTo>
                <a:cubicBezTo>
                  <a:pt x="89998" y="488997"/>
                  <a:pt x="106680" y="502920"/>
                  <a:pt x="121920" y="518160"/>
                </a:cubicBezTo>
                <a:cubicBezTo>
                  <a:pt x="137160" y="513080"/>
                  <a:pt x="151794" y="500279"/>
                  <a:pt x="167640" y="502920"/>
                </a:cubicBezTo>
                <a:cubicBezTo>
                  <a:pt x="185707" y="505931"/>
                  <a:pt x="196977" y="525209"/>
                  <a:pt x="213360" y="533400"/>
                </a:cubicBezTo>
                <a:cubicBezTo>
                  <a:pt x="227728" y="540584"/>
                  <a:pt x="243840" y="543560"/>
                  <a:pt x="259080" y="548640"/>
                </a:cubicBezTo>
                <a:cubicBezTo>
                  <a:pt x="274320" y="543560"/>
                  <a:pt x="288954" y="530759"/>
                  <a:pt x="304800" y="533400"/>
                </a:cubicBezTo>
                <a:cubicBezTo>
                  <a:pt x="347899" y="540583"/>
                  <a:pt x="372472" y="601072"/>
                  <a:pt x="396240" y="624840"/>
                </a:cubicBezTo>
                <a:cubicBezTo>
                  <a:pt x="409192" y="637792"/>
                  <a:pt x="416560" y="657860"/>
                  <a:pt x="426720" y="624840"/>
                </a:cubicBezTo>
                <a:close/>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6" descr="DSCN0802"/>
          <p:cNvPicPr>
            <a:picLocks noChangeAspect="1" noChangeArrowheads="1"/>
          </p:cNvPicPr>
          <p:nvPr/>
        </p:nvPicPr>
        <p:blipFill>
          <a:blip r:embed="rId5" cstate="print"/>
          <a:srcRect b="12346"/>
          <a:stretch>
            <a:fillRect/>
          </a:stretch>
        </p:blipFill>
        <p:spPr bwMode="auto">
          <a:xfrm>
            <a:off x="3429000" y="0"/>
            <a:ext cx="2456036" cy="1371600"/>
          </a:xfrm>
          <a:prstGeom prst="rect">
            <a:avLst/>
          </a:prstGeom>
          <a:noFill/>
          <a:ln w="9525">
            <a:noFill/>
            <a:miter lim="800000"/>
            <a:headEnd/>
            <a:tailEnd/>
          </a:ln>
        </p:spPr>
      </p:pic>
      <p:pic>
        <p:nvPicPr>
          <p:cNvPr id="19" name="Picture 2" descr="DSCN0251"/>
          <p:cNvPicPr>
            <a:picLocks noChangeAspect="1" noChangeArrowheads="1"/>
          </p:cNvPicPr>
          <p:nvPr/>
        </p:nvPicPr>
        <p:blipFill>
          <a:blip r:embed="rId7" cstate="print"/>
          <a:srcRect/>
          <a:stretch>
            <a:fillRect/>
          </a:stretch>
        </p:blipFill>
        <p:spPr bwMode="auto">
          <a:xfrm>
            <a:off x="3429000" y="1295400"/>
            <a:ext cx="2514600" cy="1676400"/>
          </a:xfrm>
          <a:prstGeom prst="rect">
            <a:avLst/>
          </a:prstGeom>
          <a:noFill/>
          <a:ln w="9525">
            <a:noFill/>
            <a:miter lim="800000"/>
            <a:headEnd/>
            <a:tailEnd/>
          </a:ln>
        </p:spPr>
      </p:pic>
      <p:grpSp>
        <p:nvGrpSpPr>
          <p:cNvPr id="20" name="Group 15"/>
          <p:cNvGrpSpPr/>
          <p:nvPr/>
        </p:nvGrpSpPr>
        <p:grpSpPr>
          <a:xfrm>
            <a:off x="3429000" y="2971800"/>
            <a:ext cx="2514600" cy="1676400"/>
            <a:chOff x="-4652679" y="1066800"/>
            <a:chExt cx="5867400" cy="5534025"/>
          </a:xfrm>
        </p:grpSpPr>
        <p:pic>
          <p:nvPicPr>
            <p:cNvPr id="21" name="Picture 2" descr="HerbivoryPicture(zoom to see)"/>
            <p:cNvPicPr>
              <a:picLocks noChangeAspect="1" noChangeArrowheads="1"/>
            </p:cNvPicPr>
            <p:nvPr/>
          </p:nvPicPr>
          <p:blipFill>
            <a:blip r:embed="rId8" cstate="print"/>
            <a:srcRect l="33882" t="28815" r="50000" b="50916"/>
            <a:stretch>
              <a:fillRect/>
            </a:stretch>
          </p:blipFill>
          <p:spPr bwMode="auto">
            <a:xfrm>
              <a:off x="-4652679" y="1066800"/>
              <a:ext cx="5867400" cy="5534025"/>
            </a:xfrm>
            <a:prstGeom prst="rect">
              <a:avLst/>
            </a:prstGeom>
            <a:noFill/>
            <a:ln w="9525">
              <a:noFill/>
              <a:miter lim="800000"/>
              <a:headEnd/>
              <a:tailEnd/>
            </a:ln>
          </p:spPr>
        </p:pic>
        <p:sp>
          <p:nvSpPr>
            <p:cNvPr id="22" name="Freeform 4"/>
            <p:cNvSpPr>
              <a:spLocks/>
            </p:cNvSpPr>
            <p:nvPr/>
          </p:nvSpPr>
          <p:spPr bwMode="auto">
            <a:xfrm>
              <a:off x="-2671478" y="3657601"/>
              <a:ext cx="2285999" cy="2532064"/>
            </a:xfrm>
            <a:custGeom>
              <a:avLst/>
              <a:gdLst>
                <a:gd name="T0" fmla="*/ 2147483647 w 1440"/>
                <a:gd name="T1" fmla="*/ 2147483647 h 1595"/>
                <a:gd name="T2" fmla="*/ 2147483647 w 1440"/>
                <a:gd name="T3" fmla="*/ 2147483647 h 1595"/>
                <a:gd name="T4" fmla="*/ 2147483647 w 1440"/>
                <a:gd name="T5" fmla="*/ 2147483647 h 1595"/>
                <a:gd name="T6" fmla="*/ 2147483647 w 1440"/>
                <a:gd name="T7" fmla="*/ 2147483647 h 1595"/>
                <a:gd name="T8" fmla="*/ 2147483647 w 1440"/>
                <a:gd name="T9" fmla="*/ 2147483647 h 1595"/>
                <a:gd name="T10" fmla="*/ 2147483647 w 1440"/>
                <a:gd name="T11" fmla="*/ 2147483647 h 1595"/>
                <a:gd name="T12" fmla="*/ 2147483647 w 1440"/>
                <a:gd name="T13" fmla="*/ 2147483647 h 1595"/>
                <a:gd name="T14" fmla="*/ 2147483647 w 1440"/>
                <a:gd name="T15" fmla="*/ 2147483647 h 1595"/>
                <a:gd name="T16" fmla="*/ 2147483647 w 1440"/>
                <a:gd name="T17" fmla="*/ 2147483647 h 1595"/>
                <a:gd name="T18" fmla="*/ 2147483647 w 1440"/>
                <a:gd name="T19" fmla="*/ 2147483647 h 1595"/>
                <a:gd name="T20" fmla="*/ 2147483647 w 1440"/>
                <a:gd name="T21" fmla="*/ 2147483647 h 1595"/>
                <a:gd name="T22" fmla="*/ 2147483647 w 1440"/>
                <a:gd name="T23" fmla="*/ 2147483647 h 1595"/>
                <a:gd name="T24" fmla="*/ 2147483647 w 1440"/>
                <a:gd name="T25" fmla="*/ 2147483647 h 1595"/>
                <a:gd name="T26" fmla="*/ 2147483647 w 1440"/>
                <a:gd name="T27" fmla="*/ 2147483647 h 1595"/>
                <a:gd name="T28" fmla="*/ 2147483647 w 1440"/>
                <a:gd name="T29" fmla="*/ 2147483647 h 1595"/>
                <a:gd name="T30" fmla="*/ 2147483647 w 1440"/>
                <a:gd name="T31" fmla="*/ 2147483647 h 1595"/>
                <a:gd name="T32" fmla="*/ 2147483647 w 1440"/>
                <a:gd name="T33" fmla="*/ 2147483647 h 1595"/>
                <a:gd name="T34" fmla="*/ 2147483647 w 1440"/>
                <a:gd name="T35" fmla="*/ 2147483647 h 1595"/>
                <a:gd name="T36" fmla="*/ 2147483647 w 1440"/>
                <a:gd name="T37" fmla="*/ 2147483647 h 1595"/>
                <a:gd name="T38" fmla="*/ 2147483647 w 1440"/>
                <a:gd name="T39" fmla="*/ 2147483647 h 1595"/>
                <a:gd name="T40" fmla="*/ 2147483647 w 1440"/>
                <a:gd name="T41" fmla="*/ 2147483647 h 1595"/>
                <a:gd name="T42" fmla="*/ 2147483647 w 1440"/>
                <a:gd name="T43" fmla="*/ 2147483647 h 1595"/>
                <a:gd name="T44" fmla="*/ 2147483647 w 1440"/>
                <a:gd name="T45" fmla="*/ 2147483647 h 1595"/>
                <a:gd name="T46" fmla="*/ 2147483647 w 1440"/>
                <a:gd name="T47" fmla="*/ 2147483647 h 1595"/>
                <a:gd name="T48" fmla="*/ 2147483647 w 1440"/>
                <a:gd name="T49" fmla="*/ 2147483647 h 1595"/>
                <a:gd name="T50" fmla="*/ 2147483647 w 1440"/>
                <a:gd name="T51" fmla="*/ 2147483647 h 1595"/>
                <a:gd name="T52" fmla="*/ 2147483647 w 1440"/>
                <a:gd name="T53" fmla="*/ 2147483647 h 1595"/>
                <a:gd name="T54" fmla="*/ 2147483647 w 1440"/>
                <a:gd name="T55" fmla="*/ 2147483647 h 1595"/>
                <a:gd name="T56" fmla="*/ 2147483647 w 1440"/>
                <a:gd name="T57" fmla="*/ 2147483647 h 15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40"/>
                <a:gd name="T88" fmla="*/ 0 h 1595"/>
                <a:gd name="T89" fmla="*/ 1440 w 1440"/>
                <a:gd name="T90" fmla="*/ 1595 h 15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40" h="1595">
                  <a:moveTo>
                    <a:pt x="430" y="194"/>
                  </a:moveTo>
                  <a:cubicBezTo>
                    <a:pt x="382" y="177"/>
                    <a:pt x="333" y="202"/>
                    <a:pt x="284" y="212"/>
                  </a:cubicBezTo>
                  <a:cubicBezTo>
                    <a:pt x="235" y="243"/>
                    <a:pt x="185" y="265"/>
                    <a:pt x="146" y="312"/>
                  </a:cubicBezTo>
                  <a:cubicBezTo>
                    <a:pt x="117" y="347"/>
                    <a:pt x="102" y="391"/>
                    <a:pt x="82" y="431"/>
                  </a:cubicBezTo>
                  <a:cubicBezTo>
                    <a:pt x="57" y="482"/>
                    <a:pt x="67" y="460"/>
                    <a:pt x="46" y="523"/>
                  </a:cubicBezTo>
                  <a:cubicBezTo>
                    <a:pt x="40" y="541"/>
                    <a:pt x="28" y="578"/>
                    <a:pt x="28" y="578"/>
                  </a:cubicBezTo>
                  <a:cubicBezTo>
                    <a:pt x="14" y="720"/>
                    <a:pt x="0" y="868"/>
                    <a:pt x="64" y="998"/>
                  </a:cubicBezTo>
                  <a:cubicBezTo>
                    <a:pt x="82" y="1036"/>
                    <a:pt x="90" y="1081"/>
                    <a:pt x="110" y="1117"/>
                  </a:cubicBezTo>
                  <a:cubicBezTo>
                    <a:pt x="121" y="1136"/>
                    <a:pt x="134" y="1154"/>
                    <a:pt x="146" y="1172"/>
                  </a:cubicBezTo>
                  <a:cubicBezTo>
                    <a:pt x="152" y="1181"/>
                    <a:pt x="165" y="1199"/>
                    <a:pt x="165" y="1199"/>
                  </a:cubicBezTo>
                  <a:cubicBezTo>
                    <a:pt x="182" y="1252"/>
                    <a:pt x="163" y="1202"/>
                    <a:pt x="201" y="1263"/>
                  </a:cubicBezTo>
                  <a:cubicBezTo>
                    <a:pt x="276" y="1382"/>
                    <a:pt x="353" y="1467"/>
                    <a:pt x="494" y="1501"/>
                  </a:cubicBezTo>
                  <a:cubicBezTo>
                    <a:pt x="635" y="1595"/>
                    <a:pt x="836" y="1522"/>
                    <a:pt x="988" y="1519"/>
                  </a:cubicBezTo>
                  <a:cubicBezTo>
                    <a:pt x="1075" y="1507"/>
                    <a:pt x="1144" y="1478"/>
                    <a:pt x="1225" y="1446"/>
                  </a:cubicBezTo>
                  <a:cubicBezTo>
                    <a:pt x="1274" y="1397"/>
                    <a:pt x="1305" y="1347"/>
                    <a:pt x="1344" y="1291"/>
                  </a:cubicBezTo>
                  <a:cubicBezTo>
                    <a:pt x="1360" y="1267"/>
                    <a:pt x="1381" y="1245"/>
                    <a:pt x="1390" y="1218"/>
                  </a:cubicBezTo>
                  <a:cubicBezTo>
                    <a:pt x="1396" y="1200"/>
                    <a:pt x="1408" y="1163"/>
                    <a:pt x="1408" y="1163"/>
                  </a:cubicBezTo>
                  <a:cubicBezTo>
                    <a:pt x="1424" y="1066"/>
                    <a:pt x="1429" y="1025"/>
                    <a:pt x="1436" y="907"/>
                  </a:cubicBezTo>
                  <a:cubicBezTo>
                    <a:pt x="1431" y="823"/>
                    <a:pt x="1440" y="692"/>
                    <a:pt x="1390" y="614"/>
                  </a:cubicBezTo>
                  <a:cubicBezTo>
                    <a:pt x="1373" y="546"/>
                    <a:pt x="1328" y="481"/>
                    <a:pt x="1280" y="431"/>
                  </a:cubicBezTo>
                  <a:cubicBezTo>
                    <a:pt x="1269" y="385"/>
                    <a:pt x="1240" y="346"/>
                    <a:pt x="1207" y="312"/>
                  </a:cubicBezTo>
                  <a:cubicBezTo>
                    <a:pt x="1191" y="264"/>
                    <a:pt x="1136" y="235"/>
                    <a:pt x="1097" y="203"/>
                  </a:cubicBezTo>
                  <a:cubicBezTo>
                    <a:pt x="1063" y="176"/>
                    <a:pt x="991" y="126"/>
                    <a:pt x="951" y="111"/>
                  </a:cubicBezTo>
                  <a:cubicBezTo>
                    <a:pt x="925" y="101"/>
                    <a:pt x="896" y="101"/>
                    <a:pt x="869" y="93"/>
                  </a:cubicBezTo>
                  <a:cubicBezTo>
                    <a:pt x="811" y="77"/>
                    <a:pt x="754" y="59"/>
                    <a:pt x="695" y="47"/>
                  </a:cubicBezTo>
                  <a:cubicBezTo>
                    <a:pt x="599" y="0"/>
                    <a:pt x="476" y="23"/>
                    <a:pt x="375" y="29"/>
                  </a:cubicBezTo>
                  <a:cubicBezTo>
                    <a:pt x="358" y="55"/>
                    <a:pt x="337" y="76"/>
                    <a:pt x="320" y="102"/>
                  </a:cubicBezTo>
                  <a:cubicBezTo>
                    <a:pt x="310" y="132"/>
                    <a:pt x="291" y="154"/>
                    <a:pt x="284" y="184"/>
                  </a:cubicBezTo>
                  <a:cubicBezTo>
                    <a:pt x="271" y="242"/>
                    <a:pt x="293" y="239"/>
                    <a:pt x="265" y="239"/>
                  </a:cubicBezTo>
                </a:path>
              </a:pathLst>
            </a:custGeom>
            <a:noFill/>
            <a:ln w="57150" cmpd="sng">
              <a:solidFill>
                <a:schemeClr val="bg1"/>
              </a:solidFill>
              <a:round/>
              <a:headEnd/>
              <a:tailEnd/>
            </a:ln>
          </p:spPr>
          <p:txBody>
            <a:bodyPr/>
            <a:lstStyle/>
            <a:p>
              <a:endParaRPr lang="en-US"/>
            </a:p>
          </p:txBody>
        </p:sp>
      </p:grpSp>
      <p:sp>
        <p:nvSpPr>
          <p:cNvPr id="23" name="Freeform 16"/>
          <p:cNvSpPr/>
          <p:nvPr/>
        </p:nvSpPr>
        <p:spPr>
          <a:xfrm>
            <a:off x="4217895" y="3048000"/>
            <a:ext cx="887505" cy="657860"/>
          </a:xfrm>
          <a:custGeom>
            <a:avLst/>
            <a:gdLst>
              <a:gd name="connsiteX0" fmla="*/ 426720 w 457200"/>
              <a:gd name="connsiteY0" fmla="*/ 624840 h 657860"/>
              <a:gd name="connsiteX1" fmla="*/ 457200 w 457200"/>
              <a:gd name="connsiteY1" fmla="*/ 426720 h 657860"/>
              <a:gd name="connsiteX2" fmla="*/ 441960 w 457200"/>
              <a:gd name="connsiteY2" fmla="*/ 365760 h 657860"/>
              <a:gd name="connsiteX3" fmla="*/ 426720 w 457200"/>
              <a:gd name="connsiteY3" fmla="*/ 289560 h 657860"/>
              <a:gd name="connsiteX4" fmla="*/ 441960 w 457200"/>
              <a:gd name="connsiteY4" fmla="*/ 243840 h 657860"/>
              <a:gd name="connsiteX5" fmla="*/ 396240 w 457200"/>
              <a:gd name="connsiteY5" fmla="*/ 106680 h 657860"/>
              <a:gd name="connsiteX6" fmla="*/ 381000 w 457200"/>
              <a:gd name="connsiteY6" fmla="*/ 15240 h 657860"/>
              <a:gd name="connsiteX7" fmla="*/ 335280 w 457200"/>
              <a:gd name="connsiteY7" fmla="*/ 0 h 657860"/>
              <a:gd name="connsiteX8" fmla="*/ 45720 w 457200"/>
              <a:gd name="connsiteY8" fmla="*/ 30480 h 657860"/>
              <a:gd name="connsiteX9" fmla="*/ 30480 w 457200"/>
              <a:gd name="connsiteY9" fmla="*/ 76200 h 657860"/>
              <a:gd name="connsiteX10" fmla="*/ 0 w 457200"/>
              <a:gd name="connsiteY10" fmla="*/ 121920 h 657860"/>
              <a:gd name="connsiteX11" fmla="*/ 30480 w 457200"/>
              <a:gd name="connsiteY11" fmla="*/ 259080 h 657860"/>
              <a:gd name="connsiteX12" fmla="*/ 15240 w 457200"/>
              <a:gd name="connsiteY12" fmla="*/ 304800 h 657860"/>
              <a:gd name="connsiteX13" fmla="*/ 30480 w 457200"/>
              <a:gd name="connsiteY13" fmla="*/ 381000 h 657860"/>
              <a:gd name="connsiteX14" fmla="*/ 76200 w 457200"/>
              <a:gd name="connsiteY14" fmla="*/ 472440 h 657860"/>
              <a:gd name="connsiteX15" fmla="*/ 121920 w 457200"/>
              <a:gd name="connsiteY15" fmla="*/ 518160 h 657860"/>
              <a:gd name="connsiteX16" fmla="*/ 167640 w 457200"/>
              <a:gd name="connsiteY16" fmla="*/ 502920 h 657860"/>
              <a:gd name="connsiteX17" fmla="*/ 213360 w 457200"/>
              <a:gd name="connsiteY17" fmla="*/ 533400 h 657860"/>
              <a:gd name="connsiteX18" fmla="*/ 259080 w 457200"/>
              <a:gd name="connsiteY18" fmla="*/ 548640 h 657860"/>
              <a:gd name="connsiteX19" fmla="*/ 304800 w 457200"/>
              <a:gd name="connsiteY19" fmla="*/ 533400 h 657860"/>
              <a:gd name="connsiteX20" fmla="*/ 396240 w 457200"/>
              <a:gd name="connsiteY20" fmla="*/ 624840 h 657860"/>
              <a:gd name="connsiteX21" fmla="*/ 426720 w 457200"/>
              <a:gd name="connsiteY21" fmla="*/ 624840 h 65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7200" h="657860">
                <a:moveTo>
                  <a:pt x="426720" y="624840"/>
                </a:moveTo>
                <a:cubicBezTo>
                  <a:pt x="436880" y="591820"/>
                  <a:pt x="457200" y="544589"/>
                  <a:pt x="457200" y="426720"/>
                </a:cubicBezTo>
                <a:cubicBezTo>
                  <a:pt x="457200" y="405775"/>
                  <a:pt x="446504" y="386207"/>
                  <a:pt x="441960" y="365760"/>
                </a:cubicBezTo>
                <a:cubicBezTo>
                  <a:pt x="436341" y="340474"/>
                  <a:pt x="431800" y="314960"/>
                  <a:pt x="426720" y="289560"/>
                </a:cubicBezTo>
                <a:cubicBezTo>
                  <a:pt x="431800" y="274320"/>
                  <a:pt x="441960" y="259904"/>
                  <a:pt x="441960" y="243840"/>
                </a:cubicBezTo>
                <a:cubicBezTo>
                  <a:pt x="441960" y="161710"/>
                  <a:pt x="433042" y="161883"/>
                  <a:pt x="396240" y="106680"/>
                </a:cubicBezTo>
                <a:cubicBezTo>
                  <a:pt x="391160" y="76200"/>
                  <a:pt x="396331" y="42069"/>
                  <a:pt x="381000" y="15240"/>
                </a:cubicBezTo>
                <a:cubicBezTo>
                  <a:pt x="373030" y="1292"/>
                  <a:pt x="351344" y="0"/>
                  <a:pt x="335280" y="0"/>
                </a:cubicBezTo>
                <a:cubicBezTo>
                  <a:pt x="244165" y="0"/>
                  <a:pt x="138050" y="17290"/>
                  <a:pt x="45720" y="30480"/>
                </a:cubicBezTo>
                <a:cubicBezTo>
                  <a:pt x="40640" y="45720"/>
                  <a:pt x="37664" y="61832"/>
                  <a:pt x="30480" y="76200"/>
                </a:cubicBezTo>
                <a:cubicBezTo>
                  <a:pt x="22289" y="92583"/>
                  <a:pt x="0" y="103604"/>
                  <a:pt x="0" y="121920"/>
                </a:cubicBezTo>
                <a:cubicBezTo>
                  <a:pt x="0" y="168755"/>
                  <a:pt x="20320" y="213360"/>
                  <a:pt x="30480" y="259080"/>
                </a:cubicBezTo>
                <a:cubicBezTo>
                  <a:pt x="25400" y="274320"/>
                  <a:pt x="15240" y="288736"/>
                  <a:pt x="15240" y="304800"/>
                </a:cubicBezTo>
                <a:cubicBezTo>
                  <a:pt x="15240" y="330703"/>
                  <a:pt x="24198" y="355870"/>
                  <a:pt x="30480" y="381000"/>
                </a:cubicBezTo>
                <a:cubicBezTo>
                  <a:pt x="40299" y="420276"/>
                  <a:pt x="49594" y="440513"/>
                  <a:pt x="76200" y="472440"/>
                </a:cubicBezTo>
                <a:cubicBezTo>
                  <a:pt x="89998" y="488997"/>
                  <a:pt x="106680" y="502920"/>
                  <a:pt x="121920" y="518160"/>
                </a:cubicBezTo>
                <a:cubicBezTo>
                  <a:pt x="137160" y="513080"/>
                  <a:pt x="151794" y="500279"/>
                  <a:pt x="167640" y="502920"/>
                </a:cubicBezTo>
                <a:cubicBezTo>
                  <a:pt x="185707" y="505931"/>
                  <a:pt x="196977" y="525209"/>
                  <a:pt x="213360" y="533400"/>
                </a:cubicBezTo>
                <a:cubicBezTo>
                  <a:pt x="227728" y="540584"/>
                  <a:pt x="243840" y="543560"/>
                  <a:pt x="259080" y="548640"/>
                </a:cubicBezTo>
                <a:cubicBezTo>
                  <a:pt x="274320" y="543560"/>
                  <a:pt x="288954" y="530759"/>
                  <a:pt x="304800" y="533400"/>
                </a:cubicBezTo>
                <a:cubicBezTo>
                  <a:pt x="347899" y="540583"/>
                  <a:pt x="372472" y="601072"/>
                  <a:pt x="396240" y="624840"/>
                </a:cubicBezTo>
                <a:cubicBezTo>
                  <a:pt x="409192" y="637792"/>
                  <a:pt x="416560" y="657860"/>
                  <a:pt x="426720" y="624840"/>
                </a:cubicBezTo>
                <a:close/>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idx="4294967295"/>
          </p:nvPr>
        </p:nvSpPr>
        <p:spPr/>
        <p:txBody>
          <a:bodyPr/>
          <a:lstStyle/>
          <a:p>
            <a:pPr eaLnBrk="1" hangingPunct="1">
              <a:defRPr/>
            </a:pPr>
            <a:r>
              <a:rPr lang="en-US" sz="3600" b="1" dirty="0">
                <a:latin typeface="+mn-lt"/>
              </a:rPr>
              <a:t>How to document the pattern of natural </a:t>
            </a:r>
            <a:r>
              <a:rPr lang="en-US" sz="3600" b="1" dirty="0" smtClean="0">
                <a:latin typeface="+mn-lt"/>
              </a:rPr>
              <a:t>selection on a multivariate character (the flower)?</a:t>
            </a:r>
            <a:endParaRPr lang="en-US" sz="3600" b="1" dirty="0">
              <a:latin typeface="+mn-lt"/>
            </a:endParaRPr>
          </a:p>
        </p:txBody>
      </p:sp>
      <p:sp>
        <p:nvSpPr>
          <p:cNvPr id="43011" name="Rectangle 3"/>
          <p:cNvSpPr>
            <a:spLocks noGrp="1" noChangeArrowheads="1"/>
          </p:cNvSpPr>
          <p:nvPr>
            <p:ph type="body" idx="4294967295"/>
          </p:nvPr>
        </p:nvSpPr>
        <p:spPr>
          <a:xfrm>
            <a:off x="228600" y="2438400"/>
            <a:ext cx="8763000" cy="4114800"/>
          </a:xfrm>
        </p:spPr>
        <p:txBody>
          <a:bodyPr/>
          <a:lstStyle/>
          <a:p>
            <a:pPr eaLnBrk="1" hangingPunct="1"/>
            <a:r>
              <a:rPr lang="en-US" b="1" dirty="0" smtClean="0">
                <a:ea typeface="Batang" pitchFamily="18" charset="-127"/>
              </a:rPr>
              <a:t>Quantify Phenotypic Selection</a:t>
            </a:r>
          </a:p>
          <a:p>
            <a:pPr eaLnBrk="1" hangingPunct="1"/>
            <a:endParaRPr lang="en-US" sz="800" b="1" dirty="0" smtClean="0">
              <a:ea typeface="Batang" pitchFamily="18" charset="-127"/>
            </a:endParaRPr>
          </a:p>
          <a:p>
            <a:pPr eaLnBrk="1" hangingPunct="1"/>
            <a:r>
              <a:rPr lang="en-US" b="1" dirty="0" smtClean="0"/>
              <a:t>Experimental Manipulation Approaches</a:t>
            </a:r>
          </a:p>
          <a:p>
            <a:pPr eaLnBrk="1" hangingPunct="1"/>
            <a:endParaRPr lang="en-US" sz="800" b="1" dirty="0" smtClean="0"/>
          </a:p>
          <a:p>
            <a:pPr eaLnBrk="1" hangingPunct="1"/>
            <a:r>
              <a:rPr lang="en-US" b="1" dirty="0" smtClean="0"/>
              <a:t>Comparative Approaches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41325" y="1485900"/>
            <a:ext cx="4483920" cy="4247317"/>
          </a:xfrm>
          <a:prstGeom prst="rect">
            <a:avLst/>
          </a:prstGeom>
          <a:noFill/>
          <a:ln w="9525">
            <a:noFill/>
            <a:miter lim="800000"/>
            <a:headEnd/>
            <a:tailEnd/>
          </a:ln>
        </p:spPr>
        <p:txBody>
          <a:bodyPr wrap="none">
            <a:spAutoFit/>
          </a:bodyPr>
          <a:lstStyle/>
          <a:p>
            <a:r>
              <a:rPr lang="en-US" sz="2400" dirty="0">
                <a:latin typeface="+mn-lt"/>
              </a:rPr>
              <a:t>Attraction</a:t>
            </a:r>
          </a:p>
          <a:p>
            <a:r>
              <a:rPr lang="en-US" sz="2400" dirty="0">
                <a:latin typeface="+mn-lt"/>
              </a:rPr>
              <a:t>	</a:t>
            </a:r>
            <a:r>
              <a:rPr lang="en-US" dirty="0">
                <a:latin typeface="+mn-lt"/>
              </a:rPr>
              <a:t>Petal Size (Length x Width)</a:t>
            </a:r>
          </a:p>
          <a:p>
            <a:r>
              <a:rPr lang="en-US" dirty="0">
                <a:latin typeface="+mn-lt"/>
              </a:rPr>
              <a:t>	Display Height</a:t>
            </a:r>
          </a:p>
          <a:p>
            <a:r>
              <a:rPr lang="en-US" dirty="0">
                <a:latin typeface="+mn-lt"/>
              </a:rPr>
              <a:t>	Display Size (# Flowers)</a:t>
            </a:r>
          </a:p>
          <a:p>
            <a:endParaRPr lang="en-US" dirty="0">
              <a:latin typeface="+mn-lt"/>
            </a:endParaRPr>
          </a:p>
          <a:p>
            <a:r>
              <a:rPr lang="en-US" sz="2400" dirty="0">
                <a:latin typeface="+mn-lt"/>
              </a:rPr>
              <a:t>Mechanics of Pollen Deposition</a:t>
            </a:r>
          </a:p>
          <a:p>
            <a:r>
              <a:rPr lang="en-US" sz="2400" dirty="0">
                <a:latin typeface="+mn-lt"/>
              </a:rPr>
              <a:t>	</a:t>
            </a:r>
            <a:r>
              <a:rPr lang="en-US" dirty="0">
                <a:latin typeface="+mn-lt"/>
              </a:rPr>
              <a:t>Corolla Tube Length</a:t>
            </a:r>
          </a:p>
          <a:p>
            <a:r>
              <a:rPr lang="en-US" dirty="0">
                <a:latin typeface="+mn-lt"/>
              </a:rPr>
              <a:t>	Stigma </a:t>
            </a:r>
            <a:r>
              <a:rPr lang="en-US" dirty="0" err="1">
                <a:latin typeface="+mn-lt"/>
              </a:rPr>
              <a:t>Exsertion</a:t>
            </a:r>
            <a:endParaRPr lang="en-US" dirty="0">
              <a:latin typeface="+mn-lt"/>
            </a:endParaRPr>
          </a:p>
          <a:p>
            <a:r>
              <a:rPr lang="en-US" dirty="0">
                <a:latin typeface="+mn-lt"/>
              </a:rPr>
              <a:t>            </a:t>
            </a:r>
            <a:r>
              <a:rPr lang="en-US" dirty="0" smtClean="0">
                <a:latin typeface="+mn-lt"/>
              </a:rPr>
              <a:t>   </a:t>
            </a:r>
            <a:r>
              <a:rPr lang="en-US" dirty="0">
                <a:latin typeface="+mn-lt"/>
              </a:rPr>
              <a:t>Corolla Tube Diameter</a:t>
            </a:r>
          </a:p>
          <a:p>
            <a:endParaRPr lang="en-US" dirty="0">
              <a:latin typeface="+mn-lt"/>
            </a:endParaRPr>
          </a:p>
          <a:p>
            <a:r>
              <a:rPr lang="en-US" sz="2400" dirty="0">
                <a:latin typeface="+mn-lt"/>
              </a:rPr>
              <a:t>Covariates</a:t>
            </a:r>
          </a:p>
          <a:p>
            <a:r>
              <a:rPr lang="en-US" sz="2400" dirty="0">
                <a:latin typeface="+mn-lt"/>
              </a:rPr>
              <a:t>	</a:t>
            </a:r>
            <a:r>
              <a:rPr lang="en-US" dirty="0">
                <a:latin typeface="+mn-lt"/>
              </a:rPr>
              <a:t>Flower Number</a:t>
            </a:r>
          </a:p>
          <a:p>
            <a:r>
              <a:rPr lang="en-US" dirty="0">
                <a:latin typeface="+mn-lt"/>
              </a:rPr>
              <a:t>	Various Vegetative Traits</a:t>
            </a:r>
          </a:p>
        </p:txBody>
      </p:sp>
      <p:sp>
        <p:nvSpPr>
          <p:cNvPr id="51203" name="Text Box 3"/>
          <p:cNvSpPr txBox="1">
            <a:spLocks noChangeArrowheads="1"/>
          </p:cNvSpPr>
          <p:nvPr/>
        </p:nvSpPr>
        <p:spPr bwMode="auto">
          <a:xfrm>
            <a:off x="152401" y="0"/>
            <a:ext cx="8763000" cy="1384995"/>
          </a:xfrm>
          <a:prstGeom prst="rect">
            <a:avLst/>
          </a:prstGeom>
          <a:noFill/>
          <a:ln w="9525">
            <a:noFill/>
            <a:miter lim="800000"/>
            <a:headEnd/>
            <a:tailEnd/>
          </a:ln>
        </p:spPr>
        <p:txBody>
          <a:bodyPr wrap="square">
            <a:spAutoFit/>
          </a:bodyPr>
          <a:lstStyle/>
          <a:p>
            <a:r>
              <a:rPr lang="en-US" sz="2400" b="1" dirty="0">
                <a:latin typeface="+mn-lt"/>
              </a:rPr>
              <a:t>Phenotypic Selection in the </a:t>
            </a:r>
            <a:r>
              <a:rPr lang="en-US" sz="2400" b="1" dirty="0" smtClean="0">
                <a:latin typeface="+mn-lt"/>
              </a:rPr>
              <a:t>Field: </a:t>
            </a:r>
            <a:r>
              <a:rPr lang="en-US" sz="2400" b="1" i="1" dirty="0" err="1" smtClean="0">
                <a:latin typeface="+mn-lt"/>
              </a:rPr>
              <a:t>Silene</a:t>
            </a:r>
            <a:r>
              <a:rPr lang="en-US" sz="2400" b="1" i="1" dirty="0" smtClean="0">
                <a:latin typeface="+mn-lt"/>
              </a:rPr>
              <a:t> </a:t>
            </a:r>
            <a:r>
              <a:rPr lang="en-US" sz="2400" b="1" i="1" dirty="0" err="1" smtClean="0">
                <a:latin typeface="+mn-lt"/>
              </a:rPr>
              <a:t>virginica</a:t>
            </a:r>
            <a:endParaRPr lang="en-US" sz="1400" i="1" dirty="0">
              <a:latin typeface="+mn-lt"/>
            </a:endParaRPr>
          </a:p>
          <a:p>
            <a:r>
              <a:rPr lang="en-US" sz="2400" b="1" dirty="0">
                <a:latin typeface="+mn-lt"/>
              </a:rPr>
              <a:t>8</a:t>
            </a:r>
            <a:r>
              <a:rPr lang="en-US" dirty="0">
                <a:latin typeface="+mn-lt"/>
              </a:rPr>
              <a:t> year study (1992-95, 2002-06)</a:t>
            </a:r>
          </a:p>
          <a:p>
            <a:r>
              <a:rPr lang="en-US" b="1" dirty="0">
                <a:latin typeface="+mn-lt"/>
              </a:rPr>
              <a:t>Female Reproductive Success</a:t>
            </a:r>
          </a:p>
          <a:p>
            <a:r>
              <a:rPr lang="en-US" dirty="0">
                <a:latin typeface="+mn-lt"/>
              </a:rPr>
              <a:t>     (Total Fruit &amp; Seed)</a:t>
            </a:r>
          </a:p>
        </p:txBody>
      </p:sp>
      <p:pic>
        <p:nvPicPr>
          <p:cNvPr id="51204" name="Picture 4" descr="DSCN3569"/>
          <p:cNvPicPr>
            <a:picLocks noChangeAspect="1" noChangeArrowheads="1"/>
          </p:cNvPicPr>
          <p:nvPr/>
        </p:nvPicPr>
        <p:blipFill>
          <a:blip r:embed="rId4" cstate="print"/>
          <a:srcRect/>
          <a:stretch>
            <a:fillRect/>
          </a:stretch>
        </p:blipFill>
        <p:spPr bwMode="auto">
          <a:xfrm>
            <a:off x="5486400" y="685800"/>
            <a:ext cx="2895600" cy="2171700"/>
          </a:xfrm>
          <a:prstGeom prst="rect">
            <a:avLst/>
          </a:prstGeom>
          <a:noFill/>
          <a:ln w="9525">
            <a:noFill/>
            <a:miter lim="800000"/>
            <a:headEnd/>
            <a:tailEnd/>
          </a:ln>
        </p:spPr>
      </p:pic>
      <p:pic>
        <p:nvPicPr>
          <p:cNvPr id="51205" name="Picture 5" descr="Site"/>
          <p:cNvPicPr>
            <a:picLocks noChangeAspect="1" noChangeArrowheads="1"/>
          </p:cNvPicPr>
          <p:nvPr/>
        </p:nvPicPr>
        <p:blipFill>
          <a:blip r:embed="rId5" cstate="print">
            <a:lum bright="12000"/>
          </a:blip>
          <a:srcRect r="4950"/>
          <a:stretch>
            <a:fillRect/>
          </a:stretch>
        </p:blipFill>
        <p:spPr bwMode="auto">
          <a:xfrm>
            <a:off x="5562600" y="2971800"/>
            <a:ext cx="2895600" cy="3810000"/>
          </a:xfrm>
          <a:prstGeom prst="rect">
            <a:avLst/>
          </a:prstGeom>
          <a:noFill/>
          <a:ln w="9525">
            <a:noFill/>
            <a:miter lim="800000"/>
            <a:headEnd/>
            <a:tailEnd/>
          </a:ln>
        </p:spPr>
      </p:pic>
      <p:sp>
        <p:nvSpPr>
          <p:cNvPr id="51206" name="Text Box 6"/>
          <p:cNvSpPr txBox="1">
            <a:spLocks noChangeArrowheads="1"/>
          </p:cNvSpPr>
          <p:nvPr/>
        </p:nvSpPr>
        <p:spPr bwMode="auto">
          <a:xfrm>
            <a:off x="304800" y="5867400"/>
            <a:ext cx="4087979" cy="523220"/>
          </a:xfrm>
          <a:prstGeom prst="rect">
            <a:avLst/>
          </a:prstGeom>
          <a:noFill/>
          <a:ln w="9525">
            <a:noFill/>
            <a:miter lim="800000"/>
            <a:headEnd/>
            <a:tailEnd/>
          </a:ln>
        </p:spPr>
        <p:txBody>
          <a:bodyPr wrap="none">
            <a:spAutoFit/>
          </a:bodyPr>
          <a:lstStyle/>
          <a:p>
            <a:r>
              <a:rPr lang="en-US" sz="2800" dirty="0">
                <a:latin typeface="+mn-lt"/>
              </a:rPr>
              <a:t>150-300 individuals/year</a:t>
            </a:r>
          </a:p>
        </p:txBody>
      </p:sp>
      <p:sp>
        <p:nvSpPr>
          <p:cNvPr id="51207" name="Text Box 7"/>
          <p:cNvSpPr txBox="1">
            <a:spLocks noChangeArrowheads="1"/>
          </p:cNvSpPr>
          <p:nvPr/>
        </p:nvSpPr>
        <p:spPr bwMode="auto">
          <a:xfrm>
            <a:off x="5562600" y="6412468"/>
            <a:ext cx="2971800" cy="369332"/>
          </a:xfrm>
          <a:prstGeom prst="rect">
            <a:avLst/>
          </a:prstGeom>
          <a:solidFill>
            <a:schemeClr val="bg1"/>
          </a:solidFill>
          <a:ln w="9525">
            <a:noFill/>
            <a:miter lim="800000"/>
            <a:headEnd/>
            <a:tailEnd/>
          </a:ln>
        </p:spPr>
        <p:txBody>
          <a:bodyPr>
            <a:spAutoFit/>
          </a:bodyPr>
          <a:lstStyle/>
          <a:p>
            <a:r>
              <a:rPr lang="en-US" dirty="0">
                <a:latin typeface="+mn-lt"/>
              </a:rPr>
              <a:t>Mtn. Lake Biol. Station</a:t>
            </a:r>
          </a:p>
        </p:txBody>
      </p:sp>
      <p:sp>
        <p:nvSpPr>
          <p:cNvPr id="8" name="Rectangle 7"/>
          <p:cNvSpPr/>
          <p:nvPr/>
        </p:nvSpPr>
        <p:spPr>
          <a:xfrm>
            <a:off x="533400" y="6412468"/>
            <a:ext cx="3518912" cy="369332"/>
          </a:xfrm>
          <a:prstGeom prst="rect">
            <a:avLst/>
          </a:prstGeom>
        </p:spPr>
        <p:txBody>
          <a:bodyPr wrap="none">
            <a:spAutoFit/>
          </a:bodyPr>
          <a:lstStyle/>
          <a:p>
            <a:r>
              <a:rPr lang="en-US" dirty="0" smtClean="0"/>
              <a:t>(Reynolds et al., </a:t>
            </a:r>
            <a:r>
              <a:rPr lang="en-US" i="1" dirty="0" smtClean="0"/>
              <a:t>Evolution 2010</a:t>
            </a:r>
            <a:r>
              <a:rPr lang="en-US" dirty="0" smtClean="0"/>
              <a:t>)</a:t>
            </a:r>
            <a:endParaRPr lang="en-US" dirty="0"/>
          </a:p>
        </p:txBody>
      </p:sp>
    </p:spTree>
    <p:custDataLst>
      <p:tags r:id="rId1"/>
    </p:custData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Rectangle 5"/>
          <p:cNvSpPr>
            <a:spLocks noChangeArrowheads="1"/>
          </p:cNvSpPr>
          <p:nvPr/>
        </p:nvSpPr>
        <p:spPr bwMode="auto">
          <a:xfrm>
            <a:off x="0" y="3020497"/>
            <a:ext cx="184731" cy="369332"/>
          </a:xfrm>
          <a:prstGeom prst="rect">
            <a:avLst/>
          </a:prstGeom>
          <a:noFill/>
          <a:ln w="9525">
            <a:noFill/>
            <a:miter lim="800000"/>
            <a:headEnd/>
            <a:tailEnd/>
          </a:ln>
        </p:spPr>
        <p:txBody>
          <a:bodyPr wrap="none" anchor="ctr">
            <a:spAutoFit/>
          </a:bodyPr>
          <a:lstStyle/>
          <a:p>
            <a:endParaRPr lang="en-US">
              <a:latin typeface="+mn-lt"/>
            </a:endParaRPr>
          </a:p>
        </p:txBody>
      </p:sp>
      <p:graphicFrame>
        <p:nvGraphicFramePr>
          <p:cNvPr id="3074" name="Object 2"/>
          <p:cNvGraphicFramePr>
            <a:graphicFrameLocks noChangeAspect="1"/>
          </p:cNvGraphicFramePr>
          <p:nvPr/>
        </p:nvGraphicFramePr>
        <p:xfrm>
          <a:off x="1600200" y="1152525"/>
          <a:ext cx="5257800" cy="1285875"/>
        </p:xfrm>
        <a:graphic>
          <a:graphicData uri="http://schemas.openxmlformats.org/presentationml/2006/ole">
            <p:oleObj spid="_x0000_s434178" name="Equation" r:id="rId5" imgW="1828800" imgH="444500" progId="Equation.3">
              <p:embed/>
            </p:oleObj>
          </a:graphicData>
        </a:graphic>
      </p:graphicFrame>
      <p:sp>
        <p:nvSpPr>
          <p:cNvPr id="3081" name="Rectangle 7"/>
          <p:cNvSpPr>
            <a:spLocks noChangeArrowheads="1"/>
          </p:cNvSpPr>
          <p:nvPr/>
        </p:nvSpPr>
        <p:spPr bwMode="auto">
          <a:xfrm>
            <a:off x="0" y="3020497"/>
            <a:ext cx="184731" cy="369332"/>
          </a:xfrm>
          <a:prstGeom prst="rect">
            <a:avLst/>
          </a:prstGeom>
          <a:noFill/>
          <a:ln w="9525">
            <a:noFill/>
            <a:miter lim="800000"/>
            <a:headEnd/>
            <a:tailEnd/>
          </a:ln>
        </p:spPr>
        <p:txBody>
          <a:bodyPr wrap="none" anchor="ctr">
            <a:spAutoFit/>
          </a:bodyPr>
          <a:lstStyle/>
          <a:p>
            <a:endParaRPr lang="en-US">
              <a:latin typeface="+mn-lt"/>
            </a:endParaRPr>
          </a:p>
        </p:txBody>
      </p:sp>
      <p:graphicFrame>
        <p:nvGraphicFramePr>
          <p:cNvPr id="3075" name="Object 3"/>
          <p:cNvGraphicFramePr>
            <a:graphicFrameLocks noChangeAspect="1"/>
          </p:cNvGraphicFramePr>
          <p:nvPr/>
        </p:nvGraphicFramePr>
        <p:xfrm>
          <a:off x="381000" y="2133600"/>
          <a:ext cx="8534400" cy="1219200"/>
        </p:xfrm>
        <a:graphic>
          <a:graphicData uri="http://schemas.openxmlformats.org/presentationml/2006/ole">
            <p:oleObj spid="_x0000_s434179" name="Equation" r:id="rId6" imgW="4064000" imgH="444500" progId="Equation.3">
              <p:embed/>
            </p:oleObj>
          </a:graphicData>
        </a:graphic>
      </p:graphicFrame>
      <p:sp>
        <p:nvSpPr>
          <p:cNvPr id="3082" name="Rectangle 9"/>
          <p:cNvSpPr>
            <a:spLocks noChangeArrowheads="1"/>
          </p:cNvSpPr>
          <p:nvPr/>
        </p:nvSpPr>
        <p:spPr bwMode="auto">
          <a:xfrm>
            <a:off x="0" y="3144322"/>
            <a:ext cx="184731" cy="369332"/>
          </a:xfrm>
          <a:prstGeom prst="rect">
            <a:avLst/>
          </a:prstGeom>
          <a:noFill/>
          <a:ln w="9525">
            <a:noFill/>
            <a:miter lim="800000"/>
            <a:headEnd/>
            <a:tailEnd/>
          </a:ln>
        </p:spPr>
        <p:txBody>
          <a:bodyPr wrap="none" anchor="ctr">
            <a:spAutoFit/>
          </a:bodyPr>
          <a:lstStyle/>
          <a:p>
            <a:endParaRPr lang="en-US">
              <a:latin typeface="+mn-lt"/>
            </a:endParaRPr>
          </a:p>
        </p:txBody>
      </p:sp>
      <p:graphicFrame>
        <p:nvGraphicFramePr>
          <p:cNvPr id="3076" name="Object 4"/>
          <p:cNvGraphicFramePr>
            <a:graphicFrameLocks noChangeAspect="1"/>
          </p:cNvGraphicFramePr>
          <p:nvPr/>
        </p:nvGraphicFramePr>
        <p:xfrm>
          <a:off x="1343025" y="3328988"/>
          <a:ext cx="6505575" cy="798512"/>
        </p:xfrm>
        <a:graphic>
          <a:graphicData uri="http://schemas.openxmlformats.org/presentationml/2006/ole">
            <p:oleObj spid="_x0000_s434180" name="Equation" r:id="rId7" imgW="1625600" imgH="203200" progId="Equation.3">
              <p:embed/>
            </p:oleObj>
          </a:graphicData>
        </a:graphic>
      </p:graphicFrame>
      <p:sp>
        <p:nvSpPr>
          <p:cNvPr id="3083" name="Rectangle 11"/>
          <p:cNvSpPr>
            <a:spLocks noChangeArrowheads="1"/>
          </p:cNvSpPr>
          <p:nvPr/>
        </p:nvSpPr>
        <p:spPr bwMode="auto">
          <a:xfrm>
            <a:off x="0" y="3144322"/>
            <a:ext cx="184731" cy="369332"/>
          </a:xfrm>
          <a:prstGeom prst="rect">
            <a:avLst/>
          </a:prstGeom>
          <a:noFill/>
          <a:ln w="9525">
            <a:noFill/>
            <a:miter lim="800000"/>
            <a:headEnd/>
            <a:tailEnd/>
          </a:ln>
        </p:spPr>
        <p:txBody>
          <a:bodyPr wrap="none" anchor="ctr">
            <a:spAutoFit/>
          </a:bodyPr>
          <a:lstStyle/>
          <a:p>
            <a:endParaRPr lang="en-US">
              <a:latin typeface="+mn-lt"/>
            </a:endParaRPr>
          </a:p>
        </p:txBody>
      </p:sp>
      <p:graphicFrame>
        <p:nvGraphicFramePr>
          <p:cNvPr id="3077" name="Object 5"/>
          <p:cNvGraphicFramePr>
            <a:graphicFrameLocks noChangeAspect="1"/>
          </p:cNvGraphicFramePr>
          <p:nvPr/>
        </p:nvGraphicFramePr>
        <p:xfrm>
          <a:off x="3200400" y="4114800"/>
          <a:ext cx="2667000" cy="811213"/>
        </p:xfrm>
        <a:graphic>
          <a:graphicData uri="http://schemas.openxmlformats.org/presentationml/2006/ole">
            <p:oleObj spid="_x0000_s434181" name="Equation" r:id="rId8" imgW="660113" imgH="203112" progId="Equation.3">
              <p:embed/>
            </p:oleObj>
          </a:graphicData>
        </a:graphic>
      </p:graphicFrame>
      <p:sp>
        <p:nvSpPr>
          <p:cNvPr id="3084" name="Text Box 12"/>
          <p:cNvSpPr txBox="1">
            <a:spLocks noChangeArrowheads="1"/>
          </p:cNvSpPr>
          <p:nvPr/>
        </p:nvSpPr>
        <p:spPr bwMode="auto">
          <a:xfrm>
            <a:off x="898525" y="1573213"/>
            <a:ext cx="377026" cy="369332"/>
          </a:xfrm>
          <a:prstGeom prst="rect">
            <a:avLst/>
          </a:prstGeom>
          <a:noFill/>
          <a:ln w="9525">
            <a:noFill/>
            <a:miter lim="800000"/>
            <a:headEnd/>
            <a:tailEnd/>
          </a:ln>
        </p:spPr>
        <p:txBody>
          <a:bodyPr wrap="none">
            <a:spAutoFit/>
          </a:bodyPr>
          <a:lstStyle/>
          <a:p>
            <a:r>
              <a:rPr lang="en-US">
                <a:latin typeface="+mn-lt"/>
              </a:rPr>
              <a:t>1.</a:t>
            </a:r>
          </a:p>
        </p:txBody>
      </p:sp>
      <p:sp>
        <p:nvSpPr>
          <p:cNvPr id="3085" name="Text Box 13"/>
          <p:cNvSpPr txBox="1">
            <a:spLocks noChangeArrowheads="1"/>
          </p:cNvSpPr>
          <p:nvPr/>
        </p:nvSpPr>
        <p:spPr bwMode="auto">
          <a:xfrm>
            <a:off x="0" y="2514600"/>
            <a:ext cx="377026" cy="369332"/>
          </a:xfrm>
          <a:prstGeom prst="rect">
            <a:avLst/>
          </a:prstGeom>
          <a:noFill/>
          <a:ln w="9525">
            <a:noFill/>
            <a:miter lim="800000"/>
            <a:headEnd/>
            <a:tailEnd/>
          </a:ln>
        </p:spPr>
        <p:txBody>
          <a:bodyPr wrap="none">
            <a:spAutoFit/>
          </a:bodyPr>
          <a:lstStyle/>
          <a:p>
            <a:r>
              <a:rPr lang="en-US">
                <a:latin typeface="+mn-lt"/>
              </a:rPr>
              <a:t>2.</a:t>
            </a:r>
          </a:p>
        </p:txBody>
      </p:sp>
      <p:sp>
        <p:nvSpPr>
          <p:cNvPr id="3086" name="Text Box 14"/>
          <p:cNvSpPr txBox="1">
            <a:spLocks noChangeArrowheads="1"/>
          </p:cNvSpPr>
          <p:nvPr/>
        </p:nvSpPr>
        <p:spPr bwMode="auto">
          <a:xfrm>
            <a:off x="762000" y="3505200"/>
            <a:ext cx="377026" cy="369332"/>
          </a:xfrm>
          <a:prstGeom prst="rect">
            <a:avLst/>
          </a:prstGeom>
          <a:noFill/>
          <a:ln w="9525">
            <a:noFill/>
            <a:miter lim="800000"/>
            <a:headEnd/>
            <a:tailEnd/>
          </a:ln>
        </p:spPr>
        <p:txBody>
          <a:bodyPr wrap="none">
            <a:spAutoFit/>
          </a:bodyPr>
          <a:lstStyle/>
          <a:p>
            <a:r>
              <a:rPr lang="en-US">
                <a:latin typeface="+mn-lt"/>
              </a:rPr>
              <a:t>3.</a:t>
            </a:r>
          </a:p>
        </p:txBody>
      </p:sp>
      <p:sp>
        <p:nvSpPr>
          <p:cNvPr id="3087" name="Text Box 15"/>
          <p:cNvSpPr txBox="1">
            <a:spLocks noChangeArrowheads="1"/>
          </p:cNvSpPr>
          <p:nvPr/>
        </p:nvSpPr>
        <p:spPr bwMode="auto">
          <a:xfrm>
            <a:off x="2000250" y="4267200"/>
            <a:ext cx="377026" cy="369332"/>
          </a:xfrm>
          <a:prstGeom prst="rect">
            <a:avLst/>
          </a:prstGeom>
          <a:noFill/>
          <a:ln w="9525">
            <a:noFill/>
            <a:miter lim="800000"/>
            <a:headEnd/>
            <a:tailEnd/>
          </a:ln>
        </p:spPr>
        <p:txBody>
          <a:bodyPr wrap="none">
            <a:spAutoFit/>
          </a:bodyPr>
          <a:lstStyle/>
          <a:p>
            <a:r>
              <a:rPr lang="en-US">
                <a:latin typeface="+mn-lt"/>
              </a:rPr>
              <a:t>4.</a:t>
            </a:r>
          </a:p>
        </p:txBody>
      </p:sp>
      <p:sp>
        <p:nvSpPr>
          <p:cNvPr id="3088" name="Text Box 16"/>
          <p:cNvSpPr txBox="1">
            <a:spLocks noChangeArrowheads="1"/>
          </p:cNvSpPr>
          <p:nvPr/>
        </p:nvSpPr>
        <p:spPr bwMode="auto">
          <a:xfrm>
            <a:off x="-76200" y="39688"/>
            <a:ext cx="9531350" cy="1138773"/>
          </a:xfrm>
          <a:prstGeom prst="rect">
            <a:avLst/>
          </a:prstGeom>
          <a:noFill/>
          <a:ln w="9525">
            <a:noFill/>
            <a:miter lim="800000"/>
            <a:headEnd/>
            <a:tailEnd/>
          </a:ln>
        </p:spPr>
        <p:txBody>
          <a:bodyPr>
            <a:spAutoFit/>
          </a:bodyPr>
          <a:lstStyle/>
          <a:p>
            <a:r>
              <a:rPr lang="en-US" sz="2400" dirty="0">
                <a:latin typeface="+mn-lt"/>
              </a:rPr>
              <a:t>Phenotypic </a:t>
            </a:r>
            <a:r>
              <a:rPr lang="en-US" sz="2400" dirty="0" smtClean="0">
                <a:latin typeface="+mn-lt"/>
              </a:rPr>
              <a:t>Selection</a:t>
            </a:r>
            <a:r>
              <a:rPr lang="en-US" sz="2400" dirty="0">
                <a:latin typeface="+mn-lt"/>
              </a:rPr>
              <a:t>: Analytical Approach (6 Traits) </a:t>
            </a:r>
            <a:r>
              <a:rPr lang="en-US" sz="2400" dirty="0" smtClean="0">
                <a:latin typeface="+mn-lt"/>
              </a:rPr>
              <a:t> </a:t>
            </a:r>
          </a:p>
          <a:p>
            <a:r>
              <a:rPr lang="en-US" b="1" dirty="0" smtClean="0">
                <a:latin typeface="+mn-lt"/>
              </a:rPr>
              <a:t>Female Reproductive Success</a:t>
            </a:r>
            <a:r>
              <a:rPr lang="en-US" b="1" dirty="0">
                <a:latin typeface="+mn-lt"/>
              </a:rPr>
              <a:t>	</a:t>
            </a:r>
            <a:r>
              <a:rPr lang="en-US" b="1" dirty="0" smtClean="0">
                <a:latin typeface="+mn-lt"/>
              </a:rPr>
              <a:t>                    </a:t>
            </a:r>
            <a:r>
              <a:rPr lang="en-US" sz="1600" dirty="0" err="1" smtClean="0">
                <a:latin typeface="+mn-lt"/>
              </a:rPr>
              <a:t>Lande</a:t>
            </a:r>
            <a:r>
              <a:rPr lang="en-US" sz="1600" dirty="0" smtClean="0">
                <a:latin typeface="+mn-lt"/>
              </a:rPr>
              <a:t>-Arnold </a:t>
            </a:r>
            <a:r>
              <a:rPr lang="en-US" sz="1600" dirty="0">
                <a:latin typeface="+mn-lt"/>
              </a:rPr>
              <a:t>(1983), Phillips &amp; Arnold (1989)</a:t>
            </a:r>
          </a:p>
          <a:p>
            <a:endParaRPr lang="en-US" sz="1000" dirty="0" smtClean="0">
              <a:latin typeface="+mn-lt"/>
            </a:endParaRPr>
          </a:p>
          <a:p>
            <a:r>
              <a:rPr lang="en-US" sz="1600" dirty="0" smtClean="0">
                <a:latin typeface="+mn-lt"/>
              </a:rPr>
              <a:t>Corolla </a:t>
            </a:r>
            <a:r>
              <a:rPr lang="en-US" sz="1600" dirty="0">
                <a:latin typeface="+mn-lt"/>
              </a:rPr>
              <a:t>tube length, nectar-stigma distance, </a:t>
            </a:r>
            <a:r>
              <a:rPr lang="en-US" sz="1600" dirty="0" smtClean="0">
                <a:latin typeface="+mn-lt"/>
              </a:rPr>
              <a:t>corolla tube </a:t>
            </a:r>
            <a:r>
              <a:rPr lang="en-US" sz="1600" dirty="0">
                <a:latin typeface="+mn-lt"/>
              </a:rPr>
              <a:t>diameter, petal </a:t>
            </a:r>
            <a:r>
              <a:rPr lang="en-US" sz="1600" dirty="0" smtClean="0">
                <a:latin typeface="+mn-lt"/>
              </a:rPr>
              <a:t>length, petal width</a:t>
            </a:r>
            <a:r>
              <a:rPr lang="en-US" sz="1600" dirty="0">
                <a:latin typeface="+mn-lt"/>
              </a:rPr>
              <a:t>, </a:t>
            </a:r>
            <a:r>
              <a:rPr lang="en-US" sz="1600" dirty="0" err="1">
                <a:latin typeface="+mn-lt"/>
              </a:rPr>
              <a:t>inflor</a:t>
            </a:r>
            <a:r>
              <a:rPr lang="en-US" sz="1600" dirty="0">
                <a:latin typeface="+mn-lt"/>
              </a:rPr>
              <a:t>. </a:t>
            </a:r>
            <a:r>
              <a:rPr lang="en-US" sz="1600" dirty="0" smtClean="0">
                <a:latin typeface="+mn-lt"/>
              </a:rPr>
              <a:t>Ht.</a:t>
            </a:r>
            <a:endParaRPr lang="en-US" sz="1600" dirty="0">
              <a:latin typeface="+mn-lt"/>
            </a:endParaRPr>
          </a:p>
        </p:txBody>
      </p:sp>
      <p:sp>
        <p:nvSpPr>
          <p:cNvPr id="3089" name="Rectangle 18"/>
          <p:cNvSpPr>
            <a:spLocks noChangeArrowheads="1"/>
          </p:cNvSpPr>
          <p:nvPr/>
        </p:nvSpPr>
        <p:spPr bwMode="auto">
          <a:xfrm>
            <a:off x="0" y="3144322"/>
            <a:ext cx="184731" cy="369332"/>
          </a:xfrm>
          <a:prstGeom prst="rect">
            <a:avLst/>
          </a:prstGeom>
          <a:noFill/>
          <a:ln w="9525">
            <a:noFill/>
            <a:miter lim="800000"/>
            <a:headEnd/>
            <a:tailEnd/>
          </a:ln>
        </p:spPr>
        <p:txBody>
          <a:bodyPr wrap="none" anchor="ctr">
            <a:spAutoFit/>
          </a:bodyPr>
          <a:lstStyle/>
          <a:p>
            <a:endParaRPr lang="en-US">
              <a:latin typeface="+mn-lt"/>
            </a:endParaRPr>
          </a:p>
        </p:txBody>
      </p:sp>
      <p:graphicFrame>
        <p:nvGraphicFramePr>
          <p:cNvPr id="3078" name="Object 6"/>
          <p:cNvGraphicFramePr>
            <a:graphicFrameLocks noChangeAspect="1"/>
          </p:cNvGraphicFramePr>
          <p:nvPr/>
        </p:nvGraphicFramePr>
        <p:xfrm>
          <a:off x="3495675" y="4876800"/>
          <a:ext cx="2371725" cy="873125"/>
        </p:xfrm>
        <a:graphic>
          <a:graphicData uri="http://schemas.openxmlformats.org/presentationml/2006/ole">
            <p:oleObj spid="_x0000_s434182" name="Equation" r:id="rId9" imgW="545626" imgH="203024" progId="Equation.3">
              <p:embed/>
            </p:oleObj>
          </a:graphicData>
        </a:graphic>
      </p:graphicFrame>
      <p:sp>
        <p:nvSpPr>
          <p:cNvPr id="3090" name="Rectangle 20"/>
          <p:cNvSpPr>
            <a:spLocks noChangeArrowheads="1"/>
          </p:cNvSpPr>
          <p:nvPr/>
        </p:nvSpPr>
        <p:spPr bwMode="auto">
          <a:xfrm>
            <a:off x="0" y="3144322"/>
            <a:ext cx="184731" cy="369332"/>
          </a:xfrm>
          <a:prstGeom prst="rect">
            <a:avLst/>
          </a:prstGeom>
          <a:noFill/>
          <a:ln w="9525">
            <a:noFill/>
            <a:miter lim="800000"/>
            <a:headEnd/>
            <a:tailEnd/>
          </a:ln>
        </p:spPr>
        <p:txBody>
          <a:bodyPr wrap="none" anchor="ctr">
            <a:spAutoFit/>
          </a:bodyPr>
          <a:lstStyle/>
          <a:p>
            <a:endParaRPr lang="en-US">
              <a:latin typeface="+mn-lt"/>
            </a:endParaRPr>
          </a:p>
        </p:txBody>
      </p:sp>
      <p:graphicFrame>
        <p:nvGraphicFramePr>
          <p:cNvPr id="3079" name="Object 7"/>
          <p:cNvGraphicFramePr>
            <a:graphicFrameLocks noChangeAspect="1"/>
          </p:cNvGraphicFramePr>
          <p:nvPr/>
        </p:nvGraphicFramePr>
        <p:xfrm>
          <a:off x="2819400" y="5867400"/>
          <a:ext cx="3895725" cy="633413"/>
        </p:xfrm>
        <a:graphic>
          <a:graphicData uri="http://schemas.openxmlformats.org/presentationml/2006/ole">
            <p:oleObj spid="_x0000_s434183" name="Equation" r:id="rId10" imgW="1231366" imgH="203112" progId="Equation.3">
              <p:embed/>
            </p:oleObj>
          </a:graphicData>
        </a:graphic>
      </p:graphicFrame>
      <p:sp>
        <p:nvSpPr>
          <p:cNvPr id="3091" name="Text Box 21"/>
          <p:cNvSpPr txBox="1">
            <a:spLocks noChangeArrowheads="1"/>
          </p:cNvSpPr>
          <p:nvPr/>
        </p:nvSpPr>
        <p:spPr bwMode="auto">
          <a:xfrm>
            <a:off x="2762250" y="5105400"/>
            <a:ext cx="377026" cy="369332"/>
          </a:xfrm>
          <a:prstGeom prst="rect">
            <a:avLst/>
          </a:prstGeom>
          <a:noFill/>
          <a:ln w="9525">
            <a:noFill/>
            <a:miter lim="800000"/>
            <a:headEnd/>
            <a:tailEnd/>
          </a:ln>
        </p:spPr>
        <p:txBody>
          <a:bodyPr wrap="none">
            <a:spAutoFit/>
          </a:bodyPr>
          <a:lstStyle/>
          <a:p>
            <a:r>
              <a:rPr lang="en-US">
                <a:latin typeface="+mn-lt"/>
              </a:rPr>
              <a:t>5.</a:t>
            </a:r>
          </a:p>
        </p:txBody>
      </p:sp>
      <p:sp>
        <p:nvSpPr>
          <p:cNvPr id="3092" name="Text Box 22"/>
          <p:cNvSpPr txBox="1">
            <a:spLocks noChangeArrowheads="1"/>
          </p:cNvSpPr>
          <p:nvPr/>
        </p:nvSpPr>
        <p:spPr bwMode="auto">
          <a:xfrm>
            <a:off x="2305050" y="5943600"/>
            <a:ext cx="377026" cy="369332"/>
          </a:xfrm>
          <a:prstGeom prst="rect">
            <a:avLst/>
          </a:prstGeom>
          <a:noFill/>
          <a:ln w="9525">
            <a:noFill/>
            <a:miter lim="800000"/>
            <a:headEnd/>
            <a:tailEnd/>
          </a:ln>
        </p:spPr>
        <p:txBody>
          <a:bodyPr wrap="none">
            <a:spAutoFit/>
          </a:bodyPr>
          <a:lstStyle/>
          <a:p>
            <a:r>
              <a:rPr lang="en-US">
                <a:latin typeface="+mn-lt"/>
              </a:rPr>
              <a:t>6.</a:t>
            </a:r>
          </a:p>
        </p:txBody>
      </p:sp>
      <p:sp>
        <p:nvSpPr>
          <p:cNvPr id="3093" name="Oval 23"/>
          <p:cNvSpPr>
            <a:spLocks noChangeArrowheads="1"/>
          </p:cNvSpPr>
          <p:nvPr/>
        </p:nvSpPr>
        <p:spPr bwMode="auto">
          <a:xfrm>
            <a:off x="3733800" y="2209800"/>
            <a:ext cx="5410200" cy="1143000"/>
          </a:xfrm>
          <a:prstGeom prst="ellipse">
            <a:avLst/>
          </a:prstGeom>
          <a:noFill/>
          <a:ln w="28575">
            <a:solidFill>
              <a:srgbClr val="A50021"/>
            </a:solidFill>
            <a:round/>
            <a:headEnd/>
            <a:tailEnd/>
          </a:ln>
        </p:spPr>
        <p:txBody>
          <a:bodyPr wrap="none" anchor="ctr"/>
          <a:lstStyle/>
          <a:p>
            <a:endParaRPr lang="en-US">
              <a:latin typeface="+mn-lt"/>
            </a:endParaRPr>
          </a:p>
        </p:txBody>
      </p:sp>
      <p:sp>
        <p:nvSpPr>
          <p:cNvPr id="3094" name="Text Box 24"/>
          <p:cNvSpPr txBox="1">
            <a:spLocks noChangeArrowheads="1"/>
          </p:cNvSpPr>
          <p:nvPr/>
        </p:nvSpPr>
        <p:spPr bwMode="auto">
          <a:xfrm>
            <a:off x="7391400" y="1905000"/>
            <a:ext cx="1815049" cy="400110"/>
          </a:xfrm>
          <a:prstGeom prst="rect">
            <a:avLst/>
          </a:prstGeom>
          <a:noFill/>
          <a:ln w="9525">
            <a:noFill/>
            <a:miter lim="800000"/>
            <a:headEnd/>
            <a:tailEnd/>
          </a:ln>
        </p:spPr>
        <p:txBody>
          <a:bodyPr wrap="none">
            <a:spAutoFit/>
          </a:bodyPr>
          <a:lstStyle/>
          <a:p>
            <a:r>
              <a:rPr lang="en-US" sz="2000" b="1" dirty="0">
                <a:latin typeface="+mn-lt"/>
              </a:rPr>
              <a:t>1st Approach</a:t>
            </a:r>
          </a:p>
        </p:txBody>
      </p:sp>
      <p:sp>
        <p:nvSpPr>
          <p:cNvPr id="3095" name="Text Box 25"/>
          <p:cNvSpPr txBox="1">
            <a:spLocks noChangeArrowheads="1"/>
          </p:cNvSpPr>
          <p:nvPr/>
        </p:nvSpPr>
        <p:spPr bwMode="auto">
          <a:xfrm>
            <a:off x="6324600" y="4267200"/>
            <a:ext cx="2275046" cy="646331"/>
          </a:xfrm>
          <a:prstGeom prst="rect">
            <a:avLst/>
          </a:prstGeom>
          <a:noFill/>
          <a:ln w="9525">
            <a:noFill/>
            <a:miter lim="800000"/>
            <a:headEnd/>
            <a:tailEnd/>
          </a:ln>
        </p:spPr>
        <p:txBody>
          <a:bodyPr wrap="none">
            <a:spAutoFit/>
          </a:bodyPr>
          <a:lstStyle/>
          <a:p>
            <a:r>
              <a:rPr lang="en-US" b="1" dirty="0">
                <a:latin typeface="+mn-lt"/>
              </a:rPr>
              <a:t>2nd Approach</a:t>
            </a:r>
          </a:p>
          <a:p>
            <a:r>
              <a:rPr lang="en-US" dirty="0">
                <a:latin typeface="+mn-lt"/>
              </a:rPr>
              <a:t>(Canonical Analysis)</a:t>
            </a:r>
          </a:p>
        </p:txBody>
      </p:sp>
      <p:sp>
        <p:nvSpPr>
          <p:cNvPr id="3096" name="Oval 26"/>
          <p:cNvSpPr>
            <a:spLocks noChangeArrowheads="1"/>
          </p:cNvSpPr>
          <p:nvPr/>
        </p:nvSpPr>
        <p:spPr bwMode="auto">
          <a:xfrm>
            <a:off x="5105400" y="4038600"/>
            <a:ext cx="990600" cy="990600"/>
          </a:xfrm>
          <a:prstGeom prst="ellipse">
            <a:avLst/>
          </a:prstGeom>
          <a:noFill/>
          <a:ln w="28575">
            <a:solidFill>
              <a:srgbClr val="A50021"/>
            </a:solidFill>
            <a:round/>
            <a:headEnd/>
            <a:tailEnd/>
          </a:ln>
        </p:spPr>
        <p:txBody>
          <a:bodyPr wrap="none" anchor="ctr"/>
          <a:lstStyle/>
          <a:p>
            <a:endParaRPr lang="en-US">
              <a:latin typeface="+mn-lt"/>
            </a:endParaRPr>
          </a:p>
        </p:txBody>
      </p:sp>
      <p:sp>
        <p:nvSpPr>
          <p:cNvPr id="25" name="Rectangle 24"/>
          <p:cNvSpPr/>
          <p:nvPr/>
        </p:nvSpPr>
        <p:spPr>
          <a:xfrm>
            <a:off x="5625088" y="6488668"/>
            <a:ext cx="3518912" cy="369332"/>
          </a:xfrm>
          <a:prstGeom prst="rect">
            <a:avLst/>
          </a:prstGeom>
        </p:spPr>
        <p:txBody>
          <a:bodyPr wrap="none">
            <a:spAutoFit/>
          </a:bodyPr>
          <a:lstStyle/>
          <a:p>
            <a:r>
              <a:rPr lang="en-US" dirty="0" smtClean="0"/>
              <a:t>(Reynolds et al., </a:t>
            </a:r>
            <a:r>
              <a:rPr lang="en-US" i="1" dirty="0" smtClean="0"/>
              <a:t>Evolution 2010</a:t>
            </a:r>
            <a:r>
              <a:rPr lang="en-US" dirty="0" smtClean="0"/>
              <a:t>)</a:t>
            </a:r>
            <a:endParaRPr lang="en-US" dirty="0"/>
          </a:p>
        </p:txBody>
      </p:sp>
    </p:spTree>
    <p:custDataLst>
      <p:tags r:id="rId2"/>
    </p:custData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0" y="0"/>
            <a:ext cx="9144000" cy="1143000"/>
          </a:xfrm>
        </p:spPr>
        <p:txBody>
          <a:bodyPr/>
          <a:lstStyle/>
          <a:p>
            <a:r>
              <a:rPr lang="en-US" altLang="zh-CN" dirty="0" smtClean="0">
                <a:ea typeface="宋体" charset="-122"/>
              </a:rPr>
              <a:t>Experimental Approach: </a:t>
            </a:r>
            <a:br>
              <a:rPr lang="en-US" altLang="zh-CN" dirty="0" smtClean="0">
                <a:ea typeface="宋体" charset="-122"/>
              </a:rPr>
            </a:br>
            <a:r>
              <a:rPr lang="en-US" altLang="zh-CN" dirty="0" smtClean="0">
                <a:ea typeface="宋体" charset="-122"/>
              </a:rPr>
              <a:t>Array </a:t>
            </a:r>
            <a:r>
              <a:rPr lang="en-US" altLang="zh-CN" dirty="0">
                <a:ea typeface="宋体" charset="-122"/>
              </a:rPr>
              <a:t>Design</a:t>
            </a:r>
          </a:p>
        </p:txBody>
      </p:sp>
      <p:grpSp>
        <p:nvGrpSpPr>
          <p:cNvPr id="2" name="Group 3"/>
          <p:cNvGrpSpPr>
            <a:grpSpLocks noChangeAspect="1"/>
          </p:cNvGrpSpPr>
          <p:nvPr/>
        </p:nvGrpSpPr>
        <p:grpSpPr bwMode="auto">
          <a:xfrm>
            <a:off x="0" y="914400"/>
            <a:ext cx="5105400" cy="3810000"/>
            <a:chOff x="4095" y="8331"/>
            <a:chExt cx="4050" cy="3857"/>
          </a:xfrm>
        </p:grpSpPr>
        <p:sp>
          <p:nvSpPr>
            <p:cNvPr id="284676" name="AutoShape 4"/>
            <p:cNvSpPr>
              <a:spLocks noChangeAspect="1" noChangeArrowheads="1"/>
            </p:cNvSpPr>
            <p:nvPr/>
          </p:nvSpPr>
          <p:spPr bwMode="auto">
            <a:xfrm>
              <a:off x="4095" y="8331"/>
              <a:ext cx="4050" cy="3857"/>
            </a:xfrm>
            <a:prstGeom prst="rect">
              <a:avLst/>
            </a:prstGeom>
            <a:noFill/>
            <a:ln w="9525">
              <a:noFill/>
              <a:miter lim="800000"/>
              <a:headEnd/>
              <a:tailEnd/>
            </a:ln>
          </p:spPr>
          <p:txBody>
            <a:bodyPr/>
            <a:lstStyle/>
            <a:p>
              <a:endParaRPr lang="en-US"/>
            </a:p>
          </p:txBody>
        </p:sp>
        <p:sp>
          <p:nvSpPr>
            <p:cNvPr id="284677" name="Oval 5"/>
            <p:cNvSpPr>
              <a:spLocks noChangeArrowheads="1"/>
            </p:cNvSpPr>
            <p:nvPr/>
          </p:nvSpPr>
          <p:spPr bwMode="auto">
            <a:xfrm>
              <a:off x="5595" y="9102"/>
              <a:ext cx="150" cy="155"/>
            </a:xfrm>
            <a:prstGeom prst="ellipse">
              <a:avLst/>
            </a:prstGeom>
            <a:solidFill>
              <a:srgbClr val="FF0000"/>
            </a:solidFill>
            <a:ln w="9525">
              <a:solidFill>
                <a:srgbClr val="000000"/>
              </a:solidFill>
              <a:round/>
              <a:headEnd/>
              <a:tailEnd/>
            </a:ln>
          </p:spPr>
          <p:txBody>
            <a:bodyPr/>
            <a:lstStyle/>
            <a:p>
              <a:endParaRPr lang="en-US"/>
            </a:p>
          </p:txBody>
        </p:sp>
        <p:sp>
          <p:nvSpPr>
            <p:cNvPr id="284678" name="Oval 6"/>
            <p:cNvSpPr>
              <a:spLocks noChangeArrowheads="1"/>
            </p:cNvSpPr>
            <p:nvPr/>
          </p:nvSpPr>
          <p:spPr bwMode="auto">
            <a:xfrm>
              <a:off x="5295" y="9102"/>
              <a:ext cx="150" cy="155"/>
            </a:xfrm>
            <a:prstGeom prst="ellipse">
              <a:avLst/>
            </a:prstGeom>
            <a:solidFill>
              <a:srgbClr val="FFFFFF"/>
            </a:solidFill>
            <a:ln w="9525">
              <a:solidFill>
                <a:srgbClr val="000000"/>
              </a:solidFill>
              <a:round/>
              <a:headEnd/>
              <a:tailEnd/>
            </a:ln>
          </p:spPr>
          <p:txBody>
            <a:bodyPr/>
            <a:lstStyle/>
            <a:p>
              <a:endParaRPr lang="en-US"/>
            </a:p>
          </p:txBody>
        </p:sp>
        <p:sp>
          <p:nvSpPr>
            <p:cNvPr id="284679" name="Oval 7"/>
            <p:cNvSpPr>
              <a:spLocks noChangeArrowheads="1"/>
            </p:cNvSpPr>
            <p:nvPr/>
          </p:nvSpPr>
          <p:spPr bwMode="auto">
            <a:xfrm>
              <a:off x="5895" y="9102"/>
              <a:ext cx="150" cy="155"/>
            </a:xfrm>
            <a:prstGeom prst="ellipse">
              <a:avLst/>
            </a:prstGeom>
            <a:solidFill>
              <a:srgbClr val="FFFFFF"/>
            </a:solidFill>
            <a:ln w="9525">
              <a:solidFill>
                <a:srgbClr val="000000"/>
              </a:solidFill>
              <a:round/>
              <a:headEnd/>
              <a:tailEnd/>
            </a:ln>
          </p:spPr>
          <p:txBody>
            <a:bodyPr/>
            <a:lstStyle/>
            <a:p>
              <a:endParaRPr lang="en-US"/>
            </a:p>
          </p:txBody>
        </p:sp>
        <p:sp>
          <p:nvSpPr>
            <p:cNvPr id="284680" name="Oval 8"/>
            <p:cNvSpPr>
              <a:spLocks noChangeArrowheads="1"/>
            </p:cNvSpPr>
            <p:nvPr/>
          </p:nvSpPr>
          <p:spPr bwMode="auto">
            <a:xfrm>
              <a:off x="6195" y="9102"/>
              <a:ext cx="150" cy="156"/>
            </a:xfrm>
            <a:prstGeom prst="ellipse">
              <a:avLst/>
            </a:prstGeom>
            <a:solidFill>
              <a:srgbClr val="FF0000"/>
            </a:solidFill>
            <a:ln w="9525">
              <a:solidFill>
                <a:srgbClr val="000000"/>
              </a:solidFill>
              <a:round/>
              <a:headEnd/>
              <a:tailEnd/>
            </a:ln>
          </p:spPr>
          <p:txBody>
            <a:bodyPr/>
            <a:lstStyle/>
            <a:p>
              <a:endParaRPr lang="en-US"/>
            </a:p>
          </p:txBody>
        </p:sp>
        <p:sp>
          <p:nvSpPr>
            <p:cNvPr id="284681" name="Oval 9"/>
            <p:cNvSpPr>
              <a:spLocks noChangeArrowheads="1"/>
            </p:cNvSpPr>
            <p:nvPr/>
          </p:nvSpPr>
          <p:spPr bwMode="auto">
            <a:xfrm>
              <a:off x="6495" y="9102"/>
              <a:ext cx="150" cy="155"/>
            </a:xfrm>
            <a:prstGeom prst="ellipse">
              <a:avLst/>
            </a:prstGeom>
            <a:solidFill>
              <a:srgbClr val="FFFFFF"/>
            </a:solidFill>
            <a:ln w="9525">
              <a:solidFill>
                <a:srgbClr val="000000"/>
              </a:solidFill>
              <a:round/>
              <a:headEnd/>
              <a:tailEnd/>
            </a:ln>
          </p:spPr>
          <p:txBody>
            <a:bodyPr/>
            <a:lstStyle/>
            <a:p>
              <a:endParaRPr lang="en-US"/>
            </a:p>
          </p:txBody>
        </p:sp>
        <p:sp>
          <p:nvSpPr>
            <p:cNvPr id="284682" name="Oval 10"/>
            <p:cNvSpPr>
              <a:spLocks noChangeArrowheads="1"/>
            </p:cNvSpPr>
            <p:nvPr/>
          </p:nvSpPr>
          <p:spPr bwMode="auto">
            <a:xfrm>
              <a:off x="6795" y="9102"/>
              <a:ext cx="150" cy="155"/>
            </a:xfrm>
            <a:prstGeom prst="ellipse">
              <a:avLst/>
            </a:prstGeom>
            <a:solidFill>
              <a:srgbClr val="FF6699"/>
            </a:solidFill>
            <a:ln w="9525">
              <a:solidFill>
                <a:srgbClr val="000000"/>
              </a:solidFill>
              <a:round/>
              <a:headEnd/>
              <a:tailEnd/>
            </a:ln>
          </p:spPr>
          <p:txBody>
            <a:bodyPr/>
            <a:lstStyle/>
            <a:p>
              <a:endParaRPr lang="en-US"/>
            </a:p>
          </p:txBody>
        </p:sp>
        <p:sp>
          <p:nvSpPr>
            <p:cNvPr id="284683" name="Oval 11"/>
            <p:cNvSpPr>
              <a:spLocks noChangeArrowheads="1"/>
            </p:cNvSpPr>
            <p:nvPr/>
          </p:nvSpPr>
          <p:spPr bwMode="auto">
            <a:xfrm>
              <a:off x="6945" y="9411"/>
              <a:ext cx="150" cy="154"/>
            </a:xfrm>
            <a:prstGeom prst="ellipse">
              <a:avLst/>
            </a:prstGeom>
            <a:solidFill>
              <a:srgbClr val="FF0000"/>
            </a:solidFill>
            <a:ln w="9525">
              <a:solidFill>
                <a:srgbClr val="000000"/>
              </a:solidFill>
              <a:round/>
              <a:headEnd/>
              <a:tailEnd/>
            </a:ln>
          </p:spPr>
          <p:txBody>
            <a:bodyPr/>
            <a:lstStyle/>
            <a:p>
              <a:endParaRPr lang="en-US"/>
            </a:p>
          </p:txBody>
        </p:sp>
        <p:sp>
          <p:nvSpPr>
            <p:cNvPr id="284684" name="Oval 12"/>
            <p:cNvSpPr>
              <a:spLocks noChangeArrowheads="1"/>
            </p:cNvSpPr>
            <p:nvPr/>
          </p:nvSpPr>
          <p:spPr bwMode="auto">
            <a:xfrm>
              <a:off x="6945" y="9719"/>
              <a:ext cx="150" cy="156"/>
            </a:xfrm>
            <a:prstGeom prst="ellipse">
              <a:avLst/>
            </a:prstGeom>
            <a:solidFill>
              <a:srgbClr val="FFFFFF"/>
            </a:solidFill>
            <a:ln w="9525">
              <a:solidFill>
                <a:srgbClr val="000000"/>
              </a:solidFill>
              <a:round/>
              <a:headEnd/>
              <a:tailEnd/>
            </a:ln>
          </p:spPr>
          <p:txBody>
            <a:bodyPr/>
            <a:lstStyle/>
            <a:p>
              <a:endParaRPr lang="en-US"/>
            </a:p>
          </p:txBody>
        </p:sp>
        <p:sp>
          <p:nvSpPr>
            <p:cNvPr id="284685" name="Oval 13"/>
            <p:cNvSpPr>
              <a:spLocks noChangeArrowheads="1"/>
            </p:cNvSpPr>
            <p:nvPr/>
          </p:nvSpPr>
          <p:spPr bwMode="auto">
            <a:xfrm>
              <a:off x="6945" y="10028"/>
              <a:ext cx="150" cy="155"/>
            </a:xfrm>
            <a:prstGeom prst="ellipse">
              <a:avLst/>
            </a:prstGeom>
            <a:solidFill>
              <a:srgbClr val="FFFFFF"/>
            </a:solidFill>
            <a:ln w="9525">
              <a:solidFill>
                <a:srgbClr val="000000"/>
              </a:solidFill>
              <a:round/>
              <a:headEnd/>
              <a:tailEnd/>
            </a:ln>
          </p:spPr>
          <p:txBody>
            <a:bodyPr/>
            <a:lstStyle/>
            <a:p>
              <a:endParaRPr lang="en-US"/>
            </a:p>
          </p:txBody>
        </p:sp>
        <p:sp>
          <p:nvSpPr>
            <p:cNvPr id="284686" name="Oval 14"/>
            <p:cNvSpPr>
              <a:spLocks noChangeArrowheads="1"/>
            </p:cNvSpPr>
            <p:nvPr/>
          </p:nvSpPr>
          <p:spPr bwMode="auto">
            <a:xfrm>
              <a:off x="6945" y="10337"/>
              <a:ext cx="150" cy="155"/>
            </a:xfrm>
            <a:prstGeom prst="ellipse">
              <a:avLst/>
            </a:prstGeom>
            <a:solidFill>
              <a:srgbClr val="FF0000"/>
            </a:solidFill>
            <a:ln w="9525">
              <a:solidFill>
                <a:srgbClr val="000000"/>
              </a:solidFill>
              <a:round/>
              <a:headEnd/>
              <a:tailEnd/>
            </a:ln>
          </p:spPr>
          <p:txBody>
            <a:bodyPr/>
            <a:lstStyle/>
            <a:p>
              <a:endParaRPr lang="en-US"/>
            </a:p>
          </p:txBody>
        </p:sp>
        <p:sp>
          <p:nvSpPr>
            <p:cNvPr id="284687" name="Oval 15"/>
            <p:cNvSpPr>
              <a:spLocks noChangeArrowheads="1"/>
            </p:cNvSpPr>
            <p:nvPr/>
          </p:nvSpPr>
          <p:spPr bwMode="auto">
            <a:xfrm>
              <a:off x="6945" y="10645"/>
              <a:ext cx="150" cy="156"/>
            </a:xfrm>
            <a:prstGeom prst="ellipse">
              <a:avLst/>
            </a:prstGeom>
            <a:solidFill>
              <a:srgbClr val="FF6699"/>
            </a:solidFill>
            <a:ln w="9525">
              <a:solidFill>
                <a:srgbClr val="000000"/>
              </a:solidFill>
              <a:round/>
              <a:headEnd/>
              <a:tailEnd/>
            </a:ln>
          </p:spPr>
          <p:txBody>
            <a:bodyPr/>
            <a:lstStyle/>
            <a:p>
              <a:endParaRPr lang="en-US"/>
            </a:p>
          </p:txBody>
        </p:sp>
        <p:sp>
          <p:nvSpPr>
            <p:cNvPr id="284688" name="Oval 16"/>
            <p:cNvSpPr>
              <a:spLocks noChangeArrowheads="1"/>
            </p:cNvSpPr>
            <p:nvPr/>
          </p:nvSpPr>
          <p:spPr bwMode="auto">
            <a:xfrm>
              <a:off x="6945" y="10954"/>
              <a:ext cx="150" cy="155"/>
            </a:xfrm>
            <a:prstGeom prst="ellipse">
              <a:avLst/>
            </a:prstGeom>
            <a:solidFill>
              <a:srgbClr val="FF6699"/>
            </a:solidFill>
            <a:ln w="9525">
              <a:solidFill>
                <a:srgbClr val="000000"/>
              </a:solidFill>
              <a:round/>
              <a:headEnd/>
              <a:tailEnd/>
            </a:ln>
          </p:spPr>
          <p:txBody>
            <a:bodyPr/>
            <a:lstStyle/>
            <a:p>
              <a:endParaRPr lang="en-US"/>
            </a:p>
          </p:txBody>
        </p:sp>
        <p:sp>
          <p:nvSpPr>
            <p:cNvPr id="284689" name="Oval 17"/>
            <p:cNvSpPr>
              <a:spLocks noChangeArrowheads="1"/>
            </p:cNvSpPr>
            <p:nvPr/>
          </p:nvSpPr>
          <p:spPr bwMode="auto">
            <a:xfrm>
              <a:off x="5595" y="11262"/>
              <a:ext cx="150" cy="155"/>
            </a:xfrm>
            <a:prstGeom prst="ellipse">
              <a:avLst/>
            </a:prstGeom>
            <a:solidFill>
              <a:srgbClr val="FF0000"/>
            </a:solidFill>
            <a:ln w="9525">
              <a:solidFill>
                <a:srgbClr val="000000"/>
              </a:solidFill>
              <a:round/>
              <a:headEnd/>
              <a:tailEnd/>
            </a:ln>
          </p:spPr>
          <p:txBody>
            <a:bodyPr/>
            <a:lstStyle/>
            <a:p>
              <a:endParaRPr lang="en-US"/>
            </a:p>
          </p:txBody>
        </p:sp>
        <p:sp>
          <p:nvSpPr>
            <p:cNvPr id="284690" name="Oval 18"/>
            <p:cNvSpPr>
              <a:spLocks noChangeArrowheads="1"/>
            </p:cNvSpPr>
            <p:nvPr/>
          </p:nvSpPr>
          <p:spPr bwMode="auto">
            <a:xfrm>
              <a:off x="5895" y="11262"/>
              <a:ext cx="150" cy="155"/>
            </a:xfrm>
            <a:prstGeom prst="ellipse">
              <a:avLst/>
            </a:prstGeom>
            <a:solidFill>
              <a:srgbClr val="FFFFFF"/>
            </a:solidFill>
            <a:ln w="9525">
              <a:solidFill>
                <a:srgbClr val="000000"/>
              </a:solidFill>
              <a:round/>
              <a:headEnd/>
              <a:tailEnd/>
            </a:ln>
          </p:spPr>
          <p:txBody>
            <a:bodyPr/>
            <a:lstStyle/>
            <a:p>
              <a:endParaRPr lang="en-US"/>
            </a:p>
          </p:txBody>
        </p:sp>
        <p:sp>
          <p:nvSpPr>
            <p:cNvPr id="284691" name="Oval 19"/>
            <p:cNvSpPr>
              <a:spLocks noChangeArrowheads="1"/>
            </p:cNvSpPr>
            <p:nvPr/>
          </p:nvSpPr>
          <p:spPr bwMode="auto">
            <a:xfrm>
              <a:off x="6195" y="11262"/>
              <a:ext cx="150" cy="155"/>
            </a:xfrm>
            <a:prstGeom prst="ellipse">
              <a:avLst/>
            </a:prstGeom>
            <a:solidFill>
              <a:srgbClr val="FF0000"/>
            </a:solidFill>
            <a:ln w="9525">
              <a:solidFill>
                <a:srgbClr val="000000"/>
              </a:solidFill>
              <a:round/>
              <a:headEnd/>
              <a:tailEnd/>
            </a:ln>
          </p:spPr>
          <p:txBody>
            <a:bodyPr/>
            <a:lstStyle/>
            <a:p>
              <a:endParaRPr lang="en-US"/>
            </a:p>
          </p:txBody>
        </p:sp>
        <p:sp>
          <p:nvSpPr>
            <p:cNvPr id="284692" name="Oval 20"/>
            <p:cNvSpPr>
              <a:spLocks noChangeArrowheads="1"/>
            </p:cNvSpPr>
            <p:nvPr/>
          </p:nvSpPr>
          <p:spPr bwMode="auto">
            <a:xfrm>
              <a:off x="6495" y="11262"/>
              <a:ext cx="150" cy="155"/>
            </a:xfrm>
            <a:prstGeom prst="ellipse">
              <a:avLst/>
            </a:prstGeom>
            <a:solidFill>
              <a:srgbClr val="FF6699"/>
            </a:solidFill>
            <a:ln w="9525">
              <a:solidFill>
                <a:srgbClr val="000000"/>
              </a:solidFill>
              <a:round/>
              <a:headEnd/>
              <a:tailEnd/>
            </a:ln>
          </p:spPr>
          <p:txBody>
            <a:bodyPr/>
            <a:lstStyle/>
            <a:p>
              <a:endParaRPr lang="en-US"/>
            </a:p>
          </p:txBody>
        </p:sp>
        <p:sp>
          <p:nvSpPr>
            <p:cNvPr id="284693" name="Oval 21"/>
            <p:cNvSpPr>
              <a:spLocks noChangeArrowheads="1"/>
            </p:cNvSpPr>
            <p:nvPr/>
          </p:nvSpPr>
          <p:spPr bwMode="auto">
            <a:xfrm>
              <a:off x="6795" y="11262"/>
              <a:ext cx="150" cy="155"/>
            </a:xfrm>
            <a:prstGeom prst="ellipse">
              <a:avLst/>
            </a:prstGeom>
            <a:solidFill>
              <a:srgbClr val="FF6699"/>
            </a:solidFill>
            <a:ln w="9525">
              <a:solidFill>
                <a:srgbClr val="000000"/>
              </a:solidFill>
              <a:round/>
              <a:headEnd/>
              <a:tailEnd/>
            </a:ln>
          </p:spPr>
          <p:txBody>
            <a:bodyPr/>
            <a:lstStyle/>
            <a:p>
              <a:endParaRPr lang="en-US"/>
            </a:p>
          </p:txBody>
        </p:sp>
        <p:sp>
          <p:nvSpPr>
            <p:cNvPr id="284694" name="Oval 22"/>
            <p:cNvSpPr>
              <a:spLocks noChangeArrowheads="1"/>
            </p:cNvSpPr>
            <p:nvPr/>
          </p:nvSpPr>
          <p:spPr bwMode="auto">
            <a:xfrm>
              <a:off x="5295" y="11262"/>
              <a:ext cx="150" cy="156"/>
            </a:xfrm>
            <a:prstGeom prst="ellipse">
              <a:avLst/>
            </a:prstGeom>
            <a:solidFill>
              <a:srgbClr val="FFFFFF"/>
            </a:solidFill>
            <a:ln w="9525">
              <a:solidFill>
                <a:srgbClr val="000000"/>
              </a:solidFill>
              <a:round/>
              <a:headEnd/>
              <a:tailEnd/>
            </a:ln>
          </p:spPr>
          <p:txBody>
            <a:bodyPr/>
            <a:lstStyle/>
            <a:p>
              <a:endParaRPr lang="en-US"/>
            </a:p>
          </p:txBody>
        </p:sp>
        <p:sp>
          <p:nvSpPr>
            <p:cNvPr id="284695" name="Oval 23"/>
            <p:cNvSpPr>
              <a:spLocks noChangeArrowheads="1"/>
            </p:cNvSpPr>
            <p:nvPr/>
          </p:nvSpPr>
          <p:spPr bwMode="auto">
            <a:xfrm>
              <a:off x="5145" y="10954"/>
              <a:ext cx="150" cy="155"/>
            </a:xfrm>
            <a:prstGeom prst="ellipse">
              <a:avLst/>
            </a:prstGeom>
            <a:solidFill>
              <a:srgbClr val="FF6699"/>
            </a:solidFill>
            <a:ln w="9525">
              <a:solidFill>
                <a:srgbClr val="000000"/>
              </a:solidFill>
              <a:round/>
              <a:headEnd/>
              <a:tailEnd/>
            </a:ln>
          </p:spPr>
          <p:txBody>
            <a:bodyPr/>
            <a:lstStyle/>
            <a:p>
              <a:endParaRPr lang="en-US"/>
            </a:p>
          </p:txBody>
        </p:sp>
        <p:sp>
          <p:nvSpPr>
            <p:cNvPr id="284696" name="Oval 24"/>
            <p:cNvSpPr>
              <a:spLocks noChangeArrowheads="1"/>
            </p:cNvSpPr>
            <p:nvPr/>
          </p:nvSpPr>
          <p:spPr bwMode="auto">
            <a:xfrm>
              <a:off x="5145" y="10645"/>
              <a:ext cx="150" cy="156"/>
            </a:xfrm>
            <a:prstGeom prst="ellipse">
              <a:avLst/>
            </a:prstGeom>
            <a:solidFill>
              <a:srgbClr val="FF0000"/>
            </a:solidFill>
            <a:ln w="9525">
              <a:solidFill>
                <a:srgbClr val="000000"/>
              </a:solidFill>
              <a:round/>
              <a:headEnd/>
              <a:tailEnd/>
            </a:ln>
          </p:spPr>
          <p:txBody>
            <a:bodyPr/>
            <a:lstStyle/>
            <a:p>
              <a:endParaRPr lang="en-US"/>
            </a:p>
          </p:txBody>
        </p:sp>
        <p:sp>
          <p:nvSpPr>
            <p:cNvPr id="284697" name="Oval 25"/>
            <p:cNvSpPr>
              <a:spLocks noChangeArrowheads="1"/>
            </p:cNvSpPr>
            <p:nvPr/>
          </p:nvSpPr>
          <p:spPr bwMode="auto">
            <a:xfrm>
              <a:off x="4845" y="10799"/>
              <a:ext cx="150" cy="156"/>
            </a:xfrm>
            <a:prstGeom prst="ellipse">
              <a:avLst/>
            </a:prstGeom>
            <a:solidFill>
              <a:srgbClr val="FFFFFF"/>
            </a:solidFill>
            <a:ln w="9525">
              <a:solidFill>
                <a:srgbClr val="000000"/>
              </a:solidFill>
              <a:round/>
              <a:headEnd/>
              <a:tailEnd/>
            </a:ln>
          </p:spPr>
          <p:txBody>
            <a:bodyPr/>
            <a:lstStyle/>
            <a:p>
              <a:endParaRPr lang="en-US"/>
            </a:p>
          </p:txBody>
        </p:sp>
        <p:sp>
          <p:nvSpPr>
            <p:cNvPr id="284698" name="Oval 26"/>
            <p:cNvSpPr>
              <a:spLocks noChangeArrowheads="1"/>
            </p:cNvSpPr>
            <p:nvPr/>
          </p:nvSpPr>
          <p:spPr bwMode="auto">
            <a:xfrm>
              <a:off x="4845" y="10491"/>
              <a:ext cx="150" cy="155"/>
            </a:xfrm>
            <a:prstGeom prst="ellipse">
              <a:avLst/>
            </a:prstGeom>
            <a:solidFill>
              <a:srgbClr val="FF6699"/>
            </a:solidFill>
            <a:ln w="9525">
              <a:solidFill>
                <a:srgbClr val="000000"/>
              </a:solidFill>
              <a:round/>
              <a:headEnd/>
              <a:tailEnd/>
            </a:ln>
          </p:spPr>
          <p:txBody>
            <a:bodyPr/>
            <a:lstStyle/>
            <a:p>
              <a:endParaRPr lang="en-US"/>
            </a:p>
          </p:txBody>
        </p:sp>
        <p:sp>
          <p:nvSpPr>
            <p:cNvPr id="284699" name="Oval 27"/>
            <p:cNvSpPr>
              <a:spLocks noChangeArrowheads="1"/>
            </p:cNvSpPr>
            <p:nvPr/>
          </p:nvSpPr>
          <p:spPr bwMode="auto">
            <a:xfrm>
              <a:off x="4845" y="10182"/>
              <a:ext cx="150" cy="155"/>
            </a:xfrm>
            <a:prstGeom prst="ellipse">
              <a:avLst/>
            </a:prstGeom>
            <a:solidFill>
              <a:srgbClr val="FFFFFF"/>
            </a:solidFill>
            <a:ln w="9525">
              <a:solidFill>
                <a:srgbClr val="000000"/>
              </a:solidFill>
              <a:round/>
              <a:headEnd/>
              <a:tailEnd/>
            </a:ln>
          </p:spPr>
          <p:txBody>
            <a:bodyPr/>
            <a:lstStyle/>
            <a:p>
              <a:endParaRPr lang="en-US"/>
            </a:p>
          </p:txBody>
        </p:sp>
        <p:sp>
          <p:nvSpPr>
            <p:cNvPr id="284700" name="Oval 28"/>
            <p:cNvSpPr>
              <a:spLocks noChangeArrowheads="1"/>
            </p:cNvSpPr>
            <p:nvPr/>
          </p:nvSpPr>
          <p:spPr bwMode="auto">
            <a:xfrm>
              <a:off x="4845" y="9874"/>
              <a:ext cx="150" cy="155"/>
            </a:xfrm>
            <a:prstGeom prst="ellipse">
              <a:avLst/>
            </a:prstGeom>
            <a:solidFill>
              <a:srgbClr val="FF0000"/>
            </a:solidFill>
            <a:ln w="9525">
              <a:solidFill>
                <a:srgbClr val="000000"/>
              </a:solidFill>
              <a:round/>
              <a:headEnd/>
              <a:tailEnd/>
            </a:ln>
          </p:spPr>
          <p:txBody>
            <a:bodyPr/>
            <a:lstStyle/>
            <a:p>
              <a:endParaRPr lang="en-US"/>
            </a:p>
          </p:txBody>
        </p:sp>
        <p:sp>
          <p:nvSpPr>
            <p:cNvPr id="284701" name="Oval 29"/>
            <p:cNvSpPr>
              <a:spLocks noChangeArrowheads="1"/>
            </p:cNvSpPr>
            <p:nvPr/>
          </p:nvSpPr>
          <p:spPr bwMode="auto">
            <a:xfrm>
              <a:off x="4845" y="9565"/>
              <a:ext cx="150" cy="155"/>
            </a:xfrm>
            <a:prstGeom prst="ellipse">
              <a:avLst/>
            </a:prstGeom>
            <a:solidFill>
              <a:srgbClr val="FF6699"/>
            </a:solidFill>
            <a:ln w="9525">
              <a:solidFill>
                <a:srgbClr val="000000"/>
              </a:solidFill>
              <a:round/>
              <a:headEnd/>
              <a:tailEnd/>
            </a:ln>
          </p:spPr>
          <p:txBody>
            <a:bodyPr/>
            <a:lstStyle/>
            <a:p>
              <a:endParaRPr lang="en-US"/>
            </a:p>
          </p:txBody>
        </p:sp>
        <p:sp>
          <p:nvSpPr>
            <p:cNvPr id="284702" name="Oval 30"/>
            <p:cNvSpPr>
              <a:spLocks noChangeArrowheads="1"/>
            </p:cNvSpPr>
            <p:nvPr/>
          </p:nvSpPr>
          <p:spPr bwMode="auto">
            <a:xfrm>
              <a:off x="4845" y="9257"/>
              <a:ext cx="150" cy="155"/>
            </a:xfrm>
            <a:prstGeom prst="ellipse">
              <a:avLst/>
            </a:prstGeom>
            <a:solidFill>
              <a:srgbClr val="FF0000"/>
            </a:solidFill>
            <a:ln w="9525">
              <a:solidFill>
                <a:srgbClr val="000000"/>
              </a:solidFill>
              <a:round/>
              <a:headEnd/>
              <a:tailEnd/>
            </a:ln>
          </p:spPr>
          <p:txBody>
            <a:bodyPr/>
            <a:lstStyle/>
            <a:p>
              <a:endParaRPr lang="en-US"/>
            </a:p>
          </p:txBody>
        </p:sp>
        <p:sp>
          <p:nvSpPr>
            <p:cNvPr id="284703" name="Oval 31"/>
            <p:cNvSpPr>
              <a:spLocks noChangeArrowheads="1"/>
            </p:cNvSpPr>
            <p:nvPr/>
          </p:nvSpPr>
          <p:spPr bwMode="auto">
            <a:xfrm>
              <a:off x="5445" y="8794"/>
              <a:ext cx="150" cy="155"/>
            </a:xfrm>
            <a:prstGeom prst="ellipse">
              <a:avLst/>
            </a:prstGeom>
            <a:solidFill>
              <a:srgbClr val="FF6699"/>
            </a:solidFill>
            <a:ln w="9525">
              <a:solidFill>
                <a:srgbClr val="000000"/>
              </a:solidFill>
              <a:round/>
              <a:headEnd/>
              <a:tailEnd/>
            </a:ln>
          </p:spPr>
          <p:txBody>
            <a:bodyPr/>
            <a:lstStyle/>
            <a:p>
              <a:endParaRPr lang="en-US"/>
            </a:p>
          </p:txBody>
        </p:sp>
        <p:sp>
          <p:nvSpPr>
            <p:cNvPr id="284704" name="Oval 32"/>
            <p:cNvSpPr>
              <a:spLocks noChangeArrowheads="1"/>
            </p:cNvSpPr>
            <p:nvPr/>
          </p:nvSpPr>
          <p:spPr bwMode="auto">
            <a:xfrm>
              <a:off x="5745" y="8794"/>
              <a:ext cx="150" cy="155"/>
            </a:xfrm>
            <a:prstGeom prst="ellipse">
              <a:avLst/>
            </a:prstGeom>
            <a:solidFill>
              <a:srgbClr val="FF6699"/>
            </a:solidFill>
            <a:ln w="9525">
              <a:solidFill>
                <a:srgbClr val="000000"/>
              </a:solidFill>
              <a:round/>
              <a:headEnd/>
              <a:tailEnd/>
            </a:ln>
          </p:spPr>
          <p:txBody>
            <a:bodyPr/>
            <a:lstStyle/>
            <a:p>
              <a:endParaRPr lang="en-US"/>
            </a:p>
          </p:txBody>
        </p:sp>
        <p:sp>
          <p:nvSpPr>
            <p:cNvPr id="284705" name="Oval 33"/>
            <p:cNvSpPr>
              <a:spLocks noChangeArrowheads="1"/>
            </p:cNvSpPr>
            <p:nvPr/>
          </p:nvSpPr>
          <p:spPr bwMode="auto">
            <a:xfrm>
              <a:off x="6045" y="8794"/>
              <a:ext cx="150" cy="155"/>
            </a:xfrm>
            <a:prstGeom prst="ellipse">
              <a:avLst/>
            </a:prstGeom>
            <a:solidFill>
              <a:srgbClr val="FFFFFF"/>
            </a:solidFill>
            <a:ln w="9525">
              <a:solidFill>
                <a:srgbClr val="000000"/>
              </a:solidFill>
              <a:round/>
              <a:headEnd/>
              <a:tailEnd/>
            </a:ln>
          </p:spPr>
          <p:txBody>
            <a:bodyPr/>
            <a:lstStyle/>
            <a:p>
              <a:endParaRPr lang="en-US"/>
            </a:p>
          </p:txBody>
        </p:sp>
        <p:sp>
          <p:nvSpPr>
            <p:cNvPr id="284706" name="Oval 34"/>
            <p:cNvSpPr>
              <a:spLocks noChangeArrowheads="1"/>
            </p:cNvSpPr>
            <p:nvPr/>
          </p:nvSpPr>
          <p:spPr bwMode="auto">
            <a:xfrm>
              <a:off x="6345" y="8794"/>
              <a:ext cx="150" cy="155"/>
            </a:xfrm>
            <a:prstGeom prst="ellipse">
              <a:avLst/>
            </a:prstGeom>
            <a:solidFill>
              <a:srgbClr val="FF0000"/>
            </a:solidFill>
            <a:ln w="9525">
              <a:solidFill>
                <a:srgbClr val="000000"/>
              </a:solidFill>
              <a:round/>
              <a:headEnd/>
              <a:tailEnd/>
            </a:ln>
          </p:spPr>
          <p:txBody>
            <a:bodyPr/>
            <a:lstStyle/>
            <a:p>
              <a:endParaRPr lang="en-US"/>
            </a:p>
          </p:txBody>
        </p:sp>
        <p:sp>
          <p:nvSpPr>
            <p:cNvPr id="284707" name="Oval 35"/>
            <p:cNvSpPr>
              <a:spLocks noChangeArrowheads="1"/>
            </p:cNvSpPr>
            <p:nvPr/>
          </p:nvSpPr>
          <p:spPr bwMode="auto">
            <a:xfrm>
              <a:off x="6645" y="8794"/>
              <a:ext cx="150" cy="155"/>
            </a:xfrm>
            <a:prstGeom prst="ellipse">
              <a:avLst/>
            </a:prstGeom>
            <a:solidFill>
              <a:srgbClr val="FFFFFF"/>
            </a:solidFill>
            <a:ln w="9525">
              <a:solidFill>
                <a:srgbClr val="000000"/>
              </a:solidFill>
              <a:round/>
              <a:headEnd/>
              <a:tailEnd/>
            </a:ln>
          </p:spPr>
          <p:txBody>
            <a:bodyPr/>
            <a:lstStyle/>
            <a:p>
              <a:endParaRPr lang="en-US"/>
            </a:p>
          </p:txBody>
        </p:sp>
        <p:sp>
          <p:nvSpPr>
            <p:cNvPr id="284708" name="Oval 36"/>
            <p:cNvSpPr>
              <a:spLocks noChangeArrowheads="1"/>
            </p:cNvSpPr>
            <p:nvPr/>
          </p:nvSpPr>
          <p:spPr bwMode="auto">
            <a:xfrm>
              <a:off x="6945" y="8794"/>
              <a:ext cx="150" cy="155"/>
            </a:xfrm>
            <a:prstGeom prst="ellipse">
              <a:avLst/>
            </a:prstGeom>
            <a:solidFill>
              <a:srgbClr val="FF0000"/>
            </a:solidFill>
            <a:ln w="9525">
              <a:solidFill>
                <a:srgbClr val="000000"/>
              </a:solidFill>
              <a:round/>
              <a:headEnd/>
              <a:tailEnd/>
            </a:ln>
          </p:spPr>
          <p:txBody>
            <a:bodyPr/>
            <a:lstStyle/>
            <a:p>
              <a:endParaRPr lang="en-US"/>
            </a:p>
          </p:txBody>
        </p:sp>
        <p:sp>
          <p:nvSpPr>
            <p:cNvPr id="284709" name="Oval 37"/>
            <p:cNvSpPr>
              <a:spLocks noChangeArrowheads="1"/>
            </p:cNvSpPr>
            <p:nvPr/>
          </p:nvSpPr>
          <p:spPr bwMode="auto">
            <a:xfrm>
              <a:off x="7245" y="9565"/>
              <a:ext cx="150" cy="155"/>
            </a:xfrm>
            <a:prstGeom prst="ellipse">
              <a:avLst/>
            </a:prstGeom>
            <a:solidFill>
              <a:srgbClr val="FF6699"/>
            </a:solidFill>
            <a:ln w="9525">
              <a:solidFill>
                <a:srgbClr val="000000"/>
              </a:solidFill>
              <a:round/>
              <a:headEnd/>
              <a:tailEnd/>
            </a:ln>
          </p:spPr>
          <p:txBody>
            <a:bodyPr/>
            <a:lstStyle/>
            <a:p>
              <a:endParaRPr lang="en-US"/>
            </a:p>
          </p:txBody>
        </p:sp>
        <p:sp>
          <p:nvSpPr>
            <p:cNvPr id="284710" name="Oval 38"/>
            <p:cNvSpPr>
              <a:spLocks noChangeArrowheads="1"/>
            </p:cNvSpPr>
            <p:nvPr/>
          </p:nvSpPr>
          <p:spPr bwMode="auto">
            <a:xfrm>
              <a:off x="7245" y="9874"/>
              <a:ext cx="150" cy="155"/>
            </a:xfrm>
            <a:prstGeom prst="ellipse">
              <a:avLst/>
            </a:prstGeom>
            <a:solidFill>
              <a:srgbClr val="FFFFFF"/>
            </a:solidFill>
            <a:ln w="9525">
              <a:solidFill>
                <a:srgbClr val="000000"/>
              </a:solidFill>
              <a:round/>
              <a:headEnd/>
              <a:tailEnd/>
            </a:ln>
          </p:spPr>
          <p:txBody>
            <a:bodyPr/>
            <a:lstStyle/>
            <a:p>
              <a:endParaRPr lang="en-US"/>
            </a:p>
          </p:txBody>
        </p:sp>
        <p:sp>
          <p:nvSpPr>
            <p:cNvPr id="284711" name="Oval 39"/>
            <p:cNvSpPr>
              <a:spLocks noChangeArrowheads="1"/>
            </p:cNvSpPr>
            <p:nvPr/>
          </p:nvSpPr>
          <p:spPr bwMode="auto">
            <a:xfrm>
              <a:off x="7245" y="10182"/>
              <a:ext cx="150" cy="155"/>
            </a:xfrm>
            <a:prstGeom prst="ellipse">
              <a:avLst/>
            </a:prstGeom>
            <a:solidFill>
              <a:srgbClr val="FF6699"/>
            </a:solidFill>
            <a:ln w="9525">
              <a:solidFill>
                <a:srgbClr val="000000"/>
              </a:solidFill>
              <a:round/>
              <a:headEnd/>
              <a:tailEnd/>
            </a:ln>
          </p:spPr>
          <p:txBody>
            <a:bodyPr/>
            <a:lstStyle/>
            <a:p>
              <a:endParaRPr lang="en-US"/>
            </a:p>
          </p:txBody>
        </p:sp>
        <p:sp>
          <p:nvSpPr>
            <p:cNvPr id="284712" name="Oval 40"/>
            <p:cNvSpPr>
              <a:spLocks noChangeArrowheads="1"/>
            </p:cNvSpPr>
            <p:nvPr/>
          </p:nvSpPr>
          <p:spPr bwMode="auto">
            <a:xfrm>
              <a:off x="7245" y="10491"/>
              <a:ext cx="150" cy="155"/>
            </a:xfrm>
            <a:prstGeom prst="ellipse">
              <a:avLst/>
            </a:prstGeom>
            <a:solidFill>
              <a:srgbClr val="FF6699"/>
            </a:solidFill>
            <a:ln w="9525">
              <a:solidFill>
                <a:srgbClr val="000000"/>
              </a:solidFill>
              <a:round/>
              <a:headEnd/>
              <a:tailEnd/>
            </a:ln>
          </p:spPr>
          <p:txBody>
            <a:bodyPr/>
            <a:lstStyle/>
            <a:p>
              <a:endParaRPr lang="en-US"/>
            </a:p>
          </p:txBody>
        </p:sp>
        <p:sp>
          <p:nvSpPr>
            <p:cNvPr id="284713" name="Oval 41"/>
            <p:cNvSpPr>
              <a:spLocks noChangeArrowheads="1"/>
            </p:cNvSpPr>
            <p:nvPr/>
          </p:nvSpPr>
          <p:spPr bwMode="auto">
            <a:xfrm>
              <a:off x="7245" y="10799"/>
              <a:ext cx="150" cy="156"/>
            </a:xfrm>
            <a:prstGeom prst="ellipse">
              <a:avLst/>
            </a:prstGeom>
            <a:solidFill>
              <a:srgbClr val="FF0000"/>
            </a:solidFill>
            <a:ln w="9525">
              <a:solidFill>
                <a:srgbClr val="000000"/>
              </a:solidFill>
              <a:round/>
              <a:headEnd/>
              <a:tailEnd/>
            </a:ln>
          </p:spPr>
          <p:txBody>
            <a:bodyPr/>
            <a:lstStyle/>
            <a:p>
              <a:endParaRPr lang="en-US"/>
            </a:p>
          </p:txBody>
        </p:sp>
        <p:sp>
          <p:nvSpPr>
            <p:cNvPr id="284714" name="Oval 42"/>
            <p:cNvSpPr>
              <a:spLocks noChangeArrowheads="1"/>
            </p:cNvSpPr>
            <p:nvPr/>
          </p:nvSpPr>
          <p:spPr bwMode="auto">
            <a:xfrm>
              <a:off x="7245" y="11108"/>
              <a:ext cx="150" cy="155"/>
            </a:xfrm>
            <a:prstGeom prst="ellipse">
              <a:avLst/>
            </a:prstGeom>
            <a:solidFill>
              <a:srgbClr val="FFFFFF"/>
            </a:solidFill>
            <a:ln w="9525">
              <a:solidFill>
                <a:srgbClr val="000000"/>
              </a:solidFill>
              <a:round/>
              <a:headEnd/>
              <a:tailEnd/>
            </a:ln>
          </p:spPr>
          <p:txBody>
            <a:bodyPr/>
            <a:lstStyle/>
            <a:p>
              <a:endParaRPr lang="en-US"/>
            </a:p>
          </p:txBody>
        </p:sp>
        <p:sp>
          <p:nvSpPr>
            <p:cNvPr id="284715" name="Oval 43"/>
            <p:cNvSpPr>
              <a:spLocks noChangeArrowheads="1"/>
            </p:cNvSpPr>
            <p:nvPr/>
          </p:nvSpPr>
          <p:spPr bwMode="auto">
            <a:xfrm>
              <a:off x="6645" y="11571"/>
              <a:ext cx="150" cy="155"/>
            </a:xfrm>
            <a:prstGeom prst="ellipse">
              <a:avLst/>
            </a:prstGeom>
            <a:solidFill>
              <a:srgbClr val="FF0000"/>
            </a:solidFill>
            <a:ln w="9525">
              <a:solidFill>
                <a:srgbClr val="000000"/>
              </a:solidFill>
              <a:round/>
              <a:headEnd/>
              <a:tailEnd/>
            </a:ln>
          </p:spPr>
          <p:txBody>
            <a:bodyPr/>
            <a:lstStyle/>
            <a:p>
              <a:endParaRPr lang="en-US"/>
            </a:p>
          </p:txBody>
        </p:sp>
        <p:sp>
          <p:nvSpPr>
            <p:cNvPr id="284716" name="Oval 44"/>
            <p:cNvSpPr>
              <a:spLocks noChangeArrowheads="1"/>
            </p:cNvSpPr>
            <p:nvPr/>
          </p:nvSpPr>
          <p:spPr bwMode="auto">
            <a:xfrm>
              <a:off x="6345" y="11571"/>
              <a:ext cx="150" cy="155"/>
            </a:xfrm>
            <a:prstGeom prst="ellipse">
              <a:avLst/>
            </a:prstGeom>
            <a:solidFill>
              <a:srgbClr val="FFFFFF"/>
            </a:solidFill>
            <a:ln w="9525">
              <a:solidFill>
                <a:srgbClr val="000000"/>
              </a:solidFill>
              <a:round/>
              <a:headEnd/>
              <a:tailEnd/>
            </a:ln>
          </p:spPr>
          <p:txBody>
            <a:bodyPr/>
            <a:lstStyle/>
            <a:p>
              <a:endParaRPr lang="en-US"/>
            </a:p>
          </p:txBody>
        </p:sp>
        <p:sp>
          <p:nvSpPr>
            <p:cNvPr id="284717" name="Oval 45"/>
            <p:cNvSpPr>
              <a:spLocks noChangeArrowheads="1"/>
            </p:cNvSpPr>
            <p:nvPr/>
          </p:nvSpPr>
          <p:spPr bwMode="auto">
            <a:xfrm>
              <a:off x="6045" y="11571"/>
              <a:ext cx="150" cy="155"/>
            </a:xfrm>
            <a:prstGeom prst="ellipse">
              <a:avLst/>
            </a:prstGeom>
            <a:solidFill>
              <a:srgbClr val="FF6699"/>
            </a:solidFill>
            <a:ln w="9525">
              <a:solidFill>
                <a:srgbClr val="000000"/>
              </a:solidFill>
              <a:round/>
              <a:headEnd/>
              <a:tailEnd/>
            </a:ln>
          </p:spPr>
          <p:txBody>
            <a:bodyPr/>
            <a:lstStyle/>
            <a:p>
              <a:endParaRPr lang="en-US"/>
            </a:p>
          </p:txBody>
        </p:sp>
        <p:sp>
          <p:nvSpPr>
            <p:cNvPr id="284718" name="Oval 46"/>
            <p:cNvSpPr>
              <a:spLocks noChangeArrowheads="1"/>
            </p:cNvSpPr>
            <p:nvPr/>
          </p:nvSpPr>
          <p:spPr bwMode="auto">
            <a:xfrm>
              <a:off x="5745" y="11571"/>
              <a:ext cx="150" cy="155"/>
            </a:xfrm>
            <a:prstGeom prst="ellipse">
              <a:avLst/>
            </a:prstGeom>
            <a:solidFill>
              <a:srgbClr val="FF0000"/>
            </a:solidFill>
            <a:ln w="9525">
              <a:solidFill>
                <a:srgbClr val="000000"/>
              </a:solidFill>
              <a:round/>
              <a:headEnd/>
              <a:tailEnd/>
            </a:ln>
          </p:spPr>
          <p:txBody>
            <a:bodyPr/>
            <a:lstStyle/>
            <a:p>
              <a:endParaRPr lang="en-US"/>
            </a:p>
          </p:txBody>
        </p:sp>
        <p:sp>
          <p:nvSpPr>
            <p:cNvPr id="284719" name="Oval 47"/>
            <p:cNvSpPr>
              <a:spLocks noChangeArrowheads="1"/>
            </p:cNvSpPr>
            <p:nvPr/>
          </p:nvSpPr>
          <p:spPr bwMode="auto">
            <a:xfrm>
              <a:off x="5445" y="11571"/>
              <a:ext cx="150" cy="155"/>
            </a:xfrm>
            <a:prstGeom prst="ellipse">
              <a:avLst/>
            </a:prstGeom>
            <a:solidFill>
              <a:srgbClr val="FF6699"/>
            </a:solidFill>
            <a:ln w="9525">
              <a:solidFill>
                <a:srgbClr val="000000"/>
              </a:solidFill>
              <a:round/>
              <a:headEnd/>
              <a:tailEnd/>
            </a:ln>
          </p:spPr>
          <p:txBody>
            <a:bodyPr/>
            <a:lstStyle/>
            <a:p>
              <a:endParaRPr lang="en-US"/>
            </a:p>
          </p:txBody>
        </p:sp>
        <p:sp>
          <p:nvSpPr>
            <p:cNvPr id="284720" name="Oval 48"/>
            <p:cNvSpPr>
              <a:spLocks noChangeArrowheads="1"/>
            </p:cNvSpPr>
            <p:nvPr/>
          </p:nvSpPr>
          <p:spPr bwMode="auto">
            <a:xfrm>
              <a:off x="5145" y="11571"/>
              <a:ext cx="150" cy="155"/>
            </a:xfrm>
            <a:prstGeom prst="ellipse">
              <a:avLst/>
            </a:prstGeom>
            <a:solidFill>
              <a:srgbClr val="FF0000"/>
            </a:solidFill>
            <a:ln w="9525">
              <a:solidFill>
                <a:srgbClr val="000000"/>
              </a:solidFill>
              <a:round/>
              <a:headEnd/>
              <a:tailEnd/>
            </a:ln>
          </p:spPr>
          <p:txBody>
            <a:bodyPr/>
            <a:lstStyle/>
            <a:p>
              <a:endParaRPr lang="en-US"/>
            </a:p>
          </p:txBody>
        </p:sp>
        <p:sp>
          <p:nvSpPr>
            <p:cNvPr id="284721" name="Oval 49"/>
            <p:cNvSpPr>
              <a:spLocks noChangeArrowheads="1"/>
            </p:cNvSpPr>
            <p:nvPr/>
          </p:nvSpPr>
          <p:spPr bwMode="auto">
            <a:xfrm>
              <a:off x="5145" y="9411"/>
              <a:ext cx="150" cy="155"/>
            </a:xfrm>
            <a:prstGeom prst="ellipse">
              <a:avLst/>
            </a:prstGeom>
            <a:solidFill>
              <a:srgbClr val="FF6699"/>
            </a:solidFill>
            <a:ln w="9525">
              <a:solidFill>
                <a:srgbClr val="000000"/>
              </a:solidFill>
              <a:round/>
              <a:headEnd/>
              <a:tailEnd/>
            </a:ln>
          </p:spPr>
          <p:txBody>
            <a:bodyPr/>
            <a:lstStyle/>
            <a:p>
              <a:endParaRPr lang="en-US"/>
            </a:p>
          </p:txBody>
        </p:sp>
        <p:sp>
          <p:nvSpPr>
            <p:cNvPr id="284722" name="Oval 50"/>
            <p:cNvSpPr>
              <a:spLocks noChangeArrowheads="1"/>
            </p:cNvSpPr>
            <p:nvPr/>
          </p:nvSpPr>
          <p:spPr bwMode="auto">
            <a:xfrm>
              <a:off x="5145" y="9719"/>
              <a:ext cx="150" cy="156"/>
            </a:xfrm>
            <a:prstGeom prst="ellipse">
              <a:avLst/>
            </a:prstGeom>
            <a:solidFill>
              <a:srgbClr val="FFFFFF"/>
            </a:solidFill>
            <a:ln w="9525">
              <a:solidFill>
                <a:srgbClr val="000000"/>
              </a:solidFill>
              <a:round/>
              <a:headEnd/>
              <a:tailEnd/>
            </a:ln>
          </p:spPr>
          <p:txBody>
            <a:bodyPr/>
            <a:lstStyle/>
            <a:p>
              <a:endParaRPr lang="en-US"/>
            </a:p>
          </p:txBody>
        </p:sp>
        <p:sp>
          <p:nvSpPr>
            <p:cNvPr id="284723" name="Oval 51"/>
            <p:cNvSpPr>
              <a:spLocks noChangeArrowheads="1"/>
            </p:cNvSpPr>
            <p:nvPr/>
          </p:nvSpPr>
          <p:spPr bwMode="auto">
            <a:xfrm>
              <a:off x="5145" y="10028"/>
              <a:ext cx="150" cy="155"/>
            </a:xfrm>
            <a:prstGeom prst="ellipse">
              <a:avLst/>
            </a:prstGeom>
            <a:solidFill>
              <a:srgbClr val="FFFFFF"/>
            </a:solidFill>
            <a:ln w="9525">
              <a:solidFill>
                <a:srgbClr val="000000"/>
              </a:solidFill>
              <a:round/>
              <a:headEnd/>
              <a:tailEnd/>
            </a:ln>
          </p:spPr>
          <p:txBody>
            <a:bodyPr/>
            <a:lstStyle/>
            <a:p>
              <a:endParaRPr lang="en-US"/>
            </a:p>
          </p:txBody>
        </p:sp>
        <p:sp>
          <p:nvSpPr>
            <p:cNvPr id="284724" name="Oval 52"/>
            <p:cNvSpPr>
              <a:spLocks noChangeArrowheads="1"/>
            </p:cNvSpPr>
            <p:nvPr/>
          </p:nvSpPr>
          <p:spPr bwMode="auto">
            <a:xfrm>
              <a:off x="5145" y="10337"/>
              <a:ext cx="150" cy="153"/>
            </a:xfrm>
            <a:prstGeom prst="ellipse">
              <a:avLst/>
            </a:prstGeom>
            <a:solidFill>
              <a:srgbClr val="FF0000"/>
            </a:solidFill>
            <a:ln w="9525">
              <a:solidFill>
                <a:srgbClr val="000000"/>
              </a:solidFill>
              <a:round/>
              <a:headEnd/>
              <a:tailEnd/>
            </a:ln>
          </p:spPr>
          <p:txBody>
            <a:bodyPr/>
            <a:lstStyle/>
            <a:p>
              <a:endParaRPr lang="en-US"/>
            </a:p>
          </p:txBody>
        </p:sp>
        <p:sp>
          <p:nvSpPr>
            <p:cNvPr id="284725" name="Text Box 53"/>
            <p:cNvSpPr txBox="1">
              <a:spLocks noChangeArrowheads="1"/>
            </p:cNvSpPr>
            <p:nvPr/>
          </p:nvSpPr>
          <p:spPr bwMode="auto">
            <a:xfrm>
              <a:off x="6045" y="8331"/>
              <a:ext cx="300" cy="308"/>
            </a:xfrm>
            <a:prstGeom prst="rect">
              <a:avLst/>
            </a:prstGeom>
            <a:solidFill>
              <a:srgbClr val="FFFFFF"/>
            </a:solidFill>
            <a:ln w="9525">
              <a:solidFill>
                <a:srgbClr val="000000"/>
              </a:solidFill>
              <a:miter lim="800000"/>
              <a:headEnd/>
              <a:tailEnd/>
            </a:ln>
          </p:spPr>
          <p:txBody>
            <a:bodyPr/>
            <a:lstStyle/>
            <a:p>
              <a:pPr eaLnBrk="0" hangingPunct="0"/>
              <a:r>
                <a:rPr lang="en-US" sz="1800"/>
                <a:t>3</a:t>
              </a:r>
            </a:p>
          </p:txBody>
        </p:sp>
        <p:sp>
          <p:nvSpPr>
            <p:cNvPr id="284726" name="Text Box 54"/>
            <p:cNvSpPr txBox="1">
              <a:spLocks noChangeArrowheads="1"/>
            </p:cNvSpPr>
            <p:nvPr/>
          </p:nvSpPr>
          <p:spPr bwMode="auto">
            <a:xfrm>
              <a:off x="4395" y="10028"/>
              <a:ext cx="300" cy="309"/>
            </a:xfrm>
            <a:prstGeom prst="rect">
              <a:avLst/>
            </a:prstGeom>
            <a:solidFill>
              <a:srgbClr val="FFFFFF"/>
            </a:solidFill>
            <a:ln w="9525">
              <a:solidFill>
                <a:srgbClr val="000000"/>
              </a:solidFill>
              <a:miter lim="800000"/>
              <a:headEnd/>
              <a:tailEnd/>
            </a:ln>
          </p:spPr>
          <p:txBody>
            <a:bodyPr/>
            <a:lstStyle/>
            <a:p>
              <a:pPr eaLnBrk="0" hangingPunct="0"/>
              <a:r>
                <a:rPr lang="en-US" sz="1800"/>
                <a:t>4</a:t>
              </a:r>
            </a:p>
          </p:txBody>
        </p:sp>
        <p:sp>
          <p:nvSpPr>
            <p:cNvPr id="284727" name="Text Box 55"/>
            <p:cNvSpPr txBox="1">
              <a:spLocks noChangeArrowheads="1"/>
            </p:cNvSpPr>
            <p:nvPr/>
          </p:nvSpPr>
          <p:spPr bwMode="auto">
            <a:xfrm>
              <a:off x="7545" y="10028"/>
              <a:ext cx="300" cy="309"/>
            </a:xfrm>
            <a:prstGeom prst="rect">
              <a:avLst/>
            </a:prstGeom>
            <a:solidFill>
              <a:srgbClr val="FFFFFF"/>
            </a:solidFill>
            <a:ln w="9525">
              <a:solidFill>
                <a:srgbClr val="000000"/>
              </a:solidFill>
              <a:miter lim="800000"/>
              <a:headEnd/>
              <a:tailEnd/>
            </a:ln>
          </p:spPr>
          <p:txBody>
            <a:bodyPr/>
            <a:lstStyle/>
            <a:p>
              <a:pPr eaLnBrk="0" hangingPunct="0"/>
              <a:r>
                <a:rPr lang="en-US" sz="1800"/>
                <a:t>2</a:t>
              </a:r>
            </a:p>
          </p:txBody>
        </p:sp>
        <p:sp>
          <p:nvSpPr>
            <p:cNvPr id="284728" name="Text Box 56"/>
            <p:cNvSpPr txBox="1">
              <a:spLocks noChangeArrowheads="1"/>
            </p:cNvSpPr>
            <p:nvPr/>
          </p:nvSpPr>
          <p:spPr bwMode="auto">
            <a:xfrm>
              <a:off x="5895" y="11879"/>
              <a:ext cx="300" cy="309"/>
            </a:xfrm>
            <a:prstGeom prst="rect">
              <a:avLst/>
            </a:prstGeom>
            <a:solidFill>
              <a:srgbClr val="FFFFFF"/>
            </a:solidFill>
            <a:ln w="9525">
              <a:solidFill>
                <a:srgbClr val="000000"/>
              </a:solidFill>
              <a:miter lim="800000"/>
              <a:headEnd/>
              <a:tailEnd/>
            </a:ln>
          </p:spPr>
          <p:txBody>
            <a:bodyPr/>
            <a:lstStyle/>
            <a:p>
              <a:pPr eaLnBrk="0" hangingPunct="0"/>
              <a:r>
                <a:rPr lang="en-US" sz="1800"/>
                <a:t>1</a:t>
              </a:r>
            </a:p>
          </p:txBody>
        </p:sp>
      </p:grpSp>
      <p:sp>
        <p:nvSpPr>
          <p:cNvPr id="284729" name="Text Box 57"/>
          <p:cNvSpPr txBox="1">
            <a:spLocks noChangeArrowheads="1"/>
          </p:cNvSpPr>
          <p:nvPr/>
        </p:nvSpPr>
        <p:spPr bwMode="auto">
          <a:xfrm>
            <a:off x="-304800" y="4953000"/>
            <a:ext cx="9448800" cy="1768475"/>
          </a:xfrm>
          <a:prstGeom prst="rect">
            <a:avLst/>
          </a:prstGeom>
          <a:noFill/>
          <a:ln w="9525">
            <a:noFill/>
            <a:miter lim="800000"/>
            <a:headEnd/>
            <a:tailEnd/>
          </a:ln>
          <a:effectLst/>
        </p:spPr>
        <p:txBody>
          <a:bodyPr>
            <a:spAutoFit/>
          </a:bodyPr>
          <a:lstStyle/>
          <a:p>
            <a:pPr algn="ctr" eaLnBrk="0" hangingPunct="0">
              <a:spcBef>
                <a:spcPct val="50000"/>
              </a:spcBef>
            </a:pPr>
            <a:r>
              <a:rPr lang="en-US" sz="2000"/>
              <a:t>*Trial =  approx. 25 plant visits in a block or flowers were empty of nectar</a:t>
            </a:r>
          </a:p>
          <a:p>
            <a:pPr algn="ctr" eaLnBrk="0" hangingPunct="0">
              <a:spcBef>
                <a:spcPct val="50000"/>
              </a:spcBef>
            </a:pPr>
            <a:r>
              <a:rPr lang="en-US" sz="2000"/>
              <a:t>*30 minutes - 90 minutes (four observers)</a:t>
            </a:r>
          </a:p>
          <a:p>
            <a:pPr algn="ctr" eaLnBrk="0" hangingPunct="0">
              <a:spcBef>
                <a:spcPct val="50000"/>
              </a:spcBef>
            </a:pPr>
            <a:r>
              <a:rPr lang="en-US" sz="2000"/>
              <a:t>*Total of 28 Trials run</a:t>
            </a:r>
          </a:p>
          <a:p>
            <a:pPr algn="ctr" eaLnBrk="0" hangingPunct="0">
              <a:spcBef>
                <a:spcPct val="50000"/>
              </a:spcBef>
            </a:pPr>
            <a:r>
              <a:rPr lang="en-US" sz="2000"/>
              <a:t>2072 Plant visits</a:t>
            </a:r>
          </a:p>
        </p:txBody>
      </p:sp>
      <p:pic>
        <p:nvPicPr>
          <p:cNvPr id="284730" name="Picture 58" descr="DSCN5317"/>
          <p:cNvPicPr>
            <a:picLocks noChangeAspect="1" noChangeArrowheads="1"/>
          </p:cNvPicPr>
          <p:nvPr/>
        </p:nvPicPr>
        <p:blipFill>
          <a:blip r:embed="rId3" cstate="print">
            <a:lum bright="6000" contrast="-12000"/>
          </a:blip>
          <a:srcRect r="24075" b="3754"/>
          <a:stretch>
            <a:fillRect/>
          </a:stretch>
        </p:blipFill>
        <p:spPr bwMode="auto">
          <a:xfrm>
            <a:off x="5410200" y="1143000"/>
            <a:ext cx="3124200" cy="2971800"/>
          </a:xfrm>
          <a:prstGeom prst="rect">
            <a:avLst/>
          </a:prstGeom>
          <a:noFill/>
        </p:spPr>
      </p:pic>
    </p:spTree>
  </p:cSld>
  <p:clrMapOvr>
    <a:masterClrMapping/>
  </p:clrMapOvr>
  <p:transition spd="med">
    <p:cu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152400" y="-152400"/>
            <a:ext cx="7772400" cy="1143000"/>
          </a:xfrm>
        </p:spPr>
        <p:txBody>
          <a:bodyPr/>
          <a:lstStyle/>
          <a:p>
            <a:pPr algn="l"/>
            <a:r>
              <a:rPr lang="en-US" altLang="zh-CN" dirty="0">
                <a:ea typeface="宋体" charset="-122"/>
              </a:rPr>
              <a:t>Response Variables:</a:t>
            </a:r>
          </a:p>
        </p:txBody>
      </p:sp>
      <p:sp>
        <p:nvSpPr>
          <p:cNvPr id="286723" name="Rectangle 3"/>
          <p:cNvSpPr>
            <a:spLocks noGrp="1" noChangeArrowheads="1"/>
          </p:cNvSpPr>
          <p:nvPr>
            <p:ph type="body" sz="half" idx="1"/>
          </p:nvPr>
        </p:nvSpPr>
        <p:spPr>
          <a:xfrm>
            <a:off x="533400" y="1143000"/>
            <a:ext cx="4010025" cy="1905000"/>
          </a:xfrm>
        </p:spPr>
        <p:txBody>
          <a:bodyPr/>
          <a:lstStyle/>
          <a:p>
            <a:pPr>
              <a:buFontTx/>
              <a:buNone/>
            </a:pPr>
            <a:r>
              <a:rPr lang="en-US" altLang="zh-CN" sz="3600" b="1" dirty="0">
                <a:ea typeface="宋体" charset="-122"/>
              </a:rPr>
              <a:t># of visits per plant</a:t>
            </a:r>
          </a:p>
          <a:p>
            <a:pPr>
              <a:buFontTx/>
              <a:buNone/>
            </a:pPr>
            <a:r>
              <a:rPr lang="en-US" altLang="zh-CN" sz="3600" b="1" dirty="0">
                <a:ea typeface="宋体" charset="-122"/>
              </a:rPr>
              <a:t>= proxy of fitness</a:t>
            </a:r>
          </a:p>
          <a:p>
            <a:pPr lvl="2">
              <a:buFontTx/>
              <a:buNone/>
            </a:pPr>
            <a:endParaRPr lang="en-US" altLang="zh-CN" sz="2800" b="1" dirty="0">
              <a:ea typeface="宋体" charset="-122"/>
            </a:endParaRPr>
          </a:p>
        </p:txBody>
      </p:sp>
      <p:pic>
        <p:nvPicPr>
          <p:cNvPr id="286724" name="Picture 4" descr="DSCN5480"/>
          <p:cNvPicPr>
            <a:picLocks noChangeAspect="1" noChangeArrowheads="1"/>
          </p:cNvPicPr>
          <p:nvPr/>
        </p:nvPicPr>
        <p:blipFill>
          <a:blip r:embed="rId3" cstate="print"/>
          <a:srcRect l="32910" t="14174" r="6053" b="14209"/>
          <a:stretch>
            <a:fillRect/>
          </a:stretch>
        </p:blipFill>
        <p:spPr bwMode="auto">
          <a:xfrm>
            <a:off x="5791200" y="304800"/>
            <a:ext cx="2935427" cy="2514600"/>
          </a:xfrm>
          <a:prstGeom prst="rect">
            <a:avLst/>
          </a:prstGeom>
          <a:noFill/>
        </p:spPr>
      </p:pic>
      <p:sp>
        <p:nvSpPr>
          <p:cNvPr id="5" name="TextBox 4"/>
          <p:cNvSpPr txBox="1"/>
          <p:nvPr/>
        </p:nvSpPr>
        <p:spPr>
          <a:xfrm>
            <a:off x="0" y="3810000"/>
            <a:ext cx="9144000" cy="2677656"/>
          </a:xfrm>
          <a:prstGeom prst="rect">
            <a:avLst/>
          </a:prstGeom>
          <a:noFill/>
        </p:spPr>
        <p:txBody>
          <a:bodyPr wrap="square" rtlCol="0">
            <a:spAutoFit/>
          </a:bodyPr>
          <a:lstStyle/>
          <a:p>
            <a:r>
              <a:rPr lang="en-US" sz="2400" b="1" i="1" dirty="0" smtClean="0"/>
              <a:t>S. </a:t>
            </a:r>
            <a:r>
              <a:rPr lang="en-US" sz="2400" b="1" i="1" dirty="0" err="1" smtClean="0"/>
              <a:t>virginica</a:t>
            </a:r>
            <a:r>
              <a:rPr lang="en-US" sz="2400" b="1" i="1" dirty="0" smtClean="0"/>
              <a:t>: </a:t>
            </a:r>
            <a:r>
              <a:rPr lang="en-US" sz="2400" b="1" dirty="0" smtClean="0"/>
              <a:t>		Red, Tall,  Diffuse,  Horizontal, Narrow</a:t>
            </a:r>
          </a:p>
          <a:p>
            <a:endParaRPr lang="en-US" sz="2400" b="1" dirty="0" smtClean="0"/>
          </a:p>
          <a:p>
            <a:r>
              <a:rPr lang="en-US" sz="2400" b="1" i="1" dirty="0" smtClean="0"/>
              <a:t>S. </a:t>
            </a:r>
            <a:r>
              <a:rPr lang="en-US" sz="2400" b="1" i="1" dirty="0" err="1" smtClean="0"/>
              <a:t>caroliniana</a:t>
            </a:r>
            <a:r>
              <a:rPr lang="en-US" sz="2400" b="1" i="1" dirty="0" smtClean="0"/>
              <a:t>:</a:t>
            </a:r>
            <a:r>
              <a:rPr lang="en-US" sz="2400" b="1" dirty="0" smtClean="0"/>
              <a:t>	Pink, Short, Clump, Vertical, Narrow</a:t>
            </a:r>
          </a:p>
          <a:p>
            <a:endParaRPr lang="en-US" sz="2400" b="1" dirty="0" smtClean="0"/>
          </a:p>
          <a:p>
            <a:r>
              <a:rPr lang="en-US" sz="2400" b="1" i="1" dirty="0" smtClean="0"/>
              <a:t>S. </a:t>
            </a:r>
            <a:r>
              <a:rPr lang="en-US" sz="2400" b="1" i="1" dirty="0" err="1" smtClean="0"/>
              <a:t>stellata</a:t>
            </a:r>
            <a:r>
              <a:rPr lang="en-US" sz="2400" b="1" i="1" dirty="0" smtClean="0"/>
              <a:t>: </a:t>
            </a:r>
            <a:r>
              <a:rPr lang="en-US" sz="2400" b="1" dirty="0" smtClean="0"/>
              <a:t>		White, Tall, Clump, Horizontal, Wide</a:t>
            </a:r>
          </a:p>
          <a:p>
            <a:endParaRPr lang="en-US" sz="2400" b="1" dirty="0" smtClean="0"/>
          </a:p>
          <a:p>
            <a:r>
              <a:rPr lang="en-US" sz="2400" b="1" dirty="0" smtClean="0"/>
              <a:t>			 + 45 other combinations </a:t>
            </a:r>
            <a:endParaRPr lang="en-US" sz="2400" b="1" dirty="0"/>
          </a:p>
        </p:txBody>
      </p:sp>
    </p:spTree>
  </p:cSld>
  <p:clrMapOvr>
    <a:masterClrMapping/>
  </p:clrMapOvr>
  <p:transition spd="med">
    <p:cu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28600" y="2514600"/>
          <a:ext cx="5181600" cy="3470148"/>
        </p:xfrm>
        <a:graphic>
          <a:graphicData uri="http://schemas.openxmlformats.org/drawingml/2006/table">
            <a:tbl>
              <a:tblPr/>
              <a:tblGrid>
                <a:gridCol w="1447800"/>
                <a:gridCol w="278130"/>
                <a:gridCol w="354330"/>
                <a:gridCol w="354330"/>
                <a:gridCol w="354330"/>
                <a:gridCol w="354330"/>
                <a:gridCol w="354330"/>
                <a:gridCol w="354330"/>
                <a:gridCol w="354330"/>
                <a:gridCol w="354330"/>
                <a:gridCol w="621030"/>
              </a:tblGrid>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0">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Number of Variables in Best Model</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1</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2</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3</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4</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5</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6</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7</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8</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9</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10</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Intercept</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FLHT</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FC2</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PRES</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IA</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TW.FLHT</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FLHT.FC2</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FLHT.PRES</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FLHT.IA</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FC2.PRES</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FC1.IA</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FC2.IA</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FLHT.FC1.IA</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FLHT.FC2.IA</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FLHT.FC2.PRES.IA</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marL="0" marR="0">
                        <a:lnSpc>
                          <a:spcPct val="115000"/>
                        </a:lnSpc>
                        <a:spcBef>
                          <a:spcPts val="0"/>
                        </a:spcBef>
                        <a:spcAft>
                          <a:spcPts val="0"/>
                        </a:spcAft>
                      </a:pPr>
                      <a:r>
                        <a:rPr lang="en-US" sz="1100" b="1">
                          <a:solidFill>
                            <a:srgbClr val="000000"/>
                          </a:solidFill>
                          <a:latin typeface="Calibri"/>
                          <a:ea typeface="Times New Roman"/>
                          <a:cs typeface="Calibri"/>
                        </a:rPr>
                        <a:t>PRES.IA.FLHT.TW.FC1</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 </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solidFill>
                            <a:srgbClr val="000000"/>
                          </a:solidFill>
                          <a:latin typeface="Calibri"/>
                          <a:ea typeface="Times New Roman"/>
                          <a:cs typeface="Calibri"/>
                        </a:rPr>
                        <a:t>X</a:t>
                      </a:r>
                      <a:endParaRPr lang="en-US" sz="11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solidFill>
                            <a:srgbClr val="000000"/>
                          </a:solidFill>
                          <a:latin typeface="Calibri"/>
                          <a:ea typeface="Times New Roman"/>
                          <a:cs typeface="Calibri"/>
                        </a:rPr>
                        <a:t>X</a:t>
                      </a:r>
                      <a:endParaRPr lang="en-US" sz="11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 name="Picture 4" descr="AIC without mean model Plvisits"/>
          <p:cNvPicPr/>
          <p:nvPr/>
        </p:nvPicPr>
        <p:blipFill>
          <a:blip r:embed="rId3" cstate="print"/>
          <a:srcRect/>
          <a:stretch>
            <a:fillRect/>
          </a:stretch>
        </p:blipFill>
        <p:spPr bwMode="auto">
          <a:xfrm>
            <a:off x="5562600" y="2438400"/>
            <a:ext cx="3429000" cy="3810000"/>
          </a:xfrm>
          <a:prstGeom prst="rect">
            <a:avLst/>
          </a:prstGeom>
          <a:noFill/>
          <a:ln w="9525">
            <a:noFill/>
            <a:miter lim="800000"/>
            <a:headEnd/>
            <a:tailEnd/>
          </a:ln>
        </p:spPr>
      </p:pic>
      <p:sp>
        <p:nvSpPr>
          <p:cNvPr id="7" name="Rectangle 6"/>
          <p:cNvSpPr/>
          <p:nvPr/>
        </p:nvSpPr>
        <p:spPr>
          <a:xfrm>
            <a:off x="-4953000" y="685800"/>
            <a:ext cx="4572000" cy="369332"/>
          </a:xfrm>
          <a:prstGeom prst="rect">
            <a:avLst/>
          </a:prstGeom>
        </p:spPr>
        <p:txBody>
          <a:bodyPr>
            <a:spAutoFit/>
          </a:bodyPr>
          <a:lstStyle/>
          <a:p>
            <a:r>
              <a:rPr lang="en-US" dirty="0" smtClean="0"/>
              <a:t>. </a:t>
            </a:r>
            <a:endParaRPr lang="en-US" dirty="0"/>
          </a:p>
        </p:txBody>
      </p:sp>
      <p:sp>
        <p:nvSpPr>
          <p:cNvPr id="8" name="TextBox 7"/>
          <p:cNvSpPr txBox="1"/>
          <p:nvPr/>
        </p:nvSpPr>
        <p:spPr>
          <a:xfrm>
            <a:off x="48891" y="228600"/>
            <a:ext cx="9175910" cy="1169551"/>
          </a:xfrm>
          <a:prstGeom prst="rect">
            <a:avLst/>
          </a:prstGeom>
          <a:noFill/>
        </p:spPr>
        <p:txBody>
          <a:bodyPr wrap="none" rtlCol="0">
            <a:spAutoFit/>
          </a:bodyPr>
          <a:lstStyle/>
          <a:p>
            <a:pPr algn="ctr"/>
            <a:r>
              <a:rPr lang="en-US" sz="2400" b="1" dirty="0" smtClean="0"/>
              <a:t>Model Selection Approach:</a:t>
            </a:r>
          </a:p>
          <a:p>
            <a:pPr algn="ctr"/>
            <a:endParaRPr lang="en-US" sz="2300" b="1" dirty="0" smtClean="0"/>
          </a:p>
          <a:p>
            <a:pPr algn="ctr"/>
            <a:r>
              <a:rPr lang="en-US" sz="2300" b="1" dirty="0" smtClean="0"/>
              <a:t>Best-subsets regression analysis of main and interactive effects</a:t>
            </a:r>
            <a:endParaRPr lang="en-US" sz="2300" b="1" dirty="0"/>
          </a:p>
        </p:txBody>
      </p:sp>
      <p:sp>
        <p:nvSpPr>
          <p:cNvPr id="9" name="TextBox 8"/>
          <p:cNvSpPr txBox="1"/>
          <p:nvPr/>
        </p:nvSpPr>
        <p:spPr>
          <a:xfrm>
            <a:off x="228600" y="1752600"/>
            <a:ext cx="8823569" cy="707886"/>
          </a:xfrm>
          <a:prstGeom prst="rect">
            <a:avLst/>
          </a:prstGeom>
          <a:noFill/>
        </p:spPr>
        <p:txBody>
          <a:bodyPr wrap="none" rtlCol="0">
            <a:spAutoFit/>
          </a:bodyPr>
          <a:lstStyle/>
          <a:p>
            <a:r>
              <a:rPr lang="en-US" sz="2000" b="1" dirty="0" smtClean="0"/>
              <a:t>Response variable: </a:t>
            </a:r>
          </a:p>
          <a:p>
            <a:r>
              <a:rPr lang="en-US" sz="2000" b="1" dirty="0" smtClean="0"/>
              <a:t>Plant visits by hummingbirds                              AIC score comparisons </a:t>
            </a:r>
            <a:endParaRPr lang="en-US" sz="2000" b="1" dirty="0"/>
          </a:p>
        </p:txBody>
      </p:sp>
      <p:sp>
        <p:nvSpPr>
          <p:cNvPr id="10" name="TextBox 9"/>
          <p:cNvSpPr txBox="1"/>
          <p:nvPr/>
        </p:nvSpPr>
        <p:spPr>
          <a:xfrm>
            <a:off x="3886200" y="6412468"/>
            <a:ext cx="5173276" cy="369332"/>
          </a:xfrm>
          <a:prstGeom prst="rect">
            <a:avLst/>
          </a:prstGeom>
          <a:noFill/>
        </p:spPr>
        <p:txBody>
          <a:bodyPr wrap="none" rtlCol="0">
            <a:spAutoFit/>
          </a:bodyPr>
          <a:lstStyle/>
          <a:p>
            <a:r>
              <a:rPr lang="en-US" i="1" dirty="0" smtClean="0"/>
              <a:t>Fenster, Reynolds, </a:t>
            </a:r>
            <a:r>
              <a:rPr lang="en-US" i="1" dirty="0" err="1" smtClean="0"/>
              <a:t>Markowski</a:t>
            </a:r>
            <a:r>
              <a:rPr lang="en-US" i="1" dirty="0" smtClean="0"/>
              <a:t>, &amp; Dudash in prep</a:t>
            </a:r>
            <a:endParaRPr lang="en-US" i="1"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8" name="Text Box 10"/>
          <p:cNvSpPr txBox="1">
            <a:spLocks noChangeArrowheads="1"/>
          </p:cNvSpPr>
          <p:nvPr/>
        </p:nvSpPr>
        <p:spPr bwMode="auto">
          <a:xfrm>
            <a:off x="0" y="914400"/>
            <a:ext cx="9144000" cy="3570208"/>
          </a:xfrm>
          <a:prstGeom prst="rect">
            <a:avLst/>
          </a:prstGeom>
          <a:noFill/>
          <a:ln w="9525">
            <a:noFill/>
            <a:miter lim="800000"/>
            <a:headEnd/>
            <a:tailEnd/>
          </a:ln>
        </p:spPr>
        <p:txBody>
          <a:bodyPr wrap="square">
            <a:spAutoFit/>
          </a:bodyPr>
          <a:lstStyle/>
          <a:p>
            <a:endParaRPr lang="en-US" sz="2400" b="1" dirty="0" smtClean="0"/>
          </a:p>
          <a:p>
            <a:endParaRPr lang="en-US" sz="2400" b="1" dirty="0" smtClean="0"/>
          </a:p>
          <a:p>
            <a:r>
              <a:rPr lang="en-US" sz="2400" b="1" dirty="0" smtClean="0"/>
              <a:t>	Contemporary </a:t>
            </a:r>
            <a:r>
              <a:rPr lang="en-US" sz="2400" b="1" dirty="0"/>
              <a:t>selection on </a:t>
            </a:r>
            <a:r>
              <a:rPr lang="en-US" sz="2400" b="1" i="1" dirty="0"/>
              <a:t>S. </a:t>
            </a:r>
            <a:r>
              <a:rPr lang="en-US" sz="2400" b="1" i="1" dirty="0" err="1"/>
              <a:t>virginica</a:t>
            </a:r>
            <a:r>
              <a:rPr lang="en-US" sz="2400" b="1" dirty="0"/>
              <a:t> is </a:t>
            </a:r>
            <a:r>
              <a:rPr lang="en-US" sz="2400" b="1" dirty="0" err="1"/>
              <a:t>correlational</a:t>
            </a:r>
            <a:endParaRPr lang="en-US" sz="2400" b="1" dirty="0"/>
          </a:p>
          <a:p>
            <a:r>
              <a:rPr lang="en-US" sz="2000" dirty="0" smtClean="0"/>
              <a:t>	(</a:t>
            </a:r>
            <a:r>
              <a:rPr lang="en-US" sz="2000" dirty="0"/>
              <a:t>Reynolds et al. Evolution </a:t>
            </a:r>
            <a:r>
              <a:rPr lang="en-US" sz="2000" i="1" dirty="0"/>
              <a:t>2010</a:t>
            </a:r>
            <a:r>
              <a:rPr lang="en-US" sz="2000" dirty="0" smtClean="0"/>
              <a:t>)</a:t>
            </a:r>
          </a:p>
          <a:p>
            <a:endParaRPr lang="en-US" sz="2000" dirty="0" smtClean="0"/>
          </a:p>
          <a:p>
            <a:r>
              <a:rPr lang="en-US" sz="3200" b="1" dirty="0" smtClean="0"/>
              <a:t>	And Yes</a:t>
            </a:r>
            <a:endParaRPr lang="en-US" sz="3200" b="1" dirty="0"/>
          </a:p>
          <a:p>
            <a:endParaRPr lang="en-US" sz="1000" b="1" dirty="0"/>
          </a:p>
          <a:p>
            <a:r>
              <a:rPr lang="en-US" sz="2400" b="1" dirty="0" smtClean="0"/>
              <a:t>	Experimental manipulation of floral traits demonstrate 	hummingbirds </a:t>
            </a:r>
            <a:r>
              <a:rPr lang="en-US" sz="2400" b="1" dirty="0"/>
              <a:t>visit based on floral trait </a:t>
            </a:r>
            <a:r>
              <a:rPr lang="en-US" sz="2400" b="1" dirty="0" smtClean="0"/>
              <a:t>combinations</a:t>
            </a:r>
            <a:endParaRPr lang="en-US" sz="2400" b="1" dirty="0"/>
          </a:p>
          <a:p>
            <a:endParaRPr lang="en-US" sz="2400" b="1" dirty="0"/>
          </a:p>
        </p:txBody>
      </p:sp>
      <p:sp>
        <p:nvSpPr>
          <p:cNvPr id="15" name="Rectangle 14"/>
          <p:cNvSpPr/>
          <p:nvPr/>
        </p:nvSpPr>
        <p:spPr>
          <a:xfrm>
            <a:off x="0" y="0"/>
            <a:ext cx="9144000" cy="1569660"/>
          </a:xfrm>
          <a:prstGeom prst="rect">
            <a:avLst/>
          </a:prstGeom>
        </p:spPr>
        <p:txBody>
          <a:bodyPr wrap="square">
            <a:spAutoFit/>
          </a:bodyPr>
          <a:lstStyle/>
          <a:p>
            <a:r>
              <a:rPr lang="en-US" sz="3200" b="1" dirty="0" smtClean="0"/>
              <a:t>Does selection act on trait combinations? </a:t>
            </a:r>
          </a:p>
          <a:p>
            <a:endParaRPr lang="en-US" sz="3200" b="1" dirty="0" smtClean="0"/>
          </a:p>
          <a:p>
            <a:r>
              <a:rPr lang="en-US" sz="3200" b="1" dirty="0" smtClean="0"/>
              <a:t>	Yes</a:t>
            </a:r>
            <a:endParaRPr lang="en-US" sz="3200" b="1" dirty="0"/>
          </a:p>
        </p:txBody>
      </p:sp>
      <p:pic>
        <p:nvPicPr>
          <p:cNvPr id="4" name="Picture 70" descr="Silene1"/>
          <p:cNvPicPr>
            <a:picLocks noChangeAspect="1" noChangeArrowheads="1"/>
          </p:cNvPicPr>
          <p:nvPr/>
        </p:nvPicPr>
        <p:blipFill>
          <a:blip r:embed="rId3" cstate="print">
            <a:lum bright="12000" contrast="18000"/>
          </a:blip>
          <a:srcRect t="4411" r="6628" b="4411"/>
          <a:stretch>
            <a:fillRect/>
          </a:stretch>
        </p:blipFill>
        <p:spPr bwMode="auto">
          <a:xfrm>
            <a:off x="3733800" y="4191000"/>
            <a:ext cx="22860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0" y="1295400"/>
            <a:ext cx="9144000" cy="5386090"/>
          </a:xfrm>
          <a:prstGeom prst="rect">
            <a:avLst/>
          </a:prstGeom>
          <a:noFill/>
          <a:ln w="9525">
            <a:noFill/>
            <a:miter lim="800000"/>
            <a:headEnd/>
            <a:tailEnd/>
          </a:ln>
        </p:spPr>
        <p:txBody>
          <a:bodyPr>
            <a:spAutoFit/>
          </a:bodyPr>
          <a:lstStyle/>
          <a:p>
            <a:endParaRPr lang="en-US" sz="2000" dirty="0">
              <a:latin typeface="Arial Black" pitchFamily="34" charset="0"/>
            </a:endParaRPr>
          </a:p>
          <a:p>
            <a:r>
              <a:rPr lang="en-US" sz="2000" dirty="0">
                <a:latin typeface="Arial Black" pitchFamily="34" charset="0"/>
              </a:rPr>
              <a:t>Stebbins 1951 in a nutshell:</a:t>
            </a:r>
          </a:p>
          <a:p>
            <a:endParaRPr lang="en-US" sz="2000" dirty="0">
              <a:latin typeface="Arial Black" pitchFamily="34" charset="0"/>
            </a:endParaRPr>
          </a:p>
          <a:p>
            <a:r>
              <a:rPr lang="en-US" sz="2000" dirty="0">
                <a:latin typeface="Arial Black" pitchFamily="34" charset="0"/>
              </a:rPr>
              <a:t>“A flower is … a harmonious unit.”</a:t>
            </a:r>
          </a:p>
          <a:p>
            <a:endParaRPr lang="en-US" sz="2000" dirty="0">
              <a:latin typeface="Arial Black" pitchFamily="34" charset="0"/>
            </a:endParaRPr>
          </a:p>
          <a:p>
            <a:r>
              <a:rPr lang="en-US" sz="2000" dirty="0">
                <a:latin typeface="Arial Black" pitchFamily="34" charset="0"/>
              </a:rPr>
              <a:t>For 8 floral traits examined two states.</a:t>
            </a:r>
          </a:p>
          <a:p>
            <a:endParaRPr lang="en-US" sz="2000" dirty="0">
              <a:latin typeface="Arial Black" pitchFamily="34" charset="0"/>
            </a:endParaRPr>
          </a:p>
          <a:p>
            <a:r>
              <a:rPr lang="en-US" sz="2000" dirty="0">
                <a:latin typeface="Arial Black" pitchFamily="34" charset="0"/>
              </a:rPr>
              <a:t>Expect </a:t>
            </a:r>
            <a:r>
              <a:rPr lang="en-US" sz="2400" dirty="0">
                <a:latin typeface="Arial Black" pitchFamily="34" charset="0"/>
              </a:rPr>
              <a:t>2</a:t>
            </a:r>
            <a:r>
              <a:rPr lang="en-US" sz="2800" baseline="30000" dirty="0">
                <a:latin typeface="Arial Black" pitchFamily="34" charset="0"/>
              </a:rPr>
              <a:t>8</a:t>
            </a:r>
            <a:r>
              <a:rPr lang="en-US" sz="2000" dirty="0">
                <a:latin typeface="Arial Black" pitchFamily="34" charset="0"/>
              </a:rPr>
              <a:t> different combinations found in angiosperms.</a:t>
            </a:r>
          </a:p>
          <a:p>
            <a:endParaRPr lang="en-US" sz="2000" dirty="0">
              <a:latin typeface="Arial Black" pitchFamily="34" charset="0"/>
            </a:endParaRPr>
          </a:p>
          <a:p>
            <a:r>
              <a:rPr lang="en-US" sz="2000" dirty="0">
                <a:latin typeface="Arial Black" pitchFamily="34" charset="0"/>
              </a:rPr>
              <a:t>But observed only 86/256 possible combinations &amp; 200 of the 400 families represented 12 different combinations</a:t>
            </a:r>
            <a:r>
              <a:rPr lang="en-US" sz="2000" dirty="0" smtClean="0">
                <a:latin typeface="Arial Black" pitchFamily="34" charset="0"/>
              </a:rPr>
              <a:t>!</a:t>
            </a:r>
          </a:p>
          <a:p>
            <a:endParaRPr lang="en-US" sz="2000" dirty="0" smtClean="0">
              <a:latin typeface="Arial Black" pitchFamily="34" charset="0"/>
            </a:endParaRPr>
          </a:p>
          <a:p>
            <a:r>
              <a:rPr lang="en-US" sz="2000" dirty="0" smtClean="0">
                <a:latin typeface="Arial Black" pitchFamily="34" charset="0"/>
              </a:rPr>
              <a:t>Uneven distribution.</a:t>
            </a:r>
            <a:endParaRPr lang="en-US" sz="2000" dirty="0">
              <a:latin typeface="Arial Black" pitchFamily="34" charset="0"/>
            </a:endParaRPr>
          </a:p>
          <a:p>
            <a:endParaRPr lang="en-US" sz="2000" dirty="0">
              <a:latin typeface="Arial Black" pitchFamily="34" charset="0"/>
            </a:endParaRPr>
          </a:p>
          <a:p>
            <a:r>
              <a:rPr lang="en-US" sz="2000" dirty="0">
                <a:latin typeface="Arial Black" pitchFamily="34" charset="0"/>
              </a:rPr>
              <a:t>“The characteristic [combinations] of many genera and</a:t>
            </a:r>
          </a:p>
          <a:p>
            <a:r>
              <a:rPr lang="en-US" sz="2000" dirty="0">
                <a:latin typeface="Arial Black" pitchFamily="34" charset="0"/>
              </a:rPr>
              <a:t>    families [represent] </a:t>
            </a:r>
            <a:r>
              <a:rPr lang="en-US" sz="2000" dirty="0" smtClean="0">
                <a:latin typeface="Arial Black" pitchFamily="34" charset="0"/>
              </a:rPr>
              <a:t>peaks.”</a:t>
            </a:r>
            <a:endParaRPr lang="en-US" sz="2000" dirty="0">
              <a:latin typeface="Arial Black" pitchFamily="34" charset="0"/>
            </a:endParaRPr>
          </a:p>
          <a:p>
            <a:endParaRPr lang="en-US" sz="2000" dirty="0">
              <a:latin typeface="Arial Black" pitchFamily="34" charset="0"/>
            </a:endParaRPr>
          </a:p>
        </p:txBody>
      </p:sp>
      <p:pic>
        <p:nvPicPr>
          <p:cNvPr id="53251" name="Picture 4"/>
          <p:cNvPicPr>
            <a:picLocks noChangeAspect="1" noChangeArrowheads="1"/>
          </p:cNvPicPr>
          <p:nvPr/>
        </p:nvPicPr>
        <p:blipFill>
          <a:blip r:embed="rId3" cstate="print"/>
          <a:srcRect/>
          <a:stretch>
            <a:fillRect/>
          </a:stretch>
        </p:blipFill>
        <p:spPr bwMode="auto">
          <a:xfrm>
            <a:off x="685800" y="0"/>
            <a:ext cx="754380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8" name="Rectangle 18"/>
          <p:cNvSpPr>
            <a:spLocks noChangeArrowheads="1"/>
          </p:cNvSpPr>
          <p:nvPr/>
        </p:nvSpPr>
        <p:spPr bwMode="auto">
          <a:xfrm>
            <a:off x="0" y="3566518"/>
            <a:ext cx="9144000" cy="2062103"/>
          </a:xfrm>
          <a:prstGeom prst="rect">
            <a:avLst/>
          </a:prstGeom>
          <a:noFill/>
          <a:ln w="9525">
            <a:noFill/>
            <a:miter lim="800000"/>
            <a:headEnd/>
            <a:tailEnd/>
          </a:ln>
        </p:spPr>
        <p:txBody>
          <a:bodyPr wrap="square" anchor="ctr">
            <a:spAutoFit/>
          </a:bodyPr>
          <a:lstStyle/>
          <a:p>
            <a:pPr>
              <a:buFont typeface="Wingdings" pitchFamily="2" charset="2"/>
              <a:buChar char="Ø"/>
            </a:pPr>
            <a:r>
              <a:rPr lang="en-US" sz="2400" dirty="0" smtClean="0">
                <a:latin typeface="Arial" pitchFamily="34" charset="0"/>
                <a:cs typeface="Arial" pitchFamily="34" charset="0"/>
              </a:rPr>
              <a:t> two </a:t>
            </a:r>
            <a:r>
              <a:rPr lang="en-US" sz="2400" dirty="0">
                <a:latin typeface="Arial" pitchFamily="34" charset="0"/>
                <a:cs typeface="Arial" pitchFamily="34" charset="0"/>
              </a:rPr>
              <a:t>states are 0 and </a:t>
            </a:r>
            <a:r>
              <a:rPr lang="en-US" sz="2400" dirty="0" smtClean="0">
                <a:latin typeface="Arial" pitchFamily="34" charset="0"/>
                <a:cs typeface="Arial" pitchFamily="34" charset="0"/>
              </a:rPr>
              <a:t>1</a:t>
            </a:r>
          </a:p>
          <a:p>
            <a:pPr>
              <a:buFont typeface="Wingdings" pitchFamily="2" charset="2"/>
              <a:buChar char="Ø"/>
            </a:pPr>
            <a:endParaRPr lang="en-US" sz="2400" dirty="0" smtClean="0">
              <a:latin typeface="Arial" pitchFamily="34" charset="0"/>
              <a:cs typeface="Arial" pitchFamily="34" charset="0"/>
            </a:endParaRPr>
          </a:p>
          <a:p>
            <a:pPr>
              <a:buFont typeface="Wingdings" pitchFamily="2" charset="2"/>
              <a:buChar char="Ø"/>
            </a:pPr>
            <a:r>
              <a:rPr lang="en-US" sz="2400" dirty="0" smtClean="0">
                <a:latin typeface="Arial" pitchFamily="34" charset="0"/>
                <a:cs typeface="Arial" pitchFamily="34" charset="0"/>
              </a:rPr>
              <a:t> </a:t>
            </a:r>
            <a:r>
              <a:rPr lang="en-US" sz="2800" b="1" dirty="0" smtClean="0">
                <a:latin typeface="Arial" pitchFamily="34" charset="0"/>
                <a:cs typeface="Arial" pitchFamily="34" charset="0"/>
              </a:rPr>
              <a:t>r</a:t>
            </a:r>
            <a:r>
              <a:rPr lang="en-US" sz="2400" dirty="0" smtClean="0">
                <a:latin typeface="Arial" pitchFamily="34" charset="0"/>
                <a:cs typeface="Arial" pitchFamily="34" charset="0"/>
              </a:rPr>
              <a:t> </a:t>
            </a:r>
            <a:r>
              <a:rPr lang="en-US" sz="2400" dirty="0">
                <a:latin typeface="Arial" pitchFamily="34" charset="0"/>
                <a:cs typeface="Arial" pitchFamily="34" charset="0"/>
              </a:rPr>
              <a:t>is the diversification rate for each (speciation minus extinction</a:t>
            </a:r>
            <a:r>
              <a:rPr lang="en-US" sz="2400" dirty="0" smtClean="0">
                <a:latin typeface="Arial" pitchFamily="34" charset="0"/>
                <a:cs typeface="Arial" pitchFamily="34" charset="0"/>
              </a:rPr>
              <a:t>) </a:t>
            </a:r>
          </a:p>
          <a:p>
            <a:pPr>
              <a:buFont typeface="Wingdings" pitchFamily="2" charset="2"/>
              <a:buChar char="Ø"/>
            </a:pPr>
            <a:endParaRPr lang="en-US" sz="2400" dirty="0" smtClean="0">
              <a:latin typeface="Arial" pitchFamily="34" charset="0"/>
              <a:cs typeface="Arial" pitchFamily="34" charset="0"/>
            </a:endParaRPr>
          </a:p>
          <a:p>
            <a:pPr>
              <a:buFont typeface="Wingdings" pitchFamily="2" charset="2"/>
              <a:buChar char="Ø"/>
            </a:pPr>
            <a:r>
              <a:rPr lang="en-US" sz="2400" dirty="0" smtClean="0">
                <a:latin typeface="Arial" pitchFamily="34" charset="0"/>
                <a:cs typeface="Arial" pitchFamily="34" charset="0"/>
              </a:rPr>
              <a:t> </a:t>
            </a:r>
            <a:r>
              <a:rPr lang="en-US" sz="2800" b="1" dirty="0" smtClean="0">
                <a:latin typeface="Arial" pitchFamily="34" charset="0"/>
                <a:cs typeface="Arial" pitchFamily="34" charset="0"/>
              </a:rPr>
              <a:t>q01</a:t>
            </a:r>
            <a:r>
              <a:rPr lang="en-US" sz="2400" dirty="0" smtClean="0">
                <a:latin typeface="Arial" pitchFamily="34" charset="0"/>
                <a:cs typeface="Arial" pitchFamily="34" charset="0"/>
              </a:rPr>
              <a:t> </a:t>
            </a:r>
            <a:r>
              <a:rPr lang="en-US" sz="2400" dirty="0">
                <a:latin typeface="Arial" pitchFamily="34" charset="0"/>
                <a:cs typeface="Arial" pitchFamily="34" charset="0"/>
              </a:rPr>
              <a:t>and </a:t>
            </a:r>
            <a:r>
              <a:rPr lang="en-US" sz="2800" b="1" dirty="0">
                <a:latin typeface="Arial" pitchFamily="34" charset="0"/>
                <a:cs typeface="Arial" pitchFamily="34" charset="0"/>
              </a:rPr>
              <a:t>q10</a:t>
            </a:r>
            <a:r>
              <a:rPr lang="en-US" sz="2400" dirty="0">
                <a:latin typeface="Arial" pitchFamily="34" charset="0"/>
                <a:cs typeface="Arial" pitchFamily="34" charset="0"/>
              </a:rPr>
              <a:t> = transition rates between character </a:t>
            </a:r>
            <a:r>
              <a:rPr lang="en-US" sz="2400" dirty="0" smtClean="0">
                <a:latin typeface="Arial" pitchFamily="34" charset="0"/>
                <a:cs typeface="Arial" pitchFamily="34" charset="0"/>
              </a:rPr>
              <a:t>states</a:t>
            </a:r>
          </a:p>
        </p:txBody>
      </p:sp>
      <p:sp>
        <p:nvSpPr>
          <p:cNvPr id="55309" name="Rectangle 27"/>
          <p:cNvSpPr>
            <a:spLocks noChangeArrowheads="1"/>
          </p:cNvSpPr>
          <p:nvPr/>
        </p:nvSpPr>
        <p:spPr bwMode="auto">
          <a:xfrm>
            <a:off x="1273175" y="1995488"/>
            <a:ext cx="9144000" cy="0"/>
          </a:xfrm>
          <a:prstGeom prst="rect">
            <a:avLst/>
          </a:prstGeom>
          <a:noFill/>
          <a:ln w="9525">
            <a:noFill/>
            <a:miter lim="800000"/>
            <a:headEnd/>
            <a:tailEnd/>
          </a:ln>
        </p:spPr>
        <p:txBody>
          <a:bodyPr wrap="none" anchor="ctr">
            <a:spAutoFit/>
          </a:bodyPr>
          <a:lstStyle/>
          <a:p>
            <a:endParaRPr lang="en-US"/>
          </a:p>
        </p:txBody>
      </p:sp>
      <p:sp>
        <p:nvSpPr>
          <p:cNvPr id="55310" name="Rectangle 29"/>
          <p:cNvSpPr>
            <a:spLocks noChangeArrowheads="1"/>
          </p:cNvSpPr>
          <p:nvPr/>
        </p:nvSpPr>
        <p:spPr bwMode="auto">
          <a:xfrm>
            <a:off x="1273175" y="1995488"/>
            <a:ext cx="9144000" cy="0"/>
          </a:xfrm>
          <a:prstGeom prst="rect">
            <a:avLst/>
          </a:prstGeom>
          <a:noFill/>
          <a:ln w="9525">
            <a:noFill/>
            <a:miter lim="800000"/>
            <a:headEnd/>
            <a:tailEnd/>
          </a:ln>
        </p:spPr>
        <p:txBody>
          <a:bodyPr wrap="none" anchor="ctr">
            <a:spAutoFit/>
          </a:bodyPr>
          <a:lstStyle/>
          <a:p>
            <a:endParaRPr lang="en-US" sz="1200"/>
          </a:p>
          <a:p>
            <a:r>
              <a:rPr lang="en-US" sz="1200"/>
              <a:t>		</a:t>
            </a:r>
            <a:r>
              <a:rPr lang="en-US" sz="900"/>
              <a:t> </a:t>
            </a:r>
            <a:endParaRPr lang="en-US"/>
          </a:p>
        </p:txBody>
      </p:sp>
      <p:sp>
        <p:nvSpPr>
          <p:cNvPr id="16" name="TextBox 15"/>
          <p:cNvSpPr txBox="1"/>
          <p:nvPr/>
        </p:nvSpPr>
        <p:spPr>
          <a:xfrm>
            <a:off x="0" y="0"/>
            <a:ext cx="9144000" cy="954107"/>
          </a:xfrm>
          <a:prstGeom prst="rect">
            <a:avLst/>
          </a:prstGeom>
          <a:noFill/>
        </p:spPr>
        <p:txBody>
          <a:bodyPr wrap="square" rtlCol="0">
            <a:spAutoFit/>
          </a:bodyPr>
          <a:lstStyle/>
          <a:p>
            <a:pPr algn="ctr"/>
            <a:r>
              <a:rPr lang="en-US" sz="2800" b="1" dirty="0" smtClean="0"/>
              <a:t>Binary State Dependent Speciation</a:t>
            </a:r>
          </a:p>
          <a:p>
            <a:pPr algn="ctr"/>
            <a:r>
              <a:rPr lang="en-US" sz="2800" b="1" dirty="0" smtClean="0"/>
              <a:t> &amp; Extinction (Markov Models)</a:t>
            </a:r>
            <a:endParaRPr lang="en-US" sz="2800" b="1" dirty="0"/>
          </a:p>
        </p:txBody>
      </p:sp>
      <p:grpSp>
        <p:nvGrpSpPr>
          <p:cNvPr id="2" name="Group 19"/>
          <p:cNvGrpSpPr/>
          <p:nvPr/>
        </p:nvGrpSpPr>
        <p:grpSpPr>
          <a:xfrm>
            <a:off x="1828800" y="1295400"/>
            <a:ext cx="5257800" cy="1985665"/>
            <a:chOff x="1828800" y="1295400"/>
            <a:chExt cx="5257800" cy="1985665"/>
          </a:xfrm>
        </p:grpSpPr>
        <p:sp>
          <p:nvSpPr>
            <p:cNvPr id="55298" name="Line 8"/>
            <p:cNvSpPr>
              <a:spLocks noChangeShapeType="1"/>
            </p:cNvSpPr>
            <p:nvPr/>
          </p:nvSpPr>
          <p:spPr bwMode="auto">
            <a:xfrm>
              <a:off x="3924300" y="1981200"/>
              <a:ext cx="1143000" cy="0"/>
            </a:xfrm>
            <a:prstGeom prst="line">
              <a:avLst/>
            </a:prstGeom>
            <a:noFill/>
            <a:ln w="57150">
              <a:solidFill>
                <a:srgbClr val="000000"/>
              </a:solidFill>
              <a:round/>
              <a:headEnd/>
              <a:tailEnd type="triangle" w="med" len="med"/>
            </a:ln>
          </p:spPr>
          <p:txBody>
            <a:bodyPr/>
            <a:lstStyle/>
            <a:p>
              <a:endParaRPr lang="en-US" sz="2400" b="1">
                <a:latin typeface="+mj-lt"/>
              </a:endParaRPr>
            </a:p>
          </p:txBody>
        </p:sp>
        <p:sp>
          <p:nvSpPr>
            <p:cNvPr id="55299" name="Line 9"/>
            <p:cNvSpPr>
              <a:spLocks noChangeShapeType="1"/>
            </p:cNvSpPr>
            <p:nvPr/>
          </p:nvSpPr>
          <p:spPr bwMode="auto">
            <a:xfrm flipH="1">
              <a:off x="3924300" y="2209800"/>
              <a:ext cx="1143000" cy="0"/>
            </a:xfrm>
            <a:prstGeom prst="line">
              <a:avLst/>
            </a:prstGeom>
            <a:noFill/>
            <a:ln w="57150">
              <a:solidFill>
                <a:srgbClr val="000000"/>
              </a:solidFill>
              <a:round/>
              <a:headEnd/>
              <a:tailEnd type="triangle" w="med" len="med"/>
            </a:ln>
          </p:spPr>
          <p:txBody>
            <a:bodyPr/>
            <a:lstStyle/>
            <a:p>
              <a:endParaRPr lang="en-US" sz="2400" b="1">
                <a:latin typeface="+mj-lt"/>
              </a:endParaRPr>
            </a:p>
          </p:txBody>
        </p:sp>
        <p:sp>
          <p:nvSpPr>
            <p:cNvPr id="55300" name="Text Box 11"/>
            <p:cNvSpPr txBox="1">
              <a:spLocks noChangeArrowheads="1"/>
            </p:cNvSpPr>
            <p:nvPr/>
          </p:nvSpPr>
          <p:spPr bwMode="auto">
            <a:xfrm>
              <a:off x="3429000" y="1790700"/>
              <a:ext cx="342900" cy="571500"/>
            </a:xfrm>
            <a:prstGeom prst="rect">
              <a:avLst/>
            </a:prstGeom>
            <a:noFill/>
            <a:ln w="9525">
              <a:noFill/>
              <a:miter lim="800000"/>
              <a:headEnd/>
              <a:tailEnd/>
            </a:ln>
          </p:spPr>
          <p:txBody>
            <a:bodyPr tIns="91440" bIns="91440"/>
            <a:lstStyle/>
            <a:p>
              <a:r>
                <a:rPr lang="en-US" sz="2400" b="1" dirty="0">
                  <a:latin typeface="+mj-lt"/>
                </a:rPr>
                <a:t>0</a:t>
              </a:r>
            </a:p>
          </p:txBody>
        </p:sp>
        <p:sp>
          <p:nvSpPr>
            <p:cNvPr id="55301" name="Text Box 10"/>
            <p:cNvSpPr txBox="1">
              <a:spLocks noChangeArrowheads="1"/>
            </p:cNvSpPr>
            <p:nvPr/>
          </p:nvSpPr>
          <p:spPr bwMode="auto">
            <a:xfrm>
              <a:off x="5295900" y="1752600"/>
              <a:ext cx="342900" cy="571500"/>
            </a:xfrm>
            <a:prstGeom prst="rect">
              <a:avLst/>
            </a:prstGeom>
            <a:noFill/>
            <a:ln w="9525">
              <a:noFill/>
              <a:miter lim="800000"/>
              <a:headEnd/>
              <a:tailEnd/>
            </a:ln>
          </p:spPr>
          <p:txBody>
            <a:bodyPr tIns="91440" bIns="91440"/>
            <a:lstStyle/>
            <a:p>
              <a:r>
                <a:rPr lang="en-US" sz="2400" b="1" dirty="0">
                  <a:latin typeface="+mj-lt"/>
                </a:rPr>
                <a:t>1</a:t>
              </a:r>
            </a:p>
          </p:txBody>
        </p:sp>
        <p:sp>
          <p:nvSpPr>
            <p:cNvPr id="55302" name="Text Box 12"/>
            <p:cNvSpPr txBox="1">
              <a:spLocks noChangeArrowheads="1"/>
            </p:cNvSpPr>
            <p:nvPr/>
          </p:nvSpPr>
          <p:spPr bwMode="auto">
            <a:xfrm>
              <a:off x="4191000" y="1295400"/>
              <a:ext cx="1104900" cy="457200"/>
            </a:xfrm>
            <a:prstGeom prst="rect">
              <a:avLst/>
            </a:prstGeom>
            <a:noFill/>
            <a:ln w="9525">
              <a:noFill/>
              <a:miter lim="800000"/>
              <a:headEnd/>
              <a:tailEnd/>
            </a:ln>
          </p:spPr>
          <p:txBody>
            <a:bodyPr tIns="91440" bIns="91440"/>
            <a:lstStyle/>
            <a:p>
              <a:r>
                <a:rPr lang="en-US" sz="2400" b="1" dirty="0">
                  <a:latin typeface="+mj-lt"/>
                </a:rPr>
                <a:t>q01</a:t>
              </a:r>
            </a:p>
          </p:txBody>
        </p:sp>
        <p:sp>
          <p:nvSpPr>
            <p:cNvPr id="55303" name="Text Box 13"/>
            <p:cNvSpPr txBox="1">
              <a:spLocks noChangeArrowheads="1"/>
            </p:cNvSpPr>
            <p:nvPr/>
          </p:nvSpPr>
          <p:spPr bwMode="auto">
            <a:xfrm>
              <a:off x="4267200" y="2282825"/>
              <a:ext cx="1028700" cy="536575"/>
            </a:xfrm>
            <a:prstGeom prst="rect">
              <a:avLst/>
            </a:prstGeom>
            <a:noFill/>
            <a:ln w="9525">
              <a:noFill/>
              <a:miter lim="800000"/>
              <a:headEnd/>
              <a:tailEnd/>
            </a:ln>
          </p:spPr>
          <p:txBody>
            <a:bodyPr tIns="91440" bIns="91440"/>
            <a:lstStyle/>
            <a:p>
              <a:r>
                <a:rPr lang="en-US" sz="2400" b="1" dirty="0">
                  <a:latin typeface="+mj-lt"/>
                </a:rPr>
                <a:t>q10</a:t>
              </a:r>
            </a:p>
          </p:txBody>
        </p:sp>
        <p:sp>
          <p:nvSpPr>
            <p:cNvPr id="55304" name="AutoShape 14"/>
            <p:cNvSpPr>
              <a:spLocks noChangeArrowheads="1"/>
            </p:cNvSpPr>
            <p:nvPr/>
          </p:nvSpPr>
          <p:spPr bwMode="auto">
            <a:xfrm>
              <a:off x="5410200" y="1676400"/>
              <a:ext cx="914400" cy="762000"/>
            </a:xfrm>
            <a:prstGeom prst="curvedLeftArrow">
              <a:avLst>
                <a:gd name="adj1" fmla="val 593"/>
                <a:gd name="adj2" fmla="val 20620"/>
                <a:gd name="adj3" fmla="val 58333"/>
              </a:avLst>
            </a:prstGeom>
            <a:solidFill>
              <a:srgbClr val="000000"/>
            </a:solidFill>
            <a:ln w="28575">
              <a:solidFill>
                <a:srgbClr val="000000"/>
              </a:solidFill>
              <a:miter lim="800000"/>
              <a:headEnd/>
              <a:tailEnd/>
            </a:ln>
            <a:effectLst>
              <a:glow rad="101600">
                <a:schemeClr val="accent4">
                  <a:satMod val="175000"/>
                  <a:alpha val="40000"/>
                </a:schemeClr>
              </a:glow>
            </a:effectLst>
          </p:spPr>
          <p:txBody>
            <a:bodyPr tIns="91440" bIns="91440"/>
            <a:lstStyle/>
            <a:p>
              <a:endParaRPr lang="en-US" sz="2400" b="1">
                <a:latin typeface="+mj-lt"/>
              </a:endParaRPr>
            </a:p>
          </p:txBody>
        </p:sp>
        <p:sp>
          <p:nvSpPr>
            <p:cNvPr id="55305" name="AutoShape 15"/>
            <p:cNvSpPr>
              <a:spLocks noChangeArrowheads="1"/>
            </p:cNvSpPr>
            <p:nvPr/>
          </p:nvSpPr>
          <p:spPr bwMode="auto">
            <a:xfrm rot="10817047">
              <a:off x="2745186" y="1598126"/>
              <a:ext cx="834228" cy="803045"/>
            </a:xfrm>
            <a:prstGeom prst="curvedLeftArrow">
              <a:avLst>
                <a:gd name="adj1" fmla="val 593"/>
                <a:gd name="adj2" fmla="val 20620"/>
                <a:gd name="adj3" fmla="val 58333"/>
              </a:avLst>
            </a:prstGeom>
            <a:solidFill>
              <a:srgbClr val="000000"/>
            </a:solidFill>
            <a:ln w="38100">
              <a:solidFill>
                <a:srgbClr val="000000"/>
              </a:solidFill>
              <a:miter lim="800000"/>
              <a:headEnd/>
              <a:tailEnd/>
            </a:ln>
            <a:effectLst>
              <a:glow rad="101600">
                <a:schemeClr val="accent4">
                  <a:satMod val="175000"/>
                  <a:alpha val="40000"/>
                </a:schemeClr>
              </a:glow>
            </a:effectLst>
          </p:spPr>
          <p:txBody>
            <a:bodyPr tIns="91440" bIns="91440"/>
            <a:lstStyle/>
            <a:p>
              <a:endParaRPr lang="en-US" sz="2400" b="1">
                <a:latin typeface="+mj-lt"/>
              </a:endParaRPr>
            </a:p>
          </p:txBody>
        </p:sp>
        <p:sp>
          <p:nvSpPr>
            <p:cNvPr id="55306" name="Text Box 17"/>
            <p:cNvSpPr txBox="1">
              <a:spLocks noChangeArrowheads="1"/>
            </p:cNvSpPr>
            <p:nvPr/>
          </p:nvSpPr>
          <p:spPr bwMode="auto">
            <a:xfrm>
              <a:off x="2057400" y="1787524"/>
              <a:ext cx="685800" cy="498475"/>
            </a:xfrm>
            <a:prstGeom prst="rect">
              <a:avLst/>
            </a:prstGeom>
            <a:noFill/>
            <a:ln w="9525">
              <a:noFill/>
              <a:miter lim="800000"/>
              <a:headEnd/>
              <a:tailEnd/>
            </a:ln>
          </p:spPr>
          <p:txBody>
            <a:bodyPr tIns="91440" bIns="91440"/>
            <a:lstStyle/>
            <a:p>
              <a:r>
                <a:rPr lang="en-US" sz="2400" b="1" dirty="0">
                  <a:latin typeface="+mj-lt"/>
                </a:rPr>
                <a:t>r0</a:t>
              </a:r>
            </a:p>
          </p:txBody>
        </p:sp>
        <p:sp>
          <p:nvSpPr>
            <p:cNvPr id="55307" name="Text Box 16"/>
            <p:cNvSpPr txBox="1">
              <a:spLocks noChangeArrowheads="1"/>
            </p:cNvSpPr>
            <p:nvPr/>
          </p:nvSpPr>
          <p:spPr bwMode="auto">
            <a:xfrm>
              <a:off x="6400800" y="1787525"/>
              <a:ext cx="685800" cy="422275"/>
            </a:xfrm>
            <a:prstGeom prst="rect">
              <a:avLst/>
            </a:prstGeom>
            <a:noFill/>
            <a:ln w="9525">
              <a:noFill/>
              <a:miter lim="800000"/>
              <a:headEnd/>
              <a:tailEnd/>
            </a:ln>
          </p:spPr>
          <p:txBody>
            <a:bodyPr tIns="91440" bIns="91440"/>
            <a:lstStyle/>
            <a:p>
              <a:r>
                <a:rPr lang="en-US" sz="2400" b="1" dirty="0">
                  <a:latin typeface="+mj-lt"/>
                </a:rPr>
                <a:t>r1</a:t>
              </a:r>
            </a:p>
          </p:txBody>
        </p:sp>
        <p:sp>
          <p:nvSpPr>
            <p:cNvPr id="18" name="TextBox 17"/>
            <p:cNvSpPr txBox="1"/>
            <p:nvPr/>
          </p:nvSpPr>
          <p:spPr>
            <a:xfrm>
              <a:off x="1828800" y="2819400"/>
              <a:ext cx="4711546" cy="461665"/>
            </a:xfrm>
            <a:prstGeom prst="rect">
              <a:avLst/>
            </a:prstGeom>
            <a:noFill/>
          </p:spPr>
          <p:txBody>
            <a:bodyPr wrap="none" rtlCol="0">
              <a:spAutoFit/>
            </a:bodyPr>
            <a:lstStyle/>
            <a:p>
              <a:r>
                <a:rPr lang="en-US" sz="2400" b="1" dirty="0" smtClean="0"/>
                <a:t>Ancestral  (root)           Derived</a:t>
              </a:r>
              <a:endParaRPr lang="en-US" sz="2400" b="1" dirty="0"/>
            </a:p>
          </p:txBody>
        </p:sp>
      </p:grpSp>
      <p:sp>
        <p:nvSpPr>
          <p:cNvPr id="19" name="TextBox 18"/>
          <p:cNvSpPr txBox="1"/>
          <p:nvPr/>
        </p:nvSpPr>
        <p:spPr>
          <a:xfrm>
            <a:off x="6553200" y="990600"/>
            <a:ext cx="2326278" cy="369332"/>
          </a:xfrm>
          <a:prstGeom prst="rect">
            <a:avLst/>
          </a:prstGeom>
          <a:noFill/>
        </p:spPr>
        <p:txBody>
          <a:bodyPr wrap="none" rtlCol="0">
            <a:spAutoFit/>
          </a:bodyPr>
          <a:lstStyle/>
          <a:p>
            <a:r>
              <a:rPr lang="en-US" i="1" dirty="0" err="1" smtClean="0"/>
              <a:t>Maddison</a:t>
            </a:r>
            <a:r>
              <a:rPr lang="en-US" i="1" dirty="0" smtClean="0"/>
              <a:t> et al. 2007</a:t>
            </a:r>
            <a:endParaRPr lang="en-US" i="1"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4800" y="1195799"/>
          <a:ext cx="8686800" cy="5042262"/>
        </p:xfrm>
        <a:graphic>
          <a:graphicData uri="http://schemas.openxmlformats.org/drawingml/2006/table">
            <a:tbl>
              <a:tblPr firstRow="1" bandRow="1">
                <a:tableStyleId>{5C22544A-7EE6-4342-B048-85BDC9FD1C3A}</a:tableStyleId>
              </a:tblPr>
              <a:tblGrid>
                <a:gridCol w="3429000"/>
                <a:gridCol w="3048000"/>
                <a:gridCol w="2209800"/>
              </a:tblGrid>
              <a:tr h="642257">
                <a:tc>
                  <a:txBody>
                    <a:bodyPr/>
                    <a:lstStyle/>
                    <a:p>
                      <a:r>
                        <a:rPr lang="en-US" sz="2400" b="1" dirty="0" smtClean="0"/>
                        <a:t>Ancestral </a:t>
                      </a:r>
                      <a:r>
                        <a:rPr lang="en-US" sz="2400" b="1" baseline="0" dirty="0" smtClean="0"/>
                        <a:t> Trait State</a:t>
                      </a:r>
                      <a:endParaRPr lang="en-US" sz="2400" b="1" dirty="0"/>
                    </a:p>
                  </a:txBody>
                  <a:tcPr>
                    <a:solidFill>
                      <a:srgbClr val="3D13ED"/>
                    </a:solidFill>
                  </a:tcPr>
                </a:tc>
                <a:tc>
                  <a:txBody>
                    <a:bodyPr/>
                    <a:lstStyle/>
                    <a:p>
                      <a:r>
                        <a:rPr lang="en-US" sz="2400" b="1" dirty="0" smtClean="0"/>
                        <a:t>Derived Trait</a:t>
                      </a:r>
                      <a:r>
                        <a:rPr lang="en-US" sz="2400" b="1" baseline="0" dirty="0" smtClean="0"/>
                        <a:t> State</a:t>
                      </a:r>
                      <a:endParaRPr lang="en-US" sz="2400" b="1" dirty="0"/>
                    </a:p>
                  </a:txBody>
                  <a:tcPr>
                    <a:solidFill>
                      <a:srgbClr val="3D13ED"/>
                    </a:solidFill>
                  </a:tcPr>
                </a:tc>
                <a:tc>
                  <a:txBody>
                    <a:bodyPr/>
                    <a:lstStyle/>
                    <a:p>
                      <a:r>
                        <a:rPr lang="en-US" sz="2400" b="1" dirty="0" smtClean="0"/>
                        <a:t>Combo Score for Derived Trait State</a:t>
                      </a:r>
                      <a:endParaRPr lang="en-US" sz="2400" b="1" dirty="0"/>
                    </a:p>
                  </a:txBody>
                  <a:tcPr>
                    <a:solidFill>
                      <a:srgbClr val="3D13ED"/>
                    </a:solidFill>
                  </a:tcPr>
                </a:tc>
              </a:tr>
              <a:tr h="642257">
                <a:tc>
                  <a:txBody>
                    <a:bodyPr/>
                    <a:lstStyle/>
                    <a:p>
                      <a:r>
                        <a:rPr lang="en-US" sz="2400" b="1" dirty="0" smtClean="0"/>
                        <a:t>Corolla</a:t>
                      </a:r>
                      <a:r>
                        <a:rPr lang="en-US" sz="2400" b="1" baseline="0" dirty="0" smtClean="0"/>
                        <a:t> present</a:t>
                      </a:r>
                      <a:endParaRPr lang="en-US" sz="2400" b="1" dirty="0"/>
                    </a:p>
                  </a:txBody>
                  <a:tcPr>
                    <a:solidFill>
                      <a:srgbClr val="FFFF00"/>
                    </a:solidFill>
                  </a:tcPr>
                </a:tc>
                <a:tc>
                  <a:txBody>
                    <a:bodyPr/>
                    <a:lstStyle/>
                    <a:p>
                      <a:r>
                        <a:rPr lang="en-US" sz="2400" b="1" dirty="0" smtClean="0"/>
                        <a:t>Corolla</a:t>
                      </a:r>
                      <a:r>
                        <a:rPr lang="en-US" sz="2400" b="1" baseline="0" dirty="0" smtClean="0"/>
                        <a:t> absent</a:t>
                      </a:r>
                      <a:endParaRPr lang="en-US" sz="2400" b="1" dirty="0"/>
                    </a:p>
                  </a:txBody>
                  <a:tcPr>
                    <a:solidFill>
                      <a:srgbClr val="FFFF00"/>
                    </a:solidFill>
                  </a:tcPr>
                </a:tc>
                <a:tc>
                  <a:txBody>
                    <a:bodyPr/>
                    <a:lstStyle/>
                    <a:p>
                      <a:r>
                        <a:rPr lang="en-US" sz="2400" b="1" dirty="0" smtClean="0"/>
                        <a:t>1</a:t>
                      </a:r>
                      <a:r>
                        <a:rPr lang="en-US" sz="4400" b="1" baseline="-20000" dirty="0" smtClean="0"/>
                        <a:t>*****</a:t>
                      </a:r>
                      <a:endParaRPr lang="en-US" sz="2400" b="1" baseline="-20000" dirty="0"/>
                    </a:p>
                  </a:txBody>
                  <a:tcPr/>
                </a:tc>
              </a:tr>
              <a:tr h="642257">
                <a:tc>
                  <a:txBody>
                    <a:bodyPr/>
                    <a:lstStyle/>
                    <a:p>
                      <a:r>
                        <a:rPr lang="en-US" sz="2400" b="1" dirty="0" smtClean="0"/>
                        <a:t>Petals separate</a:t>
                      </a:r>
                      <a:endParaRPr lang="en-US" sz="2400" b="1" dirty="0"/>
                    </a:p>
                  </a:txBody>
                  <a:tcPr>
                    <a:solidFill>
                      <a:srgbClr val="FFFF00"/>
                    </a:solidFill>
                  </a:tcPr>
                </a:tc>
                <a:tc>
                  <a:txBody>
                    <a:bodyPr/>
                    <a:lstStyle/>
                    <a:p>
                      <a:r>
                        <a:rPr lang="en-US" sz="2400" b="1" dirty="0" smtClean="0"/>
                        <a:t>Petals fused</a:t>
                      </a:r>
                      <a:endParaRPr lang="en-US" sz="2400" b="1" dirty="0"/>
                    </a:p>
                  </a:txBody>
                  <a:tcPr>
                    <a:solidFill>
                      <a:srgbClr val="FFFF00"/>
                    </a:solidFill>
                  </a:tcPr>
                </a:tc>
                <a:tc>
                  <a:txBody>
                    <a:bodyPr/>
                    <a:lstStyle/>
                    <a:p>
                      <a:r>
                        <a:rPr lang="en-US" sz="4400" b="1" baseline="-20000" dirty="0" smtClean="0"/>
                        <a:t>*</a:t>
                      </a:r>
                      <a:r>
                        <a:rPr lang="en-US" sz="2400" b="1" dirty="0" smtClean="0"/>
                        <a:t>1</a:t>
                      </a:r>
                      <a:r>
                        <a:rPr lang="en-US" sz="4400" b="1" baseline="-20000" dirty="0" smtClean="0"/>
                        <a:t>****</a:t>
                      </a:r>
                      <a:endParaRPr lang="en-US" sz="4400" b="1" baseline="-20000" dirty="0"/>
                    </a:p>
                  </a:txBody>
                  <a:tcPr/>
                </a:tc>
              </a:tr>
              <a:tr h="642257">
                <a:tc>
                  <a:txBody>
                    <a:bodyPr/>
                    <a:lstStyle/>
                    <a:p>
                      <a:r>
                        <a:rPr lang="en-US" sz="2400" b="1" baseline="0" dirty="0" smtClean="0"/>
                        <a:t>Symmetry radial</a:t>
                      </a:r>
                      <a:endParaRPr lang="en-US" sz="2400" b="1" dirty="0"/>
                    </a:p>
                  </a:txBody>
                  <a:tcPr>
                    <a:solidFill>
                      <a:srgbClr val="FFFF00"/>
                    </a:solidFill>
                  </a:tcPr>
                </a:tc>
                <a:tc>
                  <a:txBody>
                    <a:bodyPr/>
                    <a:lstStyle/>
                    <a:p>
                      <a:r>
                        <a:rPr lang="en-US" sz="2400" b="1" dirty="0" smtClean="0"/>
                        <a:t>Symmetry bilateral</a:t>
                      </a:r>
                      <a:endParaRPr lang="en-US" sz="2400" b="1" dirty="0"/>
                    </a:p>
                  </a:txBody>
                  <a:tcPr>
                    <a:solidFill>
                      <a:srgbClr val="FFFF00"/>
                    </a:solidFill>
                  </a:tcPr>
                </a:tc>
                <a:tc>
                  <a:txBody>
                    <a:bodyPr/>
                    <a:lstStyle/>
                    <a:p>
                      <a:r>
                        <a:rPr lang="en-US" sz="4400" b="1" baseline="-20000" dirty="0" smtClean="0"/>
                        <a:t>**</a:t>
                      </a:r>
                      <a:r>
                        <a:rPr lang="en-US" sz="2400" b="1" dirty="0" smtClean="0"/>
                        <a:t>1</a:t>
                      </a:r>
                      <a:r>
                        <a:rPr lang="en-US" sz="4400" b="1" baseline="-20000" dirty="0" smtClean="0"/>
                        <a:t>***</a:t>
                      </a:r>
                      <a:endParaRPr lang="en-US" sz="2400" b="1" baseline="-20000" dirty="0"/>
                    </a:p>
                  </a:txBody>
                  <a:tcPr/>
                </a:tc>
              </a:tr>
              <a:tr h="642257">
                <a:tc>
                  <a:txBody>
                    <a:bodyPr/>
                    <a:lstStyle/>
                    <a:p>
                      <a:r>
                        <a:rPr lang="en-US" sz="2400" b="1" dirty="0" smtClean="0"/>
                        <a:t>Stamens many</a:t>
                      </a:r>
                      <a:endParaRPr lang="en-US" sz="2400" b="1" dirty="0"/>
                    </a:p>
                  </a:txBody>
                  <a:tcPr>
                    <a:solidFill>
                      <a:srgbClr val="FFFF00"/>
                    </a:solidFill>
                  </a:tcPr>
                </a:tc>
                <a:tc>
                  <a:txBody>
                    <a:bodyPr/>
                    <a:lstStyle/>
                    <a:p>
                      <a:r>
                        <a:rPr lang="en-US" sz="2400" b="1" dirty="0" smtClean="0"/>
                        <a:t>Stamens few</a:t>
                      </a:r>
                      <a:endParaRPr lang="en-US" sz="2400" b="1" dirty="0"/>
                    </a:p>
                  </a:txBody>
                  <a:tcPr>
                    <a:solidFill>
                      <a:srgbClr val="FFFF00"/>
                    </a:solidFill>
                  </a:tcPr>
                </a:tc>
                <a:tc>
                  <a:txBody>
                    <a:bodyPr/>
                    <a:lstStyle/>
                    <a:p>
                      <a:r>
                        <a:rPr lang="en-US" sz="4400" b="1" baseline="-20000" dirty="0" smtClean="0"/>
                        <a:t>***</a:t>
                      </a:r>
                      <a:r>
                        <a:rPr lang="en-US" sz="2400" b="1" dirty="0" smtClean="0"/>
                        <a:t>1</a:t>
                      </a:r>
                      <a:r>
                        <a:rPr lang="en-US" sz="4400" b="1" baseline="-20000" dirty="0" smtClean="0"/>
                        <a:t>**</a:t>
                      </a:r>
                      <a:endParaRPr lang="en-US" sz="2400" b="1" baseline="-20000" dirty="0"/>
                    </a:p>
                  </a:txBody>
                  <a:tcPr/>
                </a:tc>
              </a:tr>
              <a:tr h="642257">
                <a:tc>
                  <a:txBody>
                    <a:bodyPr/>
                    <a:lstStyle/>
                    <a:p>
                      <a:r>
                        <a:rPr lang="en-US" sz="2400" b="1" dirty="0" err="1" smtClean="0"/>
                        <a:t>Carpels</a:t>
                      </a:r>
                      <a:r>
                        <a:rPr lang="en-US" sz="2400" b="1" baseline="0" dirty="0" smtClean="0"/>
                        <a:t> separate</a:t>
                      </a:r>
                      <a:endParaRPr lang="en-US" sz="2400" b="1" dirty="0"/>
                    </a:p>
                  </a:txBody>
                  <a:tcPr>
                    <a:solidFill>
                      <a:srgbClr val="FFFF00"/>
                    </a:solidFill>
                  </a:tcPr>
                </a:tc>
                <a:tc>
                  <a:txBody>
                    <a:bodyPr/>
                    <a:lstStyle/>
                    <a:p>
                      <a:r>
                        <a:rPr lang="en-US" sz="2400" b="1" dirty="0" err="1" smtClean="0"/>
                        <a:t>Carpels</a:t>
                      </a:r>
                      <a:r>
                        <a:rPr lang="en-US" sz="2400" b="1" dirty="0" smtClean="0"/>
                        <a:t> fused</a:t>
                      </a:r>
                      <a:endParaRPr lang="en-US" sz="2400" b="1" dirty="0"/>
                    </a:p>
                  </a:txBody>
                  <a:tcPr>
                    <a:solidFill>
                      <a:srgbClr val="FFFF00"/>
                    </a:solidFill>
                  </a:tcPr>
                </a:tc>
                <a:tc>
                  <a:txBody>
                    <a:bodyPr/>
                    <a:lstStyle/>
                    <a:p>
                      <a:r>
                        <a:rPr lang="en-US" sz="4400" b="1" baseline="-20000" dirty="0" smtClean="0"/>
                        <a:t>****</a:t>
                      </a:r>
                      <a:r>
                        <a:rPr lang="en-US" sz="2400" b="1" dirty="0" smtClean="0"/>
                        <a:t>1</a:t>
                      </a:r>
                      <a:r>
                        <a:rPr lang="en-US" sz="4400" b="1" baseline="-20000" dirty="0" smtClean="0"/>
                        <a:t>*</a:t>
                      </a:r>
                      <a:endParaRPr lang="en-US" sz="2400" b="1" baseline="-20000" dirty="0"/>
                    </a:p>
                  </a:txBody>
                  <a:tcPr/>
                </a:tc>
              </a:tr>
              <a:tr h="642257">
                <a:tc>
                  <a:txBody>
                    <a:bodyPr/>
                    <a:lstStyle/>
                    <a:p>
                      <a:r>
                        <a:rPr lang="en-US" sz="2400" b="1" baseline="0" dirty="0" smtClean="0"/>
                        <a:t>Ovary superior</a:t>
                      </a:r>
                    </a:p>
                  </a:txBody>
                  <a:tcPr>
                    <a:solidFill>
                      <a:srgbClr val="FFFF00"/>
                    </a:solidFill>
                  </a:tcPr>
                </a:tc>
                <a:tc>
                  <a:txBody>
                    <a:bodyPr/>
                    <a:lstStyle/>
                    <a:p>
                      <a:r>
                        <a:rPr lang="en-US" sz="2400" b="1" dirty="0" smtClean="0"/>
                        <a:t>Ovary</a:t>
                      </a:r>
                      <a:r>
                        <a:rPr lang="en-US" sz="2400" b="1" baseline="0" dirty="0" smtClean="0"/>
                        <a:t> inferior</a:t>
                      </a:r>
                      <a:endParaRPr lang="en-US" sz="2400" b="1" dirty="0"/>
                    </a:p>
                  </a:txBody>
                  <a:tcPr>
                    <a:solidFill>
                      <a:srgbClr val="FFFF00"/>
                    </a:solidFill>
                  </a:tcPr>
                </a:tc>
                <a:tc>
                  <a:txBody>
                    <a:bodyPr/>
                    <a:lstStyle/>
                    <a:p>
                      <a:r>
                        <a:rPr lang="en-US" sz="4400" b="1" baseline="-20000" dirty="0" smtClean="0"/>
                        <a:t>*****</a:t>
                      </a:r>
                      <a:r>
                        <a:rPr lang="en-US" sz="2400" b="1" dirty="0" smtClean="0"/>
                        <a:t>1</a:t>
                      </a:r>
                      <a:endParaRPr lang="en-US" sz="2400" b="1" dirty="0"/>
                    </a:p>
                  </a:txBody>
                  <a:tcPr/>
                </a:tc>
              </a:tr>
            </a:tbl>
          </a:graphicData>
        </a:graphic>
      </p:graphicFrame>
      <p:sp>
        <p:nvSpPr>
          <p:cNvPr id="3" name="TextBox 2"/>
          <p:cNvSpPr txBox="1"/>
          <p:nvPr/>
        </p:nvSpPr>
        <p:spPr>
          <a:xfrm>
            <a:off x="0" y="-76200"/>
            <a:ext cx="9144000" cy="1384995"/>
          </a:xfrm>
          <a:prstGeom prst="rect">
            <a:avLst/>
          </a:prstGeom>
          <a:noFill/>
        </p:spPr>
        <p:txBody>
          <a:bodyPr wrap="square" rtlCol="0">
            <a:spAutoFit/>
          </a:bodyPr>
          <a:lstStyle/>
          <a:p>
            <a:pPr algn="ctr"/>
            <a:r>
              <a:rPr lang="en-US" sz="2800" b="1" dirty="0" smtClean="0"/>
              <a:t>Extending </a:t>
            </a:r>
            <a:r>
              <a:rPr lang="en-US" sz="2800" b="1" dirty="0" err="1" smtClean="0"/>
              <a:t>BiSSE</a:t>
            </a:r>
            <a:r>
              <a:rPr lang="en-US" sz="2800" b="1" dirty="0" smtClean="0"/>
              <a:t> to Trait Combinations: </a:t>
            </a:r>
          </a:p>
          <a:p>
            <a:pPr algn="ctr"/>
            <a:r>
              <a:rPr lang="en-US" sz="2800" b="1" dirty="0" smtClean="0"/>
              <a:t>Six Major Angiosperm Traits Scored  </a:t>
            </a:r>
          </a:p>
          <a:p>
            <a:pPr algn="ctr"/>
            <a:r>
              <a:rPr lang="en-US" sz="2800" b="1" dirty="0" smtClean="0"/>
              <a:t>(2</a:t>
            </a:r>
            <a:r>
              <a:rPr lang="en-US" sz="2800" b="1" baseline="30000" dirty="0" smtClean="0"/>
              <a:t>6</a:t>
            </a:r>
            <a:r>
              <a:rPr lang="en-US" sz="2800" b="1" dirty="0" smtClean="0"/>
              <a:t> combinations = 64 combos)</a:t>
            </a:r>
            <a:endParaRPr lang="en-US" sz="2800" b="1" dirty="0"/>
          </a:p>
        </p:txBody>
      </p:sp>
      <p:sp>
        <p:nvSpPr>
          <p:cNvPr id="4" name="TextBox 3"/>
          <p:cNvSpPr txBox="1"/>
          <p:nvPr/>
        </p:nvSpPr>
        <p:spPr>
          <a:xfrm>
            <a:off x="-12571" y="6314261"/>
            <a:ext cx="9258304" cy="543739"/>
          </a:xfrm>
          <a:prstGeom prst="rect">
            <a:avLst/>
          </a:prstGeom>
          <a:solidFill>
            <a:srgbClr val="FFFFCC"/>
          </a:solidFill>
        </p:spPr>
        <p:txBody>
          <a:bodyPr wrap="none" rtlCol="0">
            <a:spAutoFit/>
          </a:bodyPr>
          <a:lstStyle/>
          <a:p>
            <a:r>
              <a:rPr lang="en-US" sz="2400" b="1" dirty="0" smtClean="0"/>
              <a:t>e.g.: Corolla present, Symmetry bilateral, Stamens few: 0</a:t>
            </a:r>
            <a:r>
              <a:rPr lang="en-US" sz="4400" b="1" baseline="-20000" dirty="0" smtClean="0"/>
              <a:t>*</a:t>
            </a:r>
            <a:r>
              <a:rPr lang="en-US" sz="2400" b="1" dirty="0" smtClean="0"/>
              <a:t>11</a:t>
            </a:r>
            <a:r>
              <a:rPr lang="en-US" sz="4400" b="1" baseline="-20000" dirty="0" smtClean="0"/>
              <a:t>**</a:t>
            </a:r>
            <a:endParaRPr lang="en-US" sz="2400" b="1" baseline="-20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152400" y="0"/>
            <a:ext cx="9144000" cy="1416050"/>
          </a:xfrm>
          <a:prstGeom prst="rect">
            <a:avLst/>
          </a:prstGeom>
          <a:noFill/>
          <a:ln w="9525">
            <a:noFill/>
            <a:miter lim="800000"/>
            <a:headEnd/>
            <a:tailEnd/>
          </a:ln>
        </p:spPr>
        <p:txBody>
          <a:bodyPr>
            <a:spAutoFit/>
          </a:bodyPr>
          <a:lstStyle/>
          <a:p>
            <a:r>
              <a:rPr lang="en-US" sz="3000" b="1" dirty="0" smtClean="0"/>
              <a:t>Results (Spring Planting):</a:t>
            </a:r>
            <a:endParaRPr lang="en-US" sz="3000" b="1" dirty="0"/>
          </a:p>
          <a:p>
            <a:r>
              <a:rPr lang="en-US" sz="2800" dirty="0"/>
              <a:t>1. MA lines diverged in </a:t>
            </a:r>
            <a:r>
              <a:rPr lang="en-US" sz="2800" dirty="0" smtClean="0"/>
              <a:t>fitness (P &lt; 0.029)</a:t>
            </a:r>
            <a:endParaRPr lang="en-US" sz="2800" dirty="0"/>
          </a:p>
          <a:p>
            <a:r>
              <a:rPr lang="en-US" sz="2800" dirty="0"/>
              <a:t>2. Founder performance near average MA performance</a:t>
            </a:r>
          </a:p>
        </p:txBody>
      </p:sp>
      <p:sp>
        <p:nvSpPr>
          <p:cNvPr id="16387" name="Line 4"/>
          <p:cNvSpPr>
            <a:spLocks noChangeShapeType="1"/>
          </p:cNvSpPr>
          <p:nvPr/>
        </p:nvSpPr>
        <p:spPr bwMode="auto">
          <a:xfrm flipH="1">
            <a:off x="5105400" y="2408238"/>
            <a:ext cx="12700" cy="639762"/>
          </a:xfrm>
          <a:prstGeom prst="line">
            <a:avLst/>
          </a:prstGeom>
          <a:noFill/>
          <a:ln w="38100">
            <a:solidFill>
              <a:schemeClr val="tx1"/>
            </a:solidFill>
            <a:round/>
            <a:headEnd/>
            <a:tailEnd type="triangle" w="med" len="med"/>
          </a:ln>
        </p:spPr>
        <p:txBody>
          <a:bodyPr/>
          <a:lstStyle/>
          <a:p>
            <a:endParaRPr lang="en-US" sz="1600" b="1"/>
          </a:p>
        </p:txBody>
      </p:sp>
      <p:pic>
        <p:nvPicPr>
          <p:cNvPr id="16389" name="Picture 6" descr="SmallArab"/>
          <p:cNvPicPr>
            <a:picLocks noChangeAspect="1" noChangeArrowheads="1"/>
          </p:cNvPicPr>
          <p:nvPr/>
        </p:nvPicPr>
        <p:blipFill>
          <a:blip r:embed="rId3" cstate="print"/>
          <a:srcRect/>
          <a:stretch>
            <a:fillRect/>
          </a:stretch>
        </p:blipFill>
        <p:spPr bwMode="auto">
          <a:xfrm>
            <a:off x="6629400" y="1828800"/>
            <a:ext cx="1900953" cy="2057400"/>
          </a:xfrm>
          <a:prstGeom prst="rect">
            <a:avLst/>
          </a:prstGeom>
          <a:noFill/>
          <a:ln w="9525">
            <a:noFill/>
            <a:miter lim="800000"/>
            <a:headEnd/>
            <a:tailEnd/>
          </a:ln>
        </p:spPr>
      </p:pic>
      <p:sp>
        <p:nvSpPr>
          <p:cNvPr id="16390" name="AutoShape 7"/>
          <p:cNvSpPr>
            <a:spLocks noChangeAspect="1" noChangeArrowheads="1" noTextEdit="1"/>
          </p:cNvSpPr>
          <p:nvPr/>
        </p:nvSpPr>
        <p:spPr bwMode="auto">
          <a:xfrm>
            <a:off x="790575" y="2025650"/>
            <a:ext cx="7562850" cy="4451350"/>
          </a:xfrm>
          <a:prstGeom prst="rect">
            <a:avLst/>
          </a:prstGeom>
          <a:noFill/>
          <a:ln w="9525">
            <a:noFill/>
            <a:miter lim="800000"/>
            <a:headEnd/>
            <a:tailEnd/>
          </a:ln>
        </p:spPr>
        <p:txBody>
          <a:bodyPr/>
          <a:lstStyle/>
          <a:p>
            <a:endParaRPr lang="en-US"/>
          </a:p>
        </p:txBody>
      </p:sp>
      <p:sp>
        <p:nvSpPr>
          <p:cNvPr id="16391" name="Rectangle 9"/>
          <p:cNvSpPr>
            <a:spLocks noChangeArrowheads="1"/>
          </p:cNvSpPr>
          <p:nvPr/>
        </p:nvSpPr>
        <p:spPr bwMode="auto">
          <a:xfrm>
            <a:off x="1698625" y="5376863"/>
            <a:ext cx="146050" cy="192087"/>
          </a:xfrm>
          <a:prstGeom prst="rect">
            <a:avLst/>
          </a:prstGeom>
          <a:solidFill>
            <a:srgbClr val="000000"/>
          </a:solidFill>
          <a:ln w="6350">
            <a:solidFill>
              <a:srgbClr val="000000"/>
            </a:solidFill>
            <a:miter lim="800000"/>
            <a:headEnd/>
            <a:tailEnd/>
          </a:ln>
        </p:spPr>
        <p:txBody>
          <a:bodyPr/>
          <a:lstStyle/>
          <a:p>
            <a:endParaRPr lang="en-US" sz="1600" b="1"/>
          </a:p>
        </p:txBody>
      </p:sp>
      <p:sp>
        <p:nvSpPr>
          <p:cNvPr id="16392" name="Rectangle 10"/>
          <p:cNvSpPr>
            <a:spLocks noChangeArrowheads="1"/>
          </p:cNvSpPr>
          <p:nvPr/>
        </p:nvSpPr>
        <p:spPr bwMode="auto">
          <a:xfrm>
            <a:off x="2065338" y="5376863"/>
            <a:ext cx="153987" cy="192087"/>
          </a:xfrm>
          <a:prstGeom prst="rect">
            <a:avLst/>
          </a:prstGeom>
          <a:solidFill>
            <a:srgbClr val="000000"/>
          </a:solidFill>
          <a:ln w="6350">
            <a:solidFill>
              <a:srgbClr val="000000"/>
            </a:solidFill>
            <a:miter lim="800000"/>
            <a:headEnd/>
            <a:tailEnd/>
          </a:ln>
        </p:spPr>
        <p:txBody>
          <a:bodyPr/>
          <a:lstStyle/>
          <a:p>
            <a:endParaRPr lang="en-US" sz="1600" b="1"/>
          </a:p>
        </p:txBody>
      </p:sp>
      <p:sp>
        <p:nvSpPr>
          <p:cNvPr id="16393" name="Rectangle 11"/>
          <p:cNvSpPr>
            <a:spLocks noChangeArrowheads="1"/>
          </p:cNvSpPr>
          <p:nvPr/>
        </p:nvSpPr>
        <p:spPr bwMode="auto">
          <a:xfrm>
            <a:off x="2439988" y="5000625"/>
            <a:ext cx="146050" cy="568325"/>
          </a:xfrm>
          <a:prstGeom prst="rect">
            <a:avLst/>
          </a:prstGeom>
          <a:solidFill>
            <a:srgbClr val="000000"/>
          </a:solidFill>
          <a:ln w="6350">
            <a:solidFill>
              <a:srgbClr val="000000"/>
            </a:solidFill>
            <a:miter lim="800000"/>
            <a:headEnd/>
            <a:tailEnd/>
          </a:ln>
        </p:spPr>
        <p:txBody>
          <a:bodyPr/>
          <a:lstStyle/>
          <a:p>
            <a:endParaRPr lang="en-US" sz="1600" b="1"/>
          </a:p>
        </p:txBody>
      </p:sp>
      <p:sp>
        <p:nvSpPr>
          <p:cNvPr id="16394" name="Rectangle 12"/>
          <p:cNvSpPr>
            <a:spLocks noChangeArrowheads="1"/>
          </p:cNvSpPr>
          <p:nvPr/>
        </p:nvSpPr>
        <p:spPr bwMode="auto">
          <a:xfrm>
            <a:off x="2806700" y="4816475"/>
            <a:ext cx="153988" cy="752475"/>
          </a:xfrm>
          <a:prstGeom prst="rect">
            <a:avLst/>
          </a:prstGeom>
          <a:solidFill>
            <a:srgbClr val="000000"/>
          </a:solidFill>
          <a:ln w="6350">
            <a:solidFill>
              <a:srgbClr val="000000"/>
            </a:solidFill>
            <a:miter lim="800000"/>
            <a:headEnd/>
            <a:tailEnd/>
          </a:ln>
        </p:spPr>
        <p:txBody>
          <a:bodyPr/>
          <a:lstStyle/>
          <a:p>
            <a:endParaRPr lang="en-US" sz="1600" b="1"/>
          </a:p>
        </p:txBody>
      </p:sp>
      <p:sp>
        <p:nvSpPr>
          <p:cNvPr id="16395" name="Rectangle 13"/>
          <p:cNvSpPr>
            <a:spLocks noChangeArrowheads="1"/>
          </p:cNvSpPr>
          <p:nvPr/>
        </p:nvSpPr>
        <p:spPr bwMode="auto">
          <a:xfrm>
            <a:off x="3179763" y="4624388"/>
            <a:ext cx="147637" cy="944562"/>
          </a:xfrm>
          <a:prstGeom prst="rect">
            <a:avLst/>
          </a:prstGeom>
          <a:solidFill>
            <a:srgbClr val="000000"/>
          </a:solidFill>
          <a:ln w="6350">
            <a:solidFill>
              <a:srgbClr val="000000"/>
            </a:solidFill>
            <a:miter lim="800000"/>
            <a:headEnd/>
            <a:tailEnd/>
          </a:ln>
        </p:spPr>
        <p:txBody>
          <a:bodyPr/>
          <a:lstStyle/>
          <a:p>
            <a:endParaRPr lang="en-US" sz="1600" b="1"/>
          </a:p>
        </p:txBody>
      </p:sp>
      <p:sp>
        <p:nvSpPr>
          <p:cNvPr id="16396" name="Rectangle 14"/>
          <p:cNvSpPr>
            <a:spLocks noChangeArrowheads="1"/>
          </p:cNvSpPr>
          <p:nvPr/>
        </p:nvSpPr>
        <p:spPr bwMode="auto">
          <a:xfrm>
            <a:off x="3548063" y="4248150"/>
            <a:ext cx="152400" cy="1320800"/>
          </a:xfrm>
          <a:prstGeom prst="rect">
            <a:avLst/>
          </a:prstGeom>
          <a:solidFill>
            <a:srgbClr val="000000"/>
          </a:solidFill>
          <a:ln w="6350">
            <a:solidFill>
              <a:srgbClr val="000000"/>
            </a:solidFill>
            <a:miter lim="800000"/>
            <a:headEnd/>
            <a:tailEnd/>
          </a:ln>
        </p:spPr>
        <p:txBody>
          <a:bodyPr/>
          <a:lstStyle/>
          <a:p>
            <a:endParaRPr lang="en-US" sz="1600" b="1"/>
          </a:p>
        </p:txBody>
      </p:sp>
      <p:sp>
        <p:nvSpPr>
          <p:cNvPr id="16397" name="Rectangle 15"/>
          <p:cNvSpPr>
            <a:spLocks noChangeArrowheads="1"/>
          </p:cNvSpPr>
          <p:nvPr/>
        </p:nvSpPr>
        <p:spPr bwMode="auto">
          <a:xfrm>
            <a:off x="3921125" y="3494088"/>
            <a:ext cx="147638" cy="2074862"/>
          </a:xfrm>
          <a:prstGeom prst="rect">
            <a:avLst/>
          </a:prstGeom>
          <a:solidFill>
            <a:srgbClr val="000000"/>
          </a:solidFill>
          <a:ln w="6350">
            <a:solidFill>
              <a:srgbClr val="000000"/>
            </a:solidFill>
            <a:miter lim="800000"/>
            <a:headEnd/>
            <a:tailEnd/>
          </a:ln>
        </p:spPr>
        <p:txBody>
          <a:bodyPr/>
          <a:lstStyle/>
          <a:p>
            <a:endParaRPr lang="en-US" sz="1600" b="1"/>
          </a:p>
        </p:txBody>
      </p:sp>
      <p:sp>
        <p:nvSpPr>
          <p:cNvPr id="16398" name="Rectangle 16"/>
          <p:cNvSpPr>
            <a:spLocks noChangeArrowheads="1"/>
          </p:cNvSpPr>
          <p:nvPr/>
        </p:nvSpPr>
        <p:spPr bwMode="auto">
          <a:xfrm>
            <a:off x="4287838" y="4816475"/>
            <a:ext cx="153987" cy="752475"/>
          </a:xfrm>
          <a:prstGeom prst="rect">
            <a:avLst/>
          </a:prstGeom>
          <a:solidFill>
            <a:srgbClr val="000000"/>
          </a:solidFill>
          <a:ln w="6350">
            <a:solidFill>
              <a:srgbClr val="000000"/>
            </a:solidFill>
            <a:miter lim="800000"/>
            <a:headEnd/>
            <a:tailEnd/>
          </a:ln>
        </p:spPr>
        <p:txBody>
          <a:bodyPr/>
          <a:lstStyle/>
          <a:p>
            <a:endParaRPr lang="en-US" sz="1600" b="1"/>
          </a:p>
        </p:txBody>
      </p:sp>
      <p:sp>
        <p:nvSpPr>
          <p:cNvPr id="16399" name="Rectangle 17"/>
          <p:cNvSpPr>
            <a:spLocks noChangeArrowheads="1"/>
          </p:cNvSpPr>
          <p:nvPr/>
        </p:nvSpPr>
        <p:spPr bwMode="auto">
          <a:xfrm>
            <a:off x="4662488" y="3679825"/>
            <a:ext cx="146050" cy="1889125"/>
          </a:xfrm>
          <a:prstGeom prst="rect">
            <a:avLst/>
          </a:prstGeom>
          <a:solidFill>
            <a:srgbClr val="000000"/>
          </a:solidFill>
          <a:ln w="6350">
            <a:solidFill>
              <a:srgbClr val="000000"/>
            </a:solidFill>
            <a:miter lim="800000"/>
            <a:headEnd/>
            <a:tailEnd/>
          </a:ln>
        </p:spPr>
        <p:txBody>
          <a:bodyPr/>
          <a:lstStyle/>
          <a:p>
            <a:endParaRPr lang="en-US" sz="1600" b="1"/>
          </a:p>
        </p:txBody>
      </p:sp>
      <p:sp>
        <p:nvSpPr>
          <p:cNvPr id="16400" name="Rectangle 18"/>
          <p:cNvSpPr>
            <a:spLocks noChangeArrowheads="1"/>
          </p:cNvSpPr>
          <p:nvPr/>
        </p:nvSpPr>
        <p:spPr bwMode="auto">
          <a:xfrm>
            <a:off x="5029200" y="3117850"/>
            <a:ext cx="147638" cy="2451100"/>
          </a:xfrm>
          <a:prstGeom prst="rect">
            <a:avLst/>
          </a:prstGeom>
          <a:solidFill>
            <a:srgbClr val="000000"/>
          </a:solidFill>
          <a:ln w="6350">
            <a:solidFill>
              <a:srgbClr val="000000"/>
            </a:solidFill>
            <a:miter lim="800000"/>
            <a:headEnd/>
            <a:tailEnd/>
          </a:ln>
        </p:spPr>
        <p:txBody>
          <a:bodyPr/>
          <a:lstStyle/>
          <a:p>
            <a:endParaRPr lang="en-US" sz="1600" b="1"/>
          </a:p>
        </p:txBody>
      </p:sp>
      <p:sp>
        <p:nvSpPr>
          <p:cNvPr id="16401" name="Rectangle 19"/>
          <p:cNvSpPr>
            <a:spLocks noChangeArrowheads="1"/>
          </p:cNvSpPr>
          <p:nvPr/>
        </p:nvSpPr>
        <p:spPr bwMode="auto">
          <a:xfrm>
            <a:off x="5395913" y="3679825"/>
            <a:ext cx="153987" cy="1889125"/>
          </a:xfrm>
          <a:prstGeom prst="rect">
            <a:avLst/>
          </a:prstGeom>
          <a:solidFill>
            <a:srgbClr val="000000"/>
          </a:solidFill>
          <a:ln w="6350">
            <a:solidFill>
              <a:srgbClr val="000000"/>
            </a:solidFill>
            <a:miter lim="800000"/>
            <a:headEnd/>
            <a:tailEnd/>
          </a:ln>
        </p:spPr>
        <p:txBody>
          <a:bodyPr/>
          <a:lstStyle/>
          <a:p>
            <a:endParaRPr lang="en-US" sz="1600" b="1"/>
          </a:p>
        </p:txBody>
      </p:sp>
      <p:sp>
        <p:nvSpPr>
          <p:cNvPr id="16402" name="Rectangle 20"/>
          <p:cNvSpPr>
            <a:spLocks noChangeArrowheads="1"/>
          </p:cNvSpPr>
          <p:nvPr/>
        </p:nvSpPr>
        <p:spPr bwMode="auto">
          <a:xfrm>
            <a:off x="5770563" y="3494088"/>
            <a:ext cx="146050" cy="2074862"/>
          </a:xfrm>
          <a:prstGeom prst="rect">
            <a:avLst/>
          </a:prstGeom>
          <a:solidFill>
            <a:srgbClr val="000000"/>
          </a:solidFill>
          <a:ln w="6350">
            <a:solidFill>
              <a:srgbClr val="000000"/>
            </a:solidFill>
            <a:miter lim="800000"/>
            <a:headEnd/>
            <a:tailEnd/>
          </a:ln>
        </p:spPr>
        <p:txBody>
          <a:bodyPr/>
          <a:lstStyle/>
          <a:p>
            <a:endParaRPr lang="en-US" sz="1600" b="1"/>
          </a:p>
        </p:txBody>
      </p:sp>
      <p:sp>
        <p:nvSpPr>
          <p:cNvPr id="16403" name="Rectangle 21"/>
          <p:cNvSpPr>
            <a:spLocks noChangeArrowheads="1"/>
          </p:cNvSpPr>
          <p:nvPr/>
        </p:nvSpPr>
        <p:spPr bwMode="auto">
          <a:xfrm>
            <a:off x="6137275" y="4440238"/>
            <a:ext cx="153988" cy="1128712"/>
          </a:xfrm>
          <a:prstGeom prst="rect">
            <a:avLst/>
          </a:prstGeom>
          <a:solidFill>
            <a:srgbClr val="000000"/>
          </a:solidFill>
          <a:ln w="6350">
            <a:solidFill>
              <a:srgbClr val="000000"/>
            </a:solidFill>
            <a:miter lim="800000"/>
            <a:headEnd/>
            <a:tailEnd/>
          </a:ln>
        </p:spPr>
        <p:txBody>
          <a:bodyPr/>
          <a:lstStyle/>
          <a:p>
            <a:endParaRPr lang="en-US" sz="1600" b="1"/>
          </a:p>
        </p:txBody>
      </p:sp>
      <p:sp>
        <p:nvSpPr>
          <p:cNvPr id="16404" name="Rectangle 22"/>
          <p:cNvSpPr>
            <a:spLocks noChangeArrowheads="1"/>
          </p:cNvSpPr>
          <p:nvPr/>
        </p:nvSpPr>
        <p:spPr bwMode="auto">
          <a:xfrm>
            <a:off x="6511925" y="4624388"/>
            <a:ext cx="146050" cy="944562"/>
          </a:xfrm>
          <a:prstGeom prst="rect">
            <a:avLst/>
          </a:prstGeom>
          <a:solidFill>
            <a:srgbClr val="000000"/>
          </a:solidFill>
          <a:ln w="6350">
            <a:solidFill>
              <a:srgbClr val="000000"/>
            </a:solidFill>
            <a:miter lim="800000"/>
            <a:headEnd/>
            <a:tailEnd/>
          </a:ln>
        </p:spPr>
        <p:txBody>
          <a:bodyPr/>
          <a:lstStyle/>
          <a:p>
            <a:endParaRPr lang="en-US" sz="1600" b="1"/>
          </a:p>
        </p:txBody>
      </p:sp>
      <p:sp>
        <p:nvSpPr>
          <p:cNvPr id="16405" name="Rectangle 23"/>
          <p:cNvSpPr>
            <a:spLocks noChangeArrowheads="1"/>
          </p:cNvSpPr>
          <p:nvPr/>
        </p:nvSpPr>
        <p:spPr bwMode="auto">
          <a:xfrm>
            <a:off x="6878638" y="4816475"/>
            <a:ext cx="152400" cy="752475"/>
          </a:xfrm>
          <a:prstGeom prst="rect">
            <a:avLst/>
          </a:prstGeom>
          <a:solidFill>
            <a:srgbClr val="000000"/>
          </a:solidFill>
          <a:ln w="6350">
            <a:solidFill>
              <a:srgbClr val="000000"/>
            </a:solidFill>
            <a:miter lim="800000"/>
            <a:headEnd/>
            <a:tailEnd/>
          </a:ln>
        </p:spPr>
        <p:txBody>
          <a:bodyPr/>
          <a:lstStyle/>
          <a:p>
            <a:endParaRPr lang="en-US" sz="1600" b="1"/>
          </a:p>
        </p:txBody>
      </p:sp>
      <p:sp>
        <p:nvSpPr>
          <p:cNvPr id="16406" name="Rectangle 24"/>
          <p:cNvSpPr>
            <a:spLocks noChangeArrowheads="1"/>
          </p:cNvSpPr>
          <p:nvPr/>
        </p:nvSpPr>
        <p:spPr bwMode="auto">
          <a:xfrm>
            <a:off x="7251700" y="5192713"/>
            <a:ext cx="147638" cy="376237"/>
          </a:xfrm>
          <a:prstGeom prst="rect">
            <a:avLst/>
          </a:prstGeom>
          <a:solidFill>
            <a:srgbClr val="000000"/>
          </a:solidFill>
          <a:ln w="6350">
            <a:solidFill>
              <a:srgbClr val="000000"/>
            </a:solidFill>
            <a:miter lim="800000"/>
            <a:headEnd/>
            <a:tailEnd/>
          </a:ln>
        </p:spPr>
        <p:txBody>
          <a:bodyPr/>
          <a:lstStyle/>
          <a:p>
            <a:endParaRPr lang="en-US" sz="1600" b="1"/>
          </a:p>
        </p:txBody>
      </p:sp>
      <p:sp>
        <p:nvSpPr>
          <p:cNvPr id="16407" name="Rectangle 25"/>
          <p:cNvSpPr>
            <a:spLocks noChangeArrowheads="1"/>
          </p:cNvSpPr>
          <p:nvPr/>
        </p:nvSpPr>
        <p:spPr bwMode="auto">
          <a:xfrm>
            <a:off x="7618413" y="5376863"/>
            <a:ext cx="153987" cy="192087"/>
          </a:xfrm>
          <a:prstGeom prst="rect">
            <a:avLst/>
          </a:prstGeom>
          <a:solidFill>
            <a:srgbClr val="000000"/>
          </a:solidFill>
          <a:ln w="6350">
            <a:solidFill>
              <a:srgbClr val="000000"/>
            </a:solidFill>
            <a:miter lim="800000"/>
            <a:headEnd/>
            <a:tailEnd/>
          </a:ln>
        </p:spPr>
        <p:txBody>
          <a:bodyPr/>
          <a:lstStyle/>
          <a:p>
            <a:endParaRPr lang="en-US" sz="1600" b="1"/>
          </a:p>
        </p:txBody>
      </p:sp>
      <p:sp>
        <p:nvSpPr>
          <p:cNvPr id="16408" name="Rectangle 26"/>
          <p:cNvSpPr>
            <a:spLocks noChangeArrowheads="1"/>
          </p:cNvSpPr>
          <p:nvPr/>
        </p:nvSpPr>
        <p:spPr bwMode="auto">
          <a:xfrm>
            <a:off x="7993063" y="5376863"/>
            <a:ext cx="146050" cy="192087"/>
          </a:xfrm>
          <a:prstGeom prst="rect">
            <a:avLst/>
          </a:prstGeom>
          <a:solidFill>
            <a:srgbClr val="000000"/>
          </a:solidFill>
          <a:ln w="6350">
            <a:solidFill>
              <a:srgbClr val="000000"/>
            </a:solidFill>
            <a:miter lim="800000"/>
            <a:headEnd/>
            <a:tailEnd/>
          </a:ln>
        </p:spPr>
        <p:txBody>
          <a:bodyPr/>
          <a:lstStyle/>
          <a:p>
            <a:endParaRPr lang="en-US" sz="1600" b="1"/>
          </a:p>
        </p:txBody>
      </p:sp>
      <p:sp>
        <p:nvSpPr>
          <p:cNvPr id="16409" name="Line 27"/>
          <p:cNvSpPr>
            <a:spLocks noChangeShapeType="1"/>
          </p:cNvSpPr>
          <p:nvPr/>
        </p:nvSpPr>
        <p:spPr bwMode="auto">
          <a:xfrm>
            <a:off x="1592263" y="2925763"/>
            <a:ext cx="1587" cy="2643187"/>
          </a:xfrm>
          <a:prstGeom prst="line">
            <a:avLst/>
          </a:prstGeom>
          <a:noFill/>
          <a:ln w="28575">
            <a:solidFill>
              <a:srgbClr val="000000"/>
            </a:solidFill>
            <a:round/>
            <a:headEnd/>
            <a:tailEnd/>
          </a:ln>
        </p:spPr>
        <p:txBody>
          <a:bodyPr/>
          <a:lstStyle/>
          <a:p>
            <a:endParaRPr lang="en-US" sz="1600" b="1"/>
          </a:p>
        </p:txBody>
      </p:sp>
      <p:sp>
        <p:nvSpPr>
          <p:cNvPr id="16410" name="Line 28"/>
          <p:cNvSpPr>
            <a:spLocks noChangeShapeType="1"/>
          </p:cNvSpPr>
          <p:nvPr/>
        </p:nvSpPr>
        <p:spPr bwMode="auto">
          <a:xfrm>
            <a:off x="1544638" y="5568950"/>
            <a:ext cx="47625" cy="1588"/>
          </a:xfrm>
          <a:prstGeom prst="line">
            <a:avLst/>
          </a:prstGeom>
          <a:noFill/>
          <a:ln w="20638">
            <a:solidFill>
              <a:srgbClr val="000000"/>
            </a:solidFill>
            <a:round/>
            <a:headEnd/>
            <a:tailEnd/>
          </a:ln>
        </p:spPr>
        <p:txBody>
          <a:bodyPr/>
          <a:lstStyle/>
          <a:p>
            <a:endParaRPr lang="en-US" sz="1600" b="1"/>
          </a:p>
        </p:txBody>
      </p:sp>
      <p:sp>
        <p:nvSpPr>
          <p:cNvPr id="16411" name="Line 29"/>
          <p:cNvSpPr>
            <a:spLocks noChangeShapeType="1"/>
          </p:cNvSpPr>
          <p:nvPr/>
        </p:nvSpPr>
        <p:spPr bwMode="auto">
          <a:xfrm>
            <a:off x="1544638" y="5192713"/>
            <a:ext cx="47625" cy="1587"/>
          </a:xfrm>
          <a:prstGeom prst="line">
            <a:avLst/>
          </a:prstGeom>
          <a:noFill/>
          <a:ln w="20638">
            <a:solidFill>
              <a:srgbClr val="000000"/>
            </a:solidFill>
            <a:round/>
            <a:headEnd/>
            <a:tailEnd/>
          </a:ln>
        </p:spPr>
        <p:txBody>
          <a:bodyPr/>
          <a:lstStyle/>
          <a:p>
            <a:endParaRPr lang="en-US" sz="1600" b="1"/>
          </a:p>
        </p:txBody>
      </p:sp>
      <p:sp>
        <p:nvSpPr>
          <p:cNvPr id="16412" name="Line 30"/>
          <p:cNvSpPr>
            <a:spLocks noChangeShapeType="1"/>
          </p:cNvSpPr>
          <p:nvPr/>
        </p:nvSpPr>
        <p:spPr bwMode="auto">
          <a:xfrm>
            <a:off x="1544638" y="4816475"/>
            <a:ext cx="47625" cy="1588"/>
          </a:xfrm>
          <a:prstGeom prst="line">
            <a:avLst/>
          </a:prstGeom>
          <a:noFill/>
          <a:ln w="20638">
            <a:solidFill>
              <a:srgbClr val="000000"/>
            </a:solidFill>
            <a:round/>
            <a:headEnd/>
            <a:tailEnd/>
          </a:ln>
        </p:spPr>
        <p:txBody>
          <a:bodyPr/>
          <a:lstStyle/>
          <a:p>
            <a:endParaRPr lang="en-US" sz="1600" b="1"/>
          </a:p>
        </p:txBody>
      </p:sp>
      <p:sp>
        <p:nvSpPr>
          <p:cNvPr id="16413" name="Line 31"/>
          <p:cNvSpPr>
            <a:spLocks noChangeShapeType="1"/>
          </p:cNvSpPr>
          <p:nvPr/>
        </p:nvSpPr>
        <p:spPr bwMode="auto">
          <a:xfrm>
            <a:off x="1544638" y="4440238"/>
            <a:ext cx="47625" cy="1587"/>
          </a:xfrm>
          <a:prstGeom prst="line">
            <a:avLst/>
          </a:prstGeom>
          <a:noFill/>
          <a:ln w="20638">
            <a:solidFill>
              <a:srgbClr val="000000"/>
            </a:solidFill>
            <a:round/>
            <a:headEnd/>
            <a:tailEnd/>
          </a:ln>
        </p:spPr>
        <p:txBody>
          <a:bodyPr/>
          <a:lstStyle/>
          <a:p>
            <a:endParaRPr lang="en-US" sz="1600" b="1"/>
          </a:p>
        </p:txBody>
      </p:sp>
      <p:sp>
        <p:nvSpPr>
          <p:cNvPr id="16414" name="Line 32"/>
          <p:cNvSpPr>
            <a:spLocks noChangeShapeType="1"/>
          </p:cNvSpPr>
          <p:nvPr/>
        </p:nvSpPr>
        <p:spPr bwMode="auto">
          <a:xfrm>
            <a:off x="1544638" y="4056063"/>
            <a:ext cx="47625" cy="1587"/>
          </a:xfrm>
          <a:prstGeom prst="line">
            <a:avLst/>
          </a:prstGeom>
          <a:noFill/>
          <a:ln w="20638">
            <a:solidFill>
              <a:srgbClr val="000000"/>
            </a:solidFill>
            <a:round/>
            <a:headEnd/>
            <a:tailEnd/>
          </a:ln>
        </p:spPr>
        <p:txBody>
          <a:bodyPr/>
          <a:lstStyle/>
          <a:p>
            <a:endParaRPr lang="en-US" sz="1600" b="1"/>
          </a:p>
        </p:txBody>
      </p:sp>
      <p:sp>
        <p:nvSpPr>
          <p:cNvPr id="16415" name="Line 33"/>
          <p:cNvSpPr>
            <a:spLocks noChangeShapeType="1"/>
          </p:cNvSpPr>
          <p:nvPr/>
        </p:nvSpPr>
        <p:spPr bwMode="auto">
          <a:xfrm>
            <a:off x="1544638" y="3679825"/>
            <a:ext cx="47625" cy="1588"/>
          </a:xfrm>
          <a:prstGeom prst="line">
            <a:avLst/>
          </a:prstGeom>
          <a:noFill/>
          <a:ln w="20638">
            <a:solidFill>
              <a:srgbClr val="000000"/>
            </a:solidFill>
            <a:round/>
            <a:headEnd/>
            <a:tailEnd/>
          </a:ln>
        </p:spPr>
        <p:txBody>
          <a:bodyPr/>
          <a:lstStyle/>
          <a:p>
            <a:endParaRPr lang="en-US" sz="1600" b="1"/>
          </a:p>
        </p:txBody>
      </p:sp>
      <p:sp>
        <p:nvSpPr>
          <p:cNvPr id="16416" name="Line 34"/>
          <p:cNvSpPr>
            <a:spLocks noChangeShapeType="1"/>
          </p:cNvSpPr>
          <p:nvPr/>
        </p:nvSpPr>
        <p:spPr bwMode="auto">
          <a:xfrm>
            <a:off x="1544638" y="3302000"/>
            <a:ext cx="47625" cy="1588"/>
          </a:xfrm>
          <a:prstGeom prst="line">
            <a:avLst/>
          </a:prstGeom>
          <a:noFill/>
          <a:ln w="20638">
            <a:solidFill>
              <a:srgbClr val="000000"/>
            </a:solidFill>
            <a:round/>
            <a:headEnd/>
            <a:tailEnd/>
          </a:ln>
        </p:spPr>
        <p:txBody>
          <a:bodyPr/>
          <a:lstStyle/>
          <a:p>
            <a:endParaRPr lang="en-US" sz="1600" b="1"/>
          </a:p>
        </p:txBody>
      </p:sp>
      <p:sp>
        <p:nvSpPr>
          <p:cNvPr id="16417" name="Line 35"/>
          <p:cNvSpPr>
            <a:spLocks noChangeShapeType="1"/>
          </p:cNvSpPr>
          <p:nvPr/>
        </p:nvSpPr>
        <p:spPr bwMode="auto">
          <a:xfrm>
            <a:off x="1544638" y="2925763"/>
            <a:ext cx="47625" cy="1587"/>
          </a:xfrm>
          <a:prstGeom prst="line">
            <a:avLst/>
          </a:prstGeom>
          <a:noFill/>
          <a:ln w="20638">
            <a:solidFill>
              <a:srgbClr val="000000"/>
            </a:solidFill>
            <a:round/>
            <a:headEnd/>
            <a:tailEnd/>
          </a:ln>
        </p:spPr>
        <p:txBody>
          <a:bodyPr/>
          <a:lstStyle/>
          <a:p>
            <a:endParaRPr lang="en-US" sz="1600" b="1"/>
          </a:p>
        </p:txBody>
      </p:sp>
      <p:sp>
        <p:nvSpPr>
          <p:cNvPr id="16418" name="Line 36"/>
          <p:cNvSpPr>
            <a:spLocks noChangeShapeType="1"/>
          </p:cNvSpPr>
          <p:nvPr/>
        </p:nvSpPr>
        <p:spPr bwMode="auto">
          <a:xfrm>
            <a:off x="1592263" y="5568950"/>
            <a:ext cx="6661150" cy="1588"/>
          </a:xfrm>
          <a:prstGeom prst="line">
            <a:avLst/>
          </a:prstGeom>
          <a:noFill/>
          <a:ln w="28575">
            <a:solidFill>
              <a:srgbClr val="000000"/>
            </a:solidFill>
            <a:round/>
            <a:headEnd/>
            <a:tailEnd/>
          </a:ln>
        </p:spPr>
        <p:txBody>
          <a:bodyPr/>
          <a:lstStyle/>
          <a:p>
            <a:endParaRPr lang="en-US" sz="1600" b="1"/>
          </a:p>
        </p:txBody>
      </p:sp>
      <p:sp>
        <p:nvSpPr>
          <p:cNvPr id="16419" name="Line 37"/>
          <p:cNvSpPr>
            <a:spLocks noChangeShapeType="1"/>
          </p:cNvSpPr>
          <p:nvPr/>
        </p:nvSpPr>
        <p:spPr bwMode="auto">
          <a:xfrm flipV="1">
            <a:off x="1592263" y="5568950"/>
            <a:ext cx="1587" cy="52388"/>
          </a:xfrm>
          <a:prstGeom prst="line">
            <a:avLst/>
          </a:prstGeom>
          <a:noFill/>
          <a:ln w="20638">
            <a:solidFill>
              <a:srgbClr val="000000"/>
            </a:solidFill>
            <a:round/>
            <a:headEnd/>
            <a:tailEnd/>
          </a:ln>
        </p:spPr>
        <p:txBody>
          <a:bodyPr/>
          <a:lstStyle/>
          <a:p>
            <a:endParaRPr lang="en-US" sz="1600" b="1"/>
          </a:p>
        </p:txBody>
      </p:sp>
      <p:sp>
        <p:nvSpPr>
          <p:cNvPr id="16420" name="Line 38"/>
          <p:cNvSpPr>
            <a:spLocks noChangeShapeType="1"/>
          </p:cNvSpPr>
          <p:nvPr/>
        </p:nvSpPr>
        <p:spPr bwMode="auto">
          <a:xfrm flipV="1">
            <a:off x="1958975" y="5568950"/>
            <a:ext cx="1588" cy="52388"/>
          </a:xfrm>
          <a:prstGeom prst="line">
            <a:avLst/>
          </a:prstGeom>
          <a:noFill/>
          <a:ln w="20638">
            <a:solidFill>
              <a:srgbClr val="000000"/>
            </a:solidFill>
            <a:round/>
            <a:headEnd/>
            <a:tailEnd/>
          </a:ln>
        </p:spPr>
        <p:txBody>
          <a:bodyPr/>
          <a:lstStyle/>
          <a:p>
            <a:endParaRPr lang="en-US" sz="1600" b="1"/>
          </a:p>
        </p:txBody>
      </p:sp>
      <p:sp>
        <p:nvSpPr>
          <p:cNvPr id="16421" name="Line 39"/>
          <p:cNvSpPr>
            <a:spLocks noChangeShapeType="1"/>
          </p:cNvSpPr>
          <p:nvPr/>
        </p:nvSpPr>
        <p:spPr bwMode="auto">
          <a:xfrm flipV="1">
            <a:off x="2332038" y="5568950"/>
            <a:ext cx="1587" cy="52388"/>
          </a:xfrm>
          <a:prstGeom prst="line">
            <a:avLst/>
          </a:prstGeom>
          <a:noFill/>
          <a:ln w="20638">
            <a:solidFill>
              <a:srgbClr val="000000"/>
            </a:solidFill>
            <a:round/>
            <a:headEnd/>
            <a:tailEnd/>
          </a:ln>
        </p:spPr>
        <p:txBody>
          <a:bodyPr/>
          <a:lstStyle/>
          <a:p>
            <a:endParaRPr lang="en-US" sz="1600" b="1"/>
          </a:p>
        </p:txBody>
      </p:sp>
      <p:sp>
        <p:nvSpPr>
          <p:cNvPr id="16422" name="Line 40"/>
          <p:cNvSpPr>
            <a:spLocks noChangeShapeType="1"/>
          </p:cNvSpPr>
          <p:nvPr/>
        </p:nvSpPr>
        <p:spPr bwMode="auto">
          <a:xfrm flipV="1">
            <a:off x="2700338" y="5568950"/>
            <a:ext cx="1587" cy="52388"/>
          </a:xfrm>
          <a:prstGeom prst="line">
            <a:avLst/>
          </a:prstGeom>
          <a:noFill/>
          <a:ln w="20638">
            <a:solidFill>
              <a:srgbClr val="000000"/>
            </a:solidFill>
            <a:round/>
            <a:headEnd/>
            <a:tailEnd/>
          </a:ln>
        </p:spPr>
        <p:txBody>
          <a:bodyPr/>
          <a:lstStyle/>
          <a:p>
            <a:endParaRPr lang="en-US" sz="1600" b="1"/>
          </a:p>
        </p:txBody>
      </p:sp>
      <p:sp>
        <p:nvSpPr>
          <p:cNvPr id="16423" name="Line 41"/>
          <p:cNvSpPr>
            <a:spLocks noChangeShapeType="1"/>
          </p:cNvSpPr>
          <p:nvPr/>
        </p:nvSpPr>
        <p:spPr bwMode="auto">
          <a:xfrm flipV="1">
            <a:off x="3073400" y="5568950"/>
            <a:ext cx="1588" cy="52388"/>
          </a:xfrm>
          <a:prstGeom prst="line">
            <a:avLst/>
          </a:prstGeom>
          <a:noFill/>
          <a:ln w="20638">
            <a:solidFill>
              <a:srgbClr val="000000"/>
            </a:solidFill>
            <a:round/>
            <a:headEnd/>
            <a:tailEnd/>
          </a:ln>
        </p:spPr>
        <p:txBody>
          <a:bodyPr/>
          <a:lstStyle/>
          <a:p>
            <a:endParaRPr lang="en-US" sz="1600" b="1"/>
          </a:p>
        </p:txBody>
      </p:sp>
      <p:sp>
        <p:nvSpPr>
          <p:cNvPr id="16424" name="Line 42"/>
          <p:cNvSpPr>
            <a:spLocks noChangeShapeType="1"/>
          </p:cNvSpPr>
          <p:nvPr/>
        </p:nvSpPr>
        <p:spPr bwMode="auto">
          <a:xfrm flipV="1">
            <a:off x="3440113" y="5568950"/>
            <a:ext cx="1587" cy="52388"/>
          </a:xfrm>
          <a:prstGeom prst="line">
            <a:avLst/>
          </a:prstGeom>
          <a:noFill/>
          <a:ln w="20638">
            <a:solidFill>
              <a:srgbClr val="000000"/>
            </a:solidFill>
            <a:round/>
            <a:headEnd/>
            <a:tailEnd/>
          </a:ln>
        </p:spPr>
        <p:txBody>
          <a:bodyPr/>
          <a:lstStyle/>
          <a:p>
            <a:endParaRPr lang="en-US" sz="1600" b="1"/>
          </a:p>
        </p:txBody>
      </p:sp>
      <p:sp>
        <p:nvSpPr>
          <p:cNvPr id="16425" name="Line 43"/>
          <p:cNvSpPr>
            <a:spLocks noChangeShapeType="1"/>
          </p:cNvSpPr>
          <p:nvPr/>
        </p:nvSpPr>
        <p:spPr bwMode="auto">
          <a:xfrm flipV="1">
            <a:off x="3814763" y="5568950"/>
            <a:ext cx="1587" cy="52388"/>
          </a:xfrm>
          <a:prstGeom prst="line">
            <a:avLst/>
          </a:prstGeom>
          <a:noFill/>
          <a:ln w="20638">
            <a:solidFill>
              <a:srgbClr val="000000"/>
            </a:solidFill>
            <a:round/>
            <a:headEnd/>
            <a:tailEnd/>
          </a:ln>
        </p:spPr>
        <p:txBody>
          <a:bodyPr/>
          <a:lstStyle/>
          <a:p>
            <a:endParaRPr lang="en-US" sz="1600" b="1"/>
          </a:p>
        </p:txBody>
      </p:sp>
      <p:sp>
        <p:nvSpPr>
          <p:cNvPr id="16426" name="Line 44"/>
          <p:cNvSpPr>
            <a:spLocks noChangeShapeType="1"/>
          </p:cNvSpPr>
          <p:nvPr/>
        </p:nvSpPr>
        <p:spPr bwMode="auto">
          <a:xfrm flipV="1">
            <a:off x="4181475" y="5568950"/>
            <a:ext cx="1588" cy="52388"/>
          </a:xfrm>
          <a:prstGeom prst="line">
            <a:avLst/>
          </a:prstGeom>
          <a:noFill/>
          <a:ln w="20638">
            <a:solidFill>
              <a:srgbClr val="000000"/>
            </a:solidFill>
            <a:round/>
            <a:headEnd/>
            <a:tailEnd/>
          </a:ln>
        </p:spPr>
        <p:txBody>
          <a:bodyPr/>
          <a:lstStyle/>
          <a:p>
            <a:endParaRPr lang="en-US" sz="1600" b="1"/>
          </a:p>
        </p:txBody>
      </p:sp>
      <p:sp>
        <p:nvSpPr>
          <p:cNvPr id="16427" name="Line 45"/>
          <p:cNvSpPr>
            <a:spLocks noChangeShapeType="1"/>
          </p:cNvSpPr>
          <p:nvPr/>
        </p:nvSpPr>
        <p:spPr bwMode="auto">
          <a:xfrm flipV="1">
            <a:off x="4556125" y="5568950"/>
            <a:ext cx="1588" cy="52388"/>
          </a:xfrm>
          <a:prstGeom prst="line">
            <a:avLst/>
          </a:prstGeom>
          <a:noFill/>
          <a:ln w="20638">
            <a:solidFill>
              <a:srgbClr val="000000"/>
            </a:solidFill>
            <a:round/>
            <a:headEnd/>
            <a:tailEnd/>
          </a:ln>
        </p:spPr>
        <p:txBody>
          <a:bodyPr/>
          <a:lstStyle/>
          <a:p>
            <a:endParaRPr lang="en-US" sz="1600" b="1"/>
          </a:p>
        </p:txBody>
      </p:sp>
      <p:sp>
        <p:nvSpPr>
          <p:cNvPr id="16428" name="Line 46"/>
          <p:cNvSpPr>
            <a:spLocks noChangeShapeType="1"/>
          </p:cNvSpPr>
          <p:nvPr/>
        </p:nvSpPr>
        <p:spPr bwMode="auto">
          <a:xfrm flipV="1">
            <a:off x="4922838" y="5568950"/>
            <a:ext cx="1587" cy="52388"/>
          </a:xfrm>
          <a:prstGeom prst="line">
            <a:avLst/>
          </a:prstGeom>
          <a:noFill/>
          <a:ln w="20638">
            <a:solidFill>
              <a:srgbClr val="000000"/>
            </a:solidFill>
            <a:round/>
            <a:headEnd/>
            <a:tailEnd/>
          </a:ln>
        </p:spPr>
        <p:txBody>
          <a:bodyPr/>
          <a:lstStyle/>
          <a:p>
            <a:endParaRPr lang="en-US" sz="1600" b="1"/>
          </a:p>
        </p:txBody>
      </p:sp>
      <p:sp>
        <p:nvSpPr>
          <p:cNvPr id="16429" name="Line 47"/>
          <p:cNvSpPr>
            <a:spLocks noChangeShapeType="1"/>
          </p:cNvSpPr>
          <p:nvPr/>
        </p:nvSpPr>
        <p:spPr bwMode="auto">
          <a:xfrm flipV="1">
            <a:off x="5289550" y="5568950"/>
            <a:ext cx="1588" cy="52388"/>
          </a:xfrm>
          <a:prstGeom prst="line">
            <a:avLst/>
          </a:prstGeom>
          <a:noFill/>
          <a:ln w="20638">
            <a:solidFill>
              <a:srgbClr val="000000"/>
            </a:solidFill>
            <a:round/>
            <a:headEnd/>
            <a:tailEnd/>
          </a:ln>
        </p:spPr>
        <p:txBody>
          <a:bodyPr/>
          <a:lstStyle/>
          <a:p>
            <a:endParaRPr lang="en-US" sz="1600" b="1"/>
          </a:p>
        </p:txBody>
      </p:sp>
      <p:sp>
        <p:nvSpPr>
          <p:cNvPr id="16430" name="Line 48"/>
          <p:cNvSpPr>
            <a:spLocks noChangeShapeType="1"/>
          </p:cNvSpPr>
          <p:nvPr/>
        </p:nvSpPr>
        <p:spPr bwMode="auto">
          <a:xfrm flipV="1">
            <a:off x="5662613" y="5568950"/>
            <a:ext cx="1587" cy="52388"/>
          </a:xfrm>
          <a:prstGeom prst="line">
            <a:avLst/>
          </a:prstGeom>
          <a:noFill/>
          <a:ln w="20638">
            <a:solidFill>
              <a:srgbClr val="000000"/>
            </a:solidFill>
            <a:round/>
            <a:headEnd/>
            <a:tailEnd/>
          </a:ln>
        </p:spPr>
        <p:txBody>
          <a:bodyPr/>
          <a:lstStyle/>
          <a:p>
            <a:endParaRPr lang="en-US" sz="1600" b="1"/>
          </a:p>
        </p:txBody>
      </p:sp>
      <p:sp>
        <p:nvSpPr>
          <p:cNvPr id="16431" name="Line 49"/>
          <p:cNvSpPr>
            <a:spLocks noChangeShapeType="1"/>
          </p:cNvSpPr>
          <p:nvPr/>
        </p:nvSpPr>
        <p:spPr bwMode="auto">
          <a:xfrm flipV="1">
            <a:off x="6030913" y="5568950"/>
            <a:ext cx="1587" cy="52388"/>
          </a:xfrm>
          <a:prstGeom prst="line">
            <a:avLst/>
          </a:prstGeom>
          <a:noFill/>
          <a:ln w="20638">
            <a:solidFill>
              <a:srgbClr val="000000"/>
            </a:solidFill>
            <a:round/>
            <a:headEnd/>
            <a:tailEnd/>
          </a:ln>
        </p:spPr>
        <p:txBody>
          <a:bodyPr/>
          <a:lstStyle/>
          <a:p>
            <a:endParaRPr lang="en-US" sz="1600" b="1"/>
          </a:p>
        </p:txBody>
      </p:sp>
      <p:sp>
        <p:nvSpPr>
          <p:cNvPr id="16432" name="Line 50"/>
          <p:cNvSpPr>
            <a:spLocks noChangeShapeType="1"/>
          </p:cNvSpPr>
          <p:nvPr/>
        </p:nvSpPr>
        <p:spPr bwMode="auto">
          <a:xfrm flipV="1">
            <a:off x="6403975" y="5568950"/>
            <a:ext cx="1588" cy="52388"/>
          </a:xfrm>
          <a:prstGeom prst="line">
            <a:avLst/>
          </a:prstGeom>
          <a:noFill/>
          <a:ln w="20638">
            <a:solidFill>
              <a:srgbClr val="000000"/>
            </a:solidFill>
            <a:round/>
            <a:headEnd/>
            <a:tailEnd/>
          </a:ln>
        </p:spPr>
        <p:txBody>
          <a:bodyPr/>
          <a:lstStyle/>
          <a:p>
            <a:endParaRPr lang="en-US" sz="1600" b="1"/>
          </a:p>
        </p:txBody>
      </p:sp>
      <p:sp>
        <p:nvSpPr>
          <p:cNvPr id="16433" name="Line 51"/>
          <p:cNvSpPr>
            <a:spLocks noChangeShapeType="1"/>
          </p:cNvSpPr>
          <p:nvPr/>
        </p:nvSpPr>
        <p:spPr bwMode="auto">
          <a:xfrm flipV="1">
            <a:off x="6770688" y="5568950"/>
            <a:ext cx="1587" cy="52388"/>
          </a:xfrm>
          <a:prstGeom prst="line">
            <a:avLst/>
          </a:prstGeom>
          <a:noFill/>
          <a:ln w="20638">
            <a:solidFill>
              <a:srgbClr val="000000"/>
            </a:solidFill>
            <a:round/>
            <a:headEnd/>
            <a:tailEnd/>
          </a:ln>
        </p:spPr>
        <p:txBody>
          <a:bodyPr/>
          <a:lstStyle/>
          <a:p>
            <a:endParaRPr lang="en-US" sz="1600" b="1"/>
          </a:p>
        </p:txBody>
      </p:sp>
      <p:sp>
        <p:nvSpPr>
          <p:cNvPr id="16434" name="Line 52"/>
          <p:cNvSpPr>
            <a:spLocks noChangeShapeType="1"/>
          </p:cNvSpPr>
          <p:nvPr/>
        </p:nvSpPr>
        <p:spPr bwMode="auto">
          <a:xfrm flipV="1">
            <a:off x="7145338" y="5568950"/>
            <a:ext cx="1587" cy="52388"/>
          </a:xfrm>
          <a:prstGeom prst="line">
            <a:avLst/>
          </a:prstGeom>
          <a:noFill/>
          <a:ln w="20638">
            <a:solidFill>
              <a:srgbClr val="000000"/>
            </a:solidFill>
            <a:round/>
            <a:headEnd/>
            <a:tailEnd/>
          </a:ln>
        </p:spPr>
        <p:txBody>
          <a:bodyPr/>
          <a:lstStyle/>
          <a:p>
            <a:endParaRPr lang="en-US" sz="1600" b="1"/>
          </a:p>
        </p:txBody>
      </p:sp>
      <p:sp>
        <p:nvSpPr>
          <p:cNvPr id="16435" name="Line 53"/>
          <p:cNvSpPr>
            <a:spLocks noChangeShapeType="1"/>
          </p:cNvSpPr>
          <p:nvPr/>
        </p:nvSpPr>
        <p:spPr bwMode="auto">
          <a:xfrm flipV="1">
            <a:off x="7512050" y="5568950"/>
            <a:ext cx="1588" cy="52388"/>
          </a:xfrm>
          <a:prstGeom prst="line">
            <a:avLst/>
          </a:prstGeom>
          <a:noFill/>
          <a:ln w="20638">
            <a:solidFill>
              <a:srgbClr val="000000"/>
            </a:solidFill>
            <a:round/>
            <a:headEnd/>
            <a:tailEnd/>
          </a:ln>
        </p:spPr>
        <p:txBody>
          <a:bodyPr/>
          <a:lstStyle/>
          <a:p>
            <a:endParaRPr lang="en-US" sz="1600" b="1"/>
          </a:p>
        </p:txBody>
      </p:sp>
      <p:sp>
        <p:nvSpPr>
          <p:cNvPr id="16436" name="Line 54"/>
          <p:cNvSpPr>
            <a:spLocks noChangeShapeType="1"/>
          </p:cNvSpPr>
          <p:nvPr/>
        </p:nvSpPr>
        <p:spPr bwMode="auto">
          <a:xfrm flipV="1">
            <a:off x="7886700" y="5568950"/>
            <a:ext cx="1588" cy="52388"/>
          </a:xfrm>
          <a:prstGeom prst="line">
            <a:avLst/>
          </a:prstGeom>
          <a:noFill/>
          <a:ln w="20638">
            <a:solidFill>
              <a:srgbClr val="000000"/>
            </a:solidFill>
            <a:round/>
            <a:headEnd/>
            <a:tailEnd/>
          </a:ln>
        </p:spPr>
        <p:txBody>
          <a:bodyPr/>
          <a:lstStyle/>
          <a:p>
            <a:endParaRPr lang="en-US" sz="1600" b="1"/>
          </a:p>
        </p:txBody>
      </p:sp>
      <p:sp>
        <p:nvSpPr>
          <p:cNvPr id="16437" name="Line 55"/>
          <p:cNvSpPr>
            <a:spLocks noChangeShapeType="1"/>
          </p:cNvSpPr>
          <p:nvPr/>
        </p:nvSpPr>
        <p:spPr bwMode="auto">
          <a:xfrm flipV="1">
            <a:off x="8253413" y="5568950"/>
            <a:ext cx="1587" cy="52388"/>
          </a:xfrm>
          <a:prstGeom prst="line">
            <a:avLst/>
          </a:prstGeom>
          <a:noFill/>
          <a:ln w="20638">
            <a:solidFill>
              <a:srgbClr val="000000"/>
            </a:solidFill>
            <a:round/>
            <a:headEnd/>
            <a:tailEnd/>
          </a:ln>
        </p:spPr>
        <p:txBody>
          <a:bodyPr/>
          <a:lstStyle/>
          <a:p>
            <a:endParaRPr lang="en-US" sz="1600" b="1"/>
          </a:p>
        </p:txBody>
      </p:sp>
      <p:sp>
        <p:nvSpPr>
          <p:cNvPr id="16440" name="Rectangle 58"/>
          <p:cNvSpPr>
            <a:spLocks noChangeArrowheads="1"/>
          </p:cNvSpPr>
          <p:nvPr/>
        </p:nvSpPr>
        <p:spPr bwMode="auto">
          <a:xfrm>
            <a:off x="1384300" y="5480050"/>
            <a:ext cx="113814" cy="246221"/>
          </a:xfrm>
          <a:prstGeom prst="rect">
            <a:avLst/>
          </a:prstGeom>
          <a:noFill/>
          <a:ln w="9525">
            <a:noFill/>
            <a:miter lim="800000"/>
            <a:headEnd/>
            <a:tailEnd/>
          </a:ln>
        </p:spPr>
        <p:txBody>
          <a:bodyPr wrap="none" lIns="0" tIns="0" rIns="0" bIns="0">
            <a:spAutoFit/>
          </a:bodyPr>
          <a:lstStyle/>
          <a:p>
            <a:r>
              <a:rPr lang="en-US" sz="1600" b="1">
                <a:solidFill>
                  <a:srgbClr val="000000"/>
                </a:solidFill>
              </a:rPr>
              <a:t>0</a:t>
            </a:r>
            <a:endParaRPr lang="en-US" sz="1600" b="1"/>
          </a:p>
        </p:txBody>
      </p:sp>
      <p:sp>
        <p:nvSpPr>
          <p:cNvPr id="16441" name="Rectangle 59"/>
          <p:cNvSpPr>
            <a:spLocks noChangeArrowheads="1"/>
          </p:cNvSpPr>
          <p:nvPr/>
        </p:nvSpPr>
        <p:spPr bwMode="auto">
          <a:xfrm>
            <a:off x="1384300" y="5103813"/>
            <a:ext cx="113814" cy="246221"/>
          </a:xfrm>
          <a:prstGeom prst="rect">
            <a:avLst/>
          </a:prstGeom>
          <a:noFill/>
          <a:ln w="9525">
            <a:noFill/>
            <a:miter lim="800000"/>
            <a:headEnd/>
            <a:tailEnd/>
          </a:ln>
        </p:spPr>
        <p:txBody>
          <a:bodyPr wrap="none" lIns="0" tIns="0" rIns="0" bIns="0">
            <a:spAutoFit/>
          </a:bodyPr>
          <a:lstStyle/>
          <a:p>
            <a:r>
              <a:rPr lang="en-US" sz="1600" b="1">
                <a:solidFill>
                  <a:srgbClr val="000000"/>
                </a:solidFill>
              </a:rPr>
              <a:t>2</a:t>
            </a:r>
            <a:endParaRPr lang="en-US" sz="1600" b="1"/>
          </a:p>
        </p:txBody>
      </p:sp>
      <p:sp>
        <p:nvSpPr>
          <p:cNvPr id="16442" name="Rectangle 60"/>
          <p:cNvSpPr>
            <a:spLocks noChangeArrowheads="1"/>
          </p:cNvSpPr>
          <p:nvPr/>
        </p:nvSpPr>
        <p:spPr bwMode="auto">
          <a:xfrm>
            <a:off x="1384300" y="4727575"/>
            <a:ext cx="113814" cy="246221"/>
          </a:xfrm>
          <a:prstGeom prst="rect">
            <a:avLst/>
          </a:prstGeom>
          <a:noFill/>
          <a:ln w="9525">
            <a:noFill/>
            <a:miter lim="800000"/>
            <a:headEnd/>
            <a:tailEnd/>
          </a:ln>
        </p:spPr>
        <p:txBody>
          <a:bodyPr wrap="none" lIns="0" tIns="0" rIns="0" bIns="0">
            <a:spAutoFit/>
          </a:bodyPr>
          <a:lstStyle/>
          <a:p>
            <a:r>
              <a:rPr lang="en-US" sz="1600" b="1">
                <a:solidFill>
                  <a:srgbClr val="000000"/>
                </a:solidFill>
              </a:rPr>
              <a:t>4</a:t>
            </a:r>
            <a:endParaRPr lang="en-US" sz="1600" b="1"/>
          </a:p>
        </p:txBody>
      </p:sp>
      <p:sp>
        <p:nvSpPr>
          <p:cNvPr id="16443" name="Rectangle 61"/>
          <p:cNvSpPr>
            <a:spLocks noChangeArrowheads="1"/>
          </p:cNvSpPr>
          <p:nvPr/>
        </p:nvSpPr>
        <p:spPr bwMode="auto">
          <a:xfrm>
            <a:off x="1384300" y="4351338"/>
            <a:ext cx="113814" cy="246221"/>
          </a:xfrm>
          <a:prstGeom prst="rect">
            <a:avLst/>
          </a:prstGeom>
          <a:noFill/>
          <a:ln w="9525">
            <a:noFill/>
            <a:miter lim="800000"/>
            <a:headEnd/>
            <a:tailEnd/>
          </a:ln>
        </p:spPr>
        <p:txBody>
          <a:bodyPr wrap="none" lIns="0" tIns="0" rIns="0" bIns="0">
            <a:spAutoFit/>
          </a:bodyPr>
          <a:lstStyle/>
          <a:p>
            <a:r>
              <a:rPr lang="en-US" sz="1600" b="1">
                <a:solidFill>
                  <a:srgbClr val="000000"/>
                </a:solidFill>
              </a:rPr>
              <a:t>6</a:t>
            </a:r>
            <a:endParaRPr lang="en-US" sz="1600" b="1"/>
          </a:p>
        </p:txBody>
      </p:sp>
      <p:sp>
        <p:nvSpPr>
          <p:cNvPr id="16444" name="Rectangle 62"/>
          <p:cNvSpPr>
            <a:spLocks noChangeArrowheads="1"/>
          </p:cNvSpPr>
          <p:nvPr/>
        </p:nvSpPr>
        <p:spPr bwMode="auto">
          <a:xfrm>
            <a:off x="1384300" y="3967163"/>
            <a:ext cx="113814" cy="246221"/>
          </a:xfrm>
          <a:prstGeom prst="rect">
            <a:avLst/>
          </a:prstGeom>
          <a:noFill/>
          <a:ln w="9525">
            <a:noFill/>
            <a:miter lim="800000"/>
            <a:headEnd/>
            <a:tailEnd/>
          </a:ln>
        </p:spPr>
        <p:txBody>
          <a:bodyPr wrap="none" lIns="0" tIns="0" rIns="0" bIns="0">
            <a:spAutoFit/>
          </a:bodyPr>
          <a:lstStyle/>
          <a:p>
            <a:r>
              <a:rPr lang="en-US" sz="1600" b="1">
                <a:solidFill>
                  <a:srgbClr val="000000"/>
                </a:solidFill>
              </a:rPr>
              <a:t>8</a:t>
            </a:r>
            <a:endParaRPr lang="en-US" sz="1600" b="1"/>
          </a:p>
        </p:txBody>
      </p:sp>
      <p:sp>
        <p:nvSpPr>
          <p:cNvPr id="16445" name="Rectangle 63"/>
          <p:cNvSpPr>
            <a:spLocks noChangeArrowheads="1"/>
          </p:cNvSpPr>
          <p:nvPr/>
        </p:nvSpPr>
        <p:spPr bwMode="auto">
          <a:xfrm>
            <a:off x="1298575" y="3590925"/>
            <a:ext cx="227626" cy="246221"/>
          </a:xfrm>
          <a:prstGeom prst="rect">
            <a:avLst/>
          </a:prstGeom>
          <a:noFill/>
          <a:ln w="9525">
            <a:noFill/>
            <a:miter lim="800000"/>
            <a:headEnd/>
            <a:tailEnd/>
          </a:ln>
        </p:spPr>
        <p:txBody>
          <a:bodyPr wrap="none" lIns="0" tIns="0" rIns="0" bIns="0">
            <a:spAutoFit/>
          </a:bodyPr>
          <a:lstStyle/>
          <a:p>
            <a:r>
              <a:rPr lang="en-US" sz="1600" b="1">
                <a:solidFill>
                  <a:srgbClr val="000000"/>
                </a:solidFill>
              </a:rPr>
              <a:t>10</a:t>
            </a:r>
            <a:endParaRPr lang="en-US" sz="1600" b="1"/>
          </a:p>
        </p:txBody>
      </p:sp>
      <p:sp>
        <p:nvSpPr>
          <p:cNvPr id="16446" name="Rectangle 64"/>
          <p:cNvSpPr>
            <a:spLocks noChangeArrowheads="1"/>
          </p:cNvSpPr>
          <p:nvPr/>
        </p:nvSpPr>
        <p:spPr bwMode="auto">
          <a:xfrm>
            <a:off x="1298575" y="3214688"/>
            <a:ext cx="227626" cy="246221"/>
          </a:xfrm>
          <a:prstGeom prst="rect">
            <a:avLst/>
          </a:prstGeom>
          <a:noFill/>
          <a:ln w="9525">
            <a:noFill/>
            <a:miter lim="800000"/>
            <a:headEnd/>
            <a:tailEnd/>
          </a:ln>
        </p:spPr>
        <p:txBody>
          <a:bodyPr wrap="none" lIns="0" tIns="0" rIns="0" bIns="0">
            <a:spAutoFit/>
          </a:bodyPr>
          <a:lstStyle/>
          <a:p>
            <a:r>
              <a:rPr lang="en-US" sz="1600" b="1">
                <a:solidFill>
                  <a:srgbClr val="000000"/>
                </a:solidFill>
              </a:rPr>
              <a:t>12</a:t>
            </a:r>
            <a:endParaRPr lang="en-US" sz="1600" b="1"/>
          </a:p>
        </p:txBody>
      </p:sp>
      <p:sp>
        <p:nvSpPr>
          <p:cNvPr id="16447" name="Rectangle 65"/>
          <p:cNvSpPr>
            <a:spLocks noChangeArrowheads="1"/>
          </p:cNvSpPr>
          <p:nvPr/>
        </p:nvSpPr>
        <p:spPr bwMode="auto">
          <a:xfrm>
            <a:off x="1298575" y="2838450"/>
            <a:ext cx="227626" cy="246221"/>
          </a:xfrm>
          <a:prstGeom prst="rect">
            <a:avLst/>
          </a:prstGeom>
          <a:noFill/>
          <a:ln w="9525">
            <a:noFill/>
            <a:miter lim="800000"/>
            <a:headEnd/>
            <a:tailEnd/>
          </a:ln>
        </p:spPr>
        <p:txBody>
          <a:bodyPr wrap="none" lIns="0" tIns="0" rIns="0" bIns="0">
            <a:spAutoFit/>
          </a:bodyPr>
          <a:lstStyle/>
          <a:p>
            <a:r>
              <a:rPr lang="en-US" sz="1600" b="1">
                <a:solidFill>
                  <a:srgbClr val="000000"/>
                </a:solidFill>
              </a:rPr>
              <a:t>14</a:t>
            </a:r>
            <a:endParaRPr lang="en-US" sz="1600" b="1"/>
          </a:p>
        </p:txBody>
      </p:sp>
      <p:sp>
        <p:nvSpPr>
          <p:cNvPr id="16448" name="Rectangle 66"/>
          <p:cNvSpPr>
            <a:spLocks noChangeArrowheads="1"/>
          </p:cNvSpPr>
          <p:nvPr/>
        </p:nvSpPr>
        <p:spPr bwMode="auto">
          <a:xfrm>
            <a:off x="1738313" y="5724525"/>
            <a:ext cx="113814" cy="246221"/>
          </a:xfrm>
          <a:prstGeom prst="rect">
            <a:avLst/>
          </a:prstGeom>
          <a:noFill/>
          <a:ln w="9525">
            <a:noFill/>
            <a:miter lim="800000"/>
            <a:headEnd/>
            <a:tailEnd/>
          </a:ln>
        </p:spPr>
        <p:txBody>
          <a:bodyPr wrap="none" lIns="0" tIns="0" rIns="0" bIns="0">
            <a:spAutoFit/>
          </a:bodyPr>
          <a:lstStyle/>
          <a:p>
            <a:r>
              <a:rPr lang="en-US" sz="1600" b="1">
                <a:solidFill>
                  <a:srgbClr val="000000"/>
                </a:solidFill>
              </a:rPr>
              <a:t>9</a:t>
            </a:r>
            <a:endParaRPr lang="en-US" sz="1600" b="1"/>
          </a:p>
        </p:txBody>
      </p:sp>
      <p:sp>
        <p:nvSpPr>
          <p:cNvPr id="16449" name="Rectangle 67"/>
          <p:cNvSpPr>
            <a:spLocks noChangeArrowheads="1"/>
          </p:cNvSpPr>
          <p:nvPr/>
        </p:nvSpPr>
        <p:spPr bwMode="auto">
          <a:xfrm>
            <a:off x="2058988" y="5724525"/>
            <a:ext cx="227626" cy="246221"/>
          </a:xfrm>
          <a:prstGeom prst="rect">
            <a:avLst/>
          </a:prstGeom>
          <a:noFill/>
          <a:ln w="9525">
            <a:noFill/>
            <a:miter lim="800000"/>
            <a:headEnd/>
            <a:tailEnd/>
          </a:ln>
        </p:spPr>
        <p:txBody>
          <a:bodyPr wrap="none" lIns="0" tIns="0" rIns="0" bIns="0">
            <a:spAutoFit/>
          </a:bodyPr>
          <a:lstStyle/>
          <a:p>
            <a:r>
              <a:rPr lang="en-US" sz="1600" b="1">
                <a:solidFill>
                  <a:srgbClr val="000000"/>
                </a:solidFill>
              </a:rPr>
              <a:t>10</a:t>
            </a:r>
            <a:endParaRPr lang="en-US" sz="1600" b="1"/>
          </a:p>
        </p:txBody>
      </p:sp>
      <p:sp>
        <p:nvSpPr>
          <p:cNvPr id="16450" name="Rectangle 68"/>
          <p:cNvSpPr>
            <a:spLocks noChangeArrowheads="1"/>
          </p:cNvSpPr>
          <p:nvPr/>
        </p:nvSpPr>
        <p:spPr bwMode="auto">
          <a:xfrm>
            <a:off x="2432050" y="5724525"/>
            <a:ext cx="216278" cy="246221"/>
          </a:xfrm>
          <a:prstGeom prst="rect">
            <a:avLst/>
          </a:prstGeom>
          <a:noFill/>
          <a:ln w="9525">
            <a:noFill/>
            <a:miter lim="800000"/>
            <a:headEnd/>
            <a:tailEnd/>
          </a:ln>
        </p:spPr>
        <p:txBody>
          <a:bodyPr wrap="none" lIns="0" tIns="0" rIns="0" bIns="0">
            <a:spAutoFit/>
          </a:bodyPr>
          <a:lstStyle/>
          <a:p>
            <a:r>
              <a:rPr lang="en-US" sz="1600" b="1">
                <a:solidFill>
                  <a:srgbClr val="000000"/>
                </a:solidFill>
              </a:rPr>
              <a:t>11</a:t>
            </a:r>
            <a:endParaRPr lang="en-US" sz="1600" b="1"/>
          </a:p>
        </p:txBody>
      </p:sp>
      <p:sp>
        <p:nvSpPr>
          <p:cNvPr id="16451" name="Rectangle 69"/>
          <p:cNvSpPr>
            <a:spLocks noChangeArrowheads="1"/>
          </p:cNvSpPr>
          <p:nvPr/>
        </p:nvSpPr>
        <p:spPr bwMode="auto">
          <a:xfrm>
            <a:off x="2800350" y="5724525"/>
            <a:ext cx="227626" cy="246221"/>
          </a:xfrm>
          <a:prstGeom prst="rect">
            <a:avLst/>
          </a:prstGeom>
          <a:noFill/>
          <a:ln w="9525">
            <a:noFill/>
            <a:miter lim="800000"/>
            <a:headEnd/>
            <a:tailEnd/>
          </a:ln>
        </p:spPr>
        <p:txBody>
          <a:bodyPr wrap="none" lIns="0" tIns="0" rIns="0" bIns="0">
            <a:spAutoFit/>
          </a:bodyPr>
          <a:lstStyle/>
          <a:p>
            <a:r>
              <a:rPr lang="en-US" sz="1600" b="1">
                <a:solidFill>
                  <a:srgbClr val="000000"/>
                </a:solidFill>
              </a:rPr>
              <a:t>12</a:t>
            </a:r>
            <a:endParaRPr lang="en-US" sz="1600" b="1"/>
          </a:p>
        </p:txBody>
      </p:sp>
      <p:sp>
        <p:nvSpPr>
          <p:cNvPr id="16452" name="Rectangle 70"/>
          <p:cNvSpPr>
            <a:spLocks noChangeArrowheads="1"/>
          </p:cNvSpPr>
          <p:nvPr/>
        </p:nvSpPr>
        <p:spPr bwMode="auto">
          <a:xfrm>
            <a:off x="3173413" y="5724525"/>
            <a:ext cx="227626" cy="246221"/>
          </a:xfrm>
          <a:prstGeom prst="rect">
            <a:avLst/>
          </a:prstGeom>
          <a:noFill/>
          <a:ln w="9525">
            <a:noFill/>
            <a:miter lim="800000"/>
            <a:headEnd/>
            <a:tailEnd/>
          </a:ln>
        </p:spPr>
        <p:txBody>
          <a:bodyPr wrap="none" lIns="0" tIns="0" rIns="0" bIns="0">
            <a:spAutoFit/>
          </a:bodyPr>
          <a:lstStyle/>
          <a:p>
            <a:r>
              <a:rPr lang="en-US" sz="1600" b="1">
                <a:solidFill>
                  <a:srgbClr val="000000"/>
                </a:solidFill>
              </a:rPr>
              <a:t>13</a:t>
            </a:r>
            <a:endParaRPr lang="en-US" sz="1600" b="1"/>
          </a:p>
        </p:txBody>
      </p:sp>
      <p:sp>
        <p:nvSpPr>
          <p:cNvPr id="16453" name="Rectangle 71"/>
          <p:cNvSpPr>
            <a:spLocks noChangeArrowheads="1"/>
          </p:cNvSpPr>
          <p:nvPr/>
        </p:nvSpPr>
        <p:spPr bwMode="auto">
          <a:xfrm>
            <a:off x="3540125" y="5724525"/>
            <a:ext cx="227626" cy="246221"/>
          </a:xfrm>
          <a:prstGeom prst="rect">
            <a:avLst/>
          </a:prstGeom>
          <a:noFill/>
          <a:ln w="9525">
            <a:noFill/>
            <a:miter lim="800000"/>
            <a:headEnd/>
            <a:tailEnd/>
          </a:ln>
        </p:spPr>
        <p:txBody>
          <a:bodyPr wrap="none" lIns="0" tIns="0" rIns="0" bIns="0">
            <a:spAutoFit/>
          </a:bodyPr>
          <a:lstStyle/>
          <a:p>
            <a:r>
              <a:rPr lang="en-US" sz="1600" b="1">
                <a:solidFill>
                  <a:srgbClr val="000000"/>
                </a:solidFill>
              </a:rPr>
              <a:t>14</a:t>
            </a:r>
            <a:endParaRPr lang="en-US" sz="1600" b="1"/>
          </a:p>
        </p:txBody>
      </p:sp>
      <p:sp>
        <p:nvSpPr>
          <p:cNvPr id="16454" name="Rectangle 72"/>
          <p:cNvSpPr>
            <a:spLocks noChangeArrowheads="1"/>
          </p:cNvSpPr>
          <p:nvPr/>
        </p:nvSpPr>
        <p:spPr bwMode="auto">
          <a:xfrm>
            <a:off x="3908425" y="5724525"/>
            <a:ext cx="227626" cy="246221"/>
          </a:xfrm>
          <a:prstGeom prst="rect">
            <a:avLst/>
          </a:prstGeom>
          <a:noFill/>
          <a:ln w="9525">
            <a:noFill/>
            <a:miter lim="800000"/>
            <a:headEnd/>
            <a:tailEnd/>
          </a:ln>
        </p:spPr>
        <p:txBody>
          <a:bodyPr wrap="none" lIns="0" tIns="0" rIns="0" bIns="0">
            <a:spAutoFit/>
          </a:bodyPr>
          <a:lstStyle/>
          <a:p>
            <a:r>
              <a:rPr lang="en-US" sz="1600" b="1">
                <a:solidFill>
                  <a:srgbClr val="000000"/>
                </a:solidFill>
              </a:rPr>
              <a:t>15</a:t>
            </a:r>
            <a:endParaRPr lang="en-US" sz="1600" b="1"/>
          </a:p>
        </p:txBody>
      </p:sp>
      <p:sp>
        <p:nvSpPr>
          <p:cNvPr id="16455" name="Rectangle 73"/>
          <p:cNvSpPr>
            <a:spLocks noChangeArrowheads="1"/>
          </p:cNvSpPr>
          <p:nvPr/>
        </p:nvSpPr>
        <p:spPr bwMode="auto">
          <a:xfrm>
            <a:off x="4281488" y="5724525"/>
            <a:ext cx="227626" cy="246221"/>
          </a:xfrm>
          <a:prstGeom prst="rect">
            <a:avLst/>
          </a:prstGeom>
          <a:noFill/>
          <a:ln w="9525">
            <a:noFill/>
            <a:miter lim="800000"/>
            <a:headEnd/>
            <a:tailEnd/>
          </a:ln>
        </p:spPr>
        <p:txBody>
          <a:bodyPr wrap="none" lIns="0" tIns="0" rIns="0" bIns="0">
            <a:spAutoFit/>
          </a:bodyPr>
          <a:lstStyle/>
          <a:p>
            <a:r>
              <a:rPr lang="en-US" sz="1600" b="1">
                <a:solidFill>
                  <a:srgbClr val="000000"/>
                </a:solidFill>
              </a:rPr>
              <a:t>16</a:t>
            </a:r>
            <a:endParaRPr lang="en-US" sz="1600" b="1"/>
          </a:p>
        </p:txBody>
      </p:sp>
      <p:sp>
        <p:nvSpPr>
          <p:cNvPr id="16456" name="Rectangle 74"/>
          <p:cNvSpPr>
            <a:spLocks noChangeArrowheads="1"/>
          </p:cNvSpPr>
          <p:nvPr/>
        </p:nvSpPr>
        <p:spPr bwMode="auto">
          <a:xfrm>
            <a:off x="4648200" y="5724525"/>
            <a:ext cx="227626" cy="246221"/>
          </a:xfrm>
          <a:prstGeom prst="rect">
            <a:avLst/>
          </a:prstGeom>
          <a:noFill/>
          <a:ln w="9525">
            <a:noFill/>
            <a:miter lim="800000"/>
            <a:headEnd/>
            <a:tailEnd/>
          </a:ln>
        </p:spPr>
        <p:txBody>
          <a:bodyPr wrap="none" lIns="0" tIns="0" rIns="0" bIns="0">
            <a:spAutoFit/>
          </a:bodyPr>
          <a:lstStyle/>
          <a:p>
            <a:r>
              <a:rPr lang="en-US" sz="1600" b="1">
                <a:solidFill>
                  <a:srgbClr val="000000"/>
                </a:solidFill>
              </a:rPr>
              <a:t>17</a:t>
            </a:r>
            <a:endParaRPr lang="en-US" sz="1600" b="1"/>
          </a:p>
        </p:txBody>
      </p:sp>
      <p:sp>
        <p:nvSpPr>
          <p:cNvPr id="16457" name="Rectangle 75"/>
          <p:cNvSpPr>
            <a:spLocks noChangeArrowheads="1"/>
          </p:cNvSpPr>
          <p:nvPr/>
        </p:nvSpPr>
        <p:spPr bwMode="auto">
          <a:xfrm>
            <a:off x="5022850" y="5724525"/>
            <a:ext cx="227626" cy="246221"/>
          </a:xfrm>
          <a:prstGeom prst="rect">
            <a:avLst/>
          </a:prstGeom>
          <a:noFill/>
          <a:ln w="9525">
            <a:noFill/>
            <a:miter lim="800000"/>
            <a:headEnd/>
            <a:tailEnd/>
          </a:ln>
        </p:spPr>
        <p:txBody>
          <a:bodyPr wrap="none" lIns="0" tIns="0" rIns="0" bIns="0">
            <a:spAutoFit/>
          </a:bodyPr>
          <a:lstStyle/>
          <a:p>
            <a:r>
              <a:rPr lang="en-US" sz="1600" b="1">
                <a:solidFill>
                  <a:srgbClr val="000000"/>
                </a:solidFill>
              </a:rPr>
              <a:t>18</a:t>
            </a:r>
            <a:endParaRPr lang="en-US" sz="1600" b="1"/>
          </a:p>
        </p:txBody>
      </p:sp>
      <p:sp>
        <p:nvSpPr>
          <p:cNvPr id="16458" name="Rectangle 76"/>
          <p:cNvSpPr>
            <a:spLocks noChangeArrowheads="1"/>
          </p:cNvSpPr>
          <p:nvPr/>
        </p:nvSpPr>
        <p:spPr bwMode="auto">
          <a:xfrm>
            <a:off x="5389563" y="5724525"/>
            <a:ext cx="227626" cy="246221"/>
          </a:xfrm>
          <a:prstGeom prst="rect">
            <a:avLst/>
          </a:prstGeom>
          <a:noFill/>
          <a:ln w="9525">
            <a:noFill/>
            <a:miter lim="800000"/>
            <a:headEnd/>
            <a:tailEnd/>
          </a:ln>
        </p:spPr>
        <p:txBody>
          <a:bodyPr wrap="none" lIns="0" tIns="0" rIns="0" bIns="0">
            <a:spAutoFit/>
          </a:bodyPr>
          <a:lstStyle/>
          <a:p>
            <a:r>
              <a:rPr lang="en-US" sz="1600" b="1">
                <a:solidFill>
                  <a:srgbClr val="000000"/>
                </a:solidFill>
              </a:rPr>
              <a:t>19</a:t>
            </a:r>
            <a:endParaRPr lang="en-US" sz="1600" b="1"/>
          </a:p>
        </p:txBody>
      </p:sp>
      <p:sp>
        <p:nvSpPr>
          <p:cNvPr id="16459" name="Rectangle 77"/>
          <p:cNvSpPr>
            <a:spLocks noChangeArrowheads="1"/>
          </p:cNvSpPr>
          <p:nvPr/>
        </p:nvSpPr>
        <p:spPr bwMode="auto">
          <a:xfrm>
            <a:off x="5764213" y="5724525"/>
            <a:ext cx="227626" cy="246221"/>
          </a:xfrm>
          <a:prstGeom prst="rect">
            <a:avLst/>
          </a:prstGeom>
          <a:noFill/>
          <a:ln w="9525">
            <a:noFill/>
            <a:miter lim="800000"/>
            <a:headEnd/>
            <a:tailEnd/>
          </a:ln>
        </p:spPr>
        <p:txBody>
          <a:bodyPr wrap="none" lIns="0" tIns="0" rIns="0" bIns="0">
            <a:spAutoFit/>
          </a:bodyPr>
          <a:lstStyle/>
          <a:p>
            <a:r>
              <a:rPr lang="en-US" sz="1600" b="1">
                <a:solidFill>
                  <a:srgbClr val="000000"/>
                </a:solidFill>
              </a:rPr>
              <a:t>20</a:t>
            </a:r>
            <a:endParaRPr lang="en-US" sz="1600" b="1"/>
          </a:p>
        </p:txBody>
      </p:sp>
      <p:sp>
        <p:nvSpPr>
          <p:cNvPr id="16460" name="Rectangle 78"/>
          <p:cNvSpPr>
            <a:spLocks noChangeArrowheads="1"/>
          </p:cNvSpPr>
          <p:nvPr/>
        </p:nvSpPr>
        <p:spPr bwMode="auto">
          <a:xfrm>
            <a:off x="6130925" y="5724525"/>
            <a:ext cx="227626" cy="246221"/>
          </a:xfrm>
          <a:prstGeom prst="rect">
            <a:avLst/>
          </a:prstGeom>
          <a:noFill/>
          <a:ln w="9525">
            <a:noFill/>
            <a:miter lim="800000"/>
            <a:headEnd/>
            <a:tailEnd/>
          </a:ln>
        </p:spPr>
        <p:txBody>
          <a:bodyPr wrap="none" lIns="0" tIns="0" rIns="0" bIns="0">
            <a:spAutoFit/>
          </a:bodyPr>
          <a:lstStyle/>
          <a:p>
            <a:r>
              <a:rPr lang="en-US" sz="1600" b="1">
                <a:solidFill>
                  <a:srgbClr val="000000"/>
                </a:solidFill>
              </a:rPr>
              <a:t>21</a:t>
            </a:r>
            <a:endParaRPr lang="en-US" sz="1600" b="1"/>
          </a:p>
        </p:txBody>
      </p:sp>
      <p:sp>
        <p:nvSpPr>
          <p:cNvPr id="16461" name="Rectangle 79"/>
          <p:cNvSpPr>
            <a:spLocks noChangeArrowheads="1"/>
          </p:cNvSpPr>
          <p:nvPr/>
        </p:nvSpPr>
        <p:spPr bwMode="auto">
          <a:xfrm>
            <a:off x="6503988" y="5724525"/>
            <a:ext cx="227626" cy="246221"/>
          </a:xfrm>
          <a:prstGeom prst="rect">
            <a:avLst/>
          </a:prstGeom>
          <a:noFill/>
          <a:ln w="9525">
            <a:noFill/>
            <a:miter lim="800000"/>
            <a:headEnd/>
            <a:tailEnd/>
          </a:ln>
        </p:spPr>
        <p:txBody>
          <a:bodyPr wrap="none" lIns="0" tIns="0" rIns="0" bIns="0">
            <a:spAutoFit/>
          </a:bodyPr>
          <a:lstStyle/>
          <a:p>
            <a:r>
              <a:rPr lang="en-US" sz="1600" b="1">
                <a:solidFill>
                  <a:srgbClr val="000000"/>
                </a:solidFill>
              </a:rPr>
              <a:t>22</a:t>
            </a:r>
            <a:endParaRPr lang="en-US" sz="1600" b="1"/>
          </a:p>
        </p:txBody>
      </p:sp>
      <p:sp>
        <p:nvSpPr>
          <p:cNvPr id="16462" name="Rectangle 80"/>
          <p:cNvSpPr>
            <a:spLocks noChangeArrowheads="1"/>
          </p:cNvSpPr>
          <p:nvPr/>
        </p:nvSpPr>
        <p:spPr bwMode="auto">
          <a:xfrm>
            <a:off x="6872288" y="5724525"/>
            <a:ext cx="227626" cy="246221"/>
          </a:xfrm>
          <a:prstGeom prst="rect">
            <a:avLst/>
          </a:prstGeom>
          <a:noFill/>
          <a:ln w="9525">
            <a:noFill/>
            <a:miter lim="800000"/>
            <a:headEnd/>
            <a:tailEnd/>
          </a:ln>
        </p:spPr>
        <p:txBody>
          <a:bodyPr wrap="none" lIns="0" tIns="0" rIns="0" bIns="0">
            <a:spAutoFit/>
          </a:bodyPr>
          <a:lstStyle/>
          <a:p>
            <a:r>
              <a:rPr lang="en-US" sz="1600" b="1">
                <a:solidFill>
                  <a:srgbClr val="000000"/>
                </a:solidFill>
              </a:rPr>
              <a:t>23</a:t>
            </a:r>
            <a:endParaRPr lang="en-US" sz="1600" b="1"/>
          </a:p>
        </p:txBody>
      </p:sp>
      <p:sp>
        <p:nvSpPr>
          <p:cNvPr id="16463" name="Rectangle 81"/>
          <p:cNvSpPr>
            <a:spLocks noChangeArrowheads="1"/>
          </p:cNvSpPr>
          <p:nvPr/>
        </p:nvSpPr>
        <p:spPr bwMode="auto">
          <a:xfrm>
            <a:off x="7239000" y="5724525"/>
            <a:ext cx="227626" cy="246221"/>
          </a:xfrm>
          <a:prstGeom prst="rect">
            <a:avLst/>
          </a:prstGeom>
          <a:noFill/>
          <a:ln w="9525">
            <a:noFill/>
            <a:miter lim="800000"/>
            <a:headEnd/>
            <a:tailEnd/>
          </a:ln>
        </p:spPr>
        <p:txBody>
          <a:bodyPr wrap="none" lIns="0" tIns="0" rIns="0" bIns="0">
            <a:spAutoFit/>
          </a:bodyPr>
          <a:lstStyle/>
          <a:p>
            <a:r>
              <a:rPr lang="en-US" sz="1600" b="1">
                <a:solidFill>
                  <a:srgbClr val="000000"/>
                </a:solidFill>
              </a:rPr>
              <a:t>24</a:t>
            </a:r>
            <a:endParaRPr lang="en-US" sz="1600" b="1"/>
          </a:p>
        </p:txBody>
      </p:sp>
      <p:sp>
        <p:nvSpPr>
          <p:cNvPr id="16464" name="Rectangle 82"/>
          <p:cNvSpPr>
            <a:spLocks noChangeArrowheads="1"/>
          </p:cNvSpPr>
          <p:nvPr/>
        </p:nvSpPr>
        <p:spPr bwMode="auto">
          <a:xfrm>
            <a:off x="7612063" y="5724525"/>
            <a:ext cx="227626" cy="246221"/>
          </a:xfrm>
          <a:prstGeom prst="rect">
            <a:avLst/>
          </a:prstGeom>
          <a:noFill/>
          <a:ln w="9525">
            <a:noFill/>
            <a:miter lim="800000"/>
            <a:headEnd/>
            <a:tailEnd/>
          </a:ln>
        </p:spPr>
        <p:txBody>
          <a:bodyPr wrap="none" lIns="0" tIns="0" rIns="0" bIns="0">
            <a:spAutoFit/>
          </a:bodyPr>
          <a:lstStyle/>
          <a:p>
            <a:r>
              <a:rPr lang="en-US" sz="1600" b="1">
                <a:solidFill>
                  <a:srgbClr val="000000"/>
                </a:solidFill>
              </a:rPr>
              <a:t>25</a:t>
            </a:r>
            <a:endParaRPr lang="en-US" sz="1600" b="1"/>
          </a:p>
        </p:txBody>
      </p:sp>
      <p:sp>
        <p:nvSpPr>
          <p:cNvPr id="16465" name="Rectangle 83"/>
          <p:cNvSpPr>
            <a:spLocks noChangeArrowheads="1"/>
          </p:cNvSpPr>
          <p:nvPr/>
        </p:nvSpPr>
        <p:spPr bwMode="auto">
          <a:xfrm>
            <a:off x="7980363" y="5724525"/>
            <a:ext cx="227626" cy="246221"/>
          </a:xfrm>
          <a:prstGeom prst="rect">
            <a:avLst/>
          </a:prstGeom>
          <a:noFill/>
          <a:ln w="9525">
            <a:noFill/>
            <a:miter lim="800000"/>
            <a:headEnd/>
            <a:tailEnd/>
          </a:ln>
        </p:spPr>
        <p:txBody>
          <a:bodyPr wrap="none" lIns="0" tIns="0" rIns="0" bIns="0">
            <a:spAutoFit/>
          </a:bodyPr>
          <a:lstStyle/>
          <a:p>
            <a:r>
              <a:rPr lang="en-US" sz="1600" b="1">
                <a:solidFill>
                  <a:srgbClr val="000000"/>
                </a:solidFill>
              </a:rPr>
              <a:t>26</a:t>
            </a:r>
            <a:endParaRPr lang="en-US" sz="1600" b="1"/>
          </a:p>
        </p:txBody>
      </p:sp>
      <p:sp>
        <p:nvSpPr>
          <p:cNvPr id="16466" name="Rectangle 84"/>
          <p:cNvSpPr>
            <a:spLocks noChangeArrowheads="1"/>
          </p:cNvSpPr>
          <p:nvPr/>
        </p:nvSpPr>
        <p:spPr bwMode="auto">
          <a:xfrm>
            <a:off x="2286000" y="6096000"/>
            <a:ext cx="5652188" cy="430887"/>
          </a:xfrm>
          <a:prstGeom prst="rect">
            <a:avLst/>
          </a:prstGeom>
          <a:noFill/>
          <a:ln w="9525">
            <a:noFill/>
            <a:miter lim="800000"/>
            <a:headEnd/>
            <a:tailEnd/>
          </a:ln>
        </p:spPr>
        <p:txBody>
          <a:bodyPr wrap="none" lIns="0" tIns="0" rIns="0" bIns="0">
            <a:spAutoFit/>
          </a:bodyPr>
          <a:lstStyle/>
          <a:p>
            <a:r>
              <a:rPr lang="en-US" sz="2800" b="1" dirty="0">
                <a:solidFill>
                  <a:srgbClr val="000000"/>
                </a:solidFill>
              </a:rPr>
              <a:t>Fruit </a:t>
            </a:r>
            <a:r>
              <a:rPr lang="en-US" sz="2800" b="1" dirty="0" smtClean="0">
                <a:solidFill>
                  <a:srgbClr val="000000"/>
                </a:solidFill>
              </a:rPr>
              <a:t>number (mortality adjusted)</a:t>
            </a:r>
            <a:endParaRPr lang="en-US" sz="2800" b="1" dirty="0"/>
          </a:p>
        </p:txBody>
      </p:sp>
      <p:sp>
        <p:nvSpPr>
          <p:cNvPr id="16467" name="Rectangle 85"/>
          <p:cNvSpPr>
            <a:spLocks noChangeArrowheads="1"/>
          </p:cNvSpPr>
          <p:nvPr/>
        </p:nvSpPr>
        <p:spPr bwMode="auto">
          <a:xfrm rot="-5400000">
            <a:off x="-223043" y="4013656"/>
            <a:ext cx="2209800" cy="430887"/>
          </a:xfrm>
          <a:prstGeom prst="rect">
            <a:avLst/>
          </a:prstGeom>
          <a:noFill/>
          <a:ln w="9525">
            <a:noFill/>
            <a:miter lim="800000"/>
            <a:headEnd/>
            <a:tailEnd/>
          </a:ln>
        </p:spPr>
        <p:txBody>
          <a:bodyPr lIns="0" tIns="0" rIns="0" bIns="0">
            <a:spAutoFit/>
          </a:bodyPr>
          <a:lstStyle/>
          <a:p>
            <a:r>
              <a:rPr lang="en-US" sz="2800" b="1" dirty="0">
                <a:solidFill>
                  <a:srgbClr val="000000"/>
                </a:solidFill>
              </a:rPr>
              <a:t># of MA lines</a:t>
            </a:r>
            <a:endParaRPr lang="en-US" sz="2800" b="1" dirty="0"/>
          </a:p>
        </p:txBody>
      </p:sp>
      <p:sp>
        <p:nvSpPr>
          <p:cNvPr id="16468" name="Text Box 86"/>
          <p:cNvSpPr txBox="1">
            <a:spLocks noChangeArrowheads="1"/>
          </p:cNvSpPr>
          <p:nvPr/>
        </p:nvSpPr>
        <p:spPr bwMode="auto">
          <a:xfrm>
            <a:off x="4495800" y="1905000"/>
            <a:ext cx="1401763" cy="457200"/>
          </a:xfrm>
          <a:prstGeom prst="rect">
            <a:avLst/>
          </a:prstGeom>
          <a:noFill/>
          <a:ln w="9525">
            <a:noFill/>
            <a:miter lim="800000"/>
            <a:headEnd/>
            <a:tailEnd/>
          </a:ln>
        </p:spPr>
        <p:txBody>
          <a:bodyPr wrap="none">
            <a:spAutoFit/>
          </a:bodyPr>
          <a:lstStyle/>
          <a:p>
            <a:r>
              <a:rPr lang="en-US" sz="2400" b="1" dirty="0"/>
              <a:t>Founder</a:t>
            </a:r>
          </a:p>
        </p:txBody>
      </p:sp>
      <p:sp>
        <p:nvSpPr>
          <p:cNvPr id="85" name="TextBox 84"/>
          <p:cNvSpPr txBox="1"/>
          <p:nvPr/>
        </p:nvSpPr>
        <p:spPr>
          <a:xfrm>
            <a:off x="6934200" y="6488668"/>
            <a:ext cx="2148345" cy="400110"/>
          </a:xfrm>
          <a:prstGeom prst="rect">
            <a:avLst/>
          </a:prstGeom>
          <a:noFill/>
        </p:spPr>
        <p:txBody>
          <a:bodyPr wrap="none" rtlCol="0">
            <a:spAutoFit/>
          </a:bodyPr>
          <a:lstStyle/>
          <a:p>
            <a:r>
              <a:rPr lang="en-US" sz="2000" i="1" dirty="0" smtClean="0"/>
              <a:t>Rutter et al. 2010</a:t>
            </a:r>
            <a:endParaRPr lang="en-US" sz="2000" i="1"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 ASR_wAxis.jpg"/>
          <p:cNvPicPr>
            <a:picLocks noChangeAspect="1"/>
          </p:cNvPicPr>
          <p:nvPr/>
        </p:nvPicPr>
        <p:blipFill>
          <a:blip r:embed="rId3" cstate="print"/>
          <a:srcRect/>
          <a:stretch>
            <a:fillRect/>
          </a:stretch>
        </p:blipFill>
        <p:spPr bwMode="auto">
          <a:xfrm>
            <a:off x="6858000" y="0"/>
            <a:ext cx="1943100" cy="2514600"/>
          </a:xfrm>
          <a:prstGeom prst="rect">
            <a:avLst/>
          </a:prstGeom>
          <a:noFill/>
          <a:ln w="9525">
            <a:noFill/>
            <a:miter lim="800000"/>
            <a:headEnd/>
            <a:tailEnd/>
          </a:ln>
        </p:spPr>
      </p:pic>
      <p:sp>
        <p:nvSpPr>
          <p:cNvPr id="3" name="TextBox 2"/>
          <p:cNvSpPr txBox="1"/>
          <p:nvPr/>
        </p:nvSpPr>
        <p:spPr>
          <a:xfrm>
            <a:off x="76200" y="762000"/>
            <a:ext cx="6283900" cy="1077218"/>
          </a:xfrm>
          <a:prstGeom prst="rect">
            <a:avLst/>
          </a:prstGeom>
          <a:noFill/>
        </p:spPr>
        <p:txBody>
          <a:bodyPr wrap="none" rtlCol="0">
            <a:spAutoFit/>
          </a:bodyPr>
          <a:lstStyle/>
          <a:p>
            <a:pPr algn="ctr"/>
            <a:r>
              <a:rPr lang="en-US" sz="3200" b="1" dirty="0" smtClean="0"/>
              <a:t>Tree construction methods and</a:t>
            </a:r>
          </a:p>
          <a:p>
            <a:pPr algn="ctr"/>
            <a:r>
              <a:rPr lang="en-US" sz="3200" b="1" dirty="0" smtClean="0"/>
              <a:t>character mapping:</a:t>
            </a:r>
            <a:endParaRPr lang="en-US" sz="3200" b="1" dirty="0"/>
          </a:p>
        </p:txBody>
      </p:sp>
      <p:sp>
        <p:nvSpPr>
          <p:cNvPr id="4" name="TextBox 3"/>
          <p:cNvSpPr txBox="1"/>
          <p:nvPr/>
        </p:nvSpPr>
        <p:spPr>
          <a:xfrm>
            <a:off x="152400" y="2514600"/>
            <a:ext cx="8576387" cy="4039567"/>
          </a:xfrm>
          <a:prstGeom prst="rect">
            <a:avLst/>
          </a:prstGeom>
          <a:noFill/>
        </p:spPr>
        <p:txBody>
          <a:bodyPr wrap="none" rtlCol="0">
            <a:spAutoFit/>
          </a:bodyPr>
          <a:lstStyle/>
          <a:p>
            <a:pPr>
              <a:buFont typeface="Wingdings" pitchFamily="2" charset="2"/>
              <a:buChar char="Ø"/>
            </a:pPr>
            <a:r>
              <a:rPr lang="en-US" sz="2000" b="1" dirty="0" smtClean="0"/>
              <a:t>Generated branch lengths by randomly sampling 500 species from </a:t>
            </a:r>
          </a:p>
          <a:p>
            <a:r>
              <a:rPr lang="en-US" sz="2000" b="1" dirty="0" smtClean="0"/>
              <a:t>	</a:t>
            </a:r>
            <a:r>
              <a:rPr lang="en-US" sz="2000" b="1" dirty="0" err="1" smtClean="0"/>
              <a:t>GenBank</a:t>
            </a:r>
            <a:r>
              <a:rPr lang="en-US" sz="2000" b="1" dirty="0" smtClean="0"/>
              <a:t> based on </a:t>
            </a:r>
            <a:r>
              <a:rPr lang="en-US" sz="2000" b="1" dirty="0" err="1" smtClean="0"/>
              <a:t>clade</a:t>
            </a:r>
            <a:r>
              <a:rPr lang="en-US" sz="2000" b="1" dirty="0" smtClean="0"/>
              <a:t> size</a:t>
            </a:r>
          </a:p>
          <a:p>
            <a:endParaRPr lang="en-US" sz="1000" b="1" dirty="0" smtClean="0"/>
          </a:p>
          <a:p>
            <a:pPr>
              <a:buFont typeface="Wingdings" pitchFamily="2" charset="2"/>
              <a:buChar char="Ø"/>
            </a:pPr>
            <a:r>
              <a:rPr lang="en-US" sz="2000" b="1" dirty="0" smtClean="0"/>
              <a:t>1.7 </a:t>
            </a:r>
            <a:r>
              <a:rPr lang="en-US" sz="2000" b="1" dirty="0" err="1" smtClean="0"/>
              <a:t>megabases</a:t>
            </a:r>
            <a:r>
              <a:rPr lang="en-US" sz="2000" b="1" dirty="0" smtClean="0"/>
              <a:t> of sequence data (7 genes)</a:t>
            </a:r>
          </a:p>
          <a:p>
            <a:pPr>
              <a:buFont typeface="Wingdings" pitchFamily="2" charset="2"/>
              <a:buChar char="Ø"/>
            </a:pPr>
            <a:endParaRPr lang="en-US" sz="1050" b="1" dirty="0" smtClean="0"/>
          </a:p>
          <a:p>
            <a:pPr>
              <a:buFont typeface="Wingdings" pitchFamily="2" charset="2"/>
              <a:buChar char="Ø"/>
            </a:pPr>
            <a:r>
              <a:rPr lang="en-US" sz="2000" b="1" dirty="0" err="1" smtClean="0"/>
              <a:t>Supermatrix</a:t>
            </a:r>
            <a:r>
              <a:rPr lang="en-US" sz="2000" b="1" dirty="0" smtClean="0"/>
              <a:t> constructed with PHLAWD</a:t>
            </a:r>
          </a:p>
          <a:p>
            <a:pPr>
              <a:buFont typeface="Wingdings" pitchFamily="2" charset="2"/>
              <a:buChar char="Ø"/>
            </a:pPr>
            <a:endParaRPr lang="en-US" sz="1000" b="1" dirty="0" smtClean="0"/>
          </a:p>
          <a:p>
            <a:pPr>
              <a:buFont typeface="Wingdings" pitchFamily="2" charset="2"/>
              <a:buChar char="Ø"/>
            </a:pPr>
            <a:r>
              <a:rPr lang="en-US" sz="2000" b="1" dirty="0" err="1" smtClean="0"/>
              <a:t>RAxML</a:t>
            </a:r>
            <a:endParaRPr lang="en-US" sz="2000" b="1" dirty="0" smtClean="0"/>
          </a:p>
          <a:p>
            <a:pPr>
              <a:buFont typeface="Wingdings" pitchFamily="2" charset="2"/>
              <a:buChar char="Ø"/>
            </a:pPr>
            <a:endParaRPr lang="en-US" sz="1000" b="1" dirty="0" smtClean="0"/>
          </a:p>
          <a:p>
            <a:pPr>
              <a:buFont typeface="Wingdings" pitchFamily="2" charset="2"/>
              <a:buChar char="Ø"/>
            </a:pPr>
            <a:r>
              <a:rPr lang="en-US" sz="2000" b="1" dirty="0" smtClean="0"/>
              <a:t>Constrained tree (APG and group knowledge)</a:t>
            </a:r>
          </a:p>
          <a:p>
            <a:pPr>
              <a:buFont typeface="Wingdings" pitchFamily="2" charset="2"/>
              <a:buChar char="Ø"/>
            </a:pPr>
            <a:endParaRPr lang="en-US" sz="1000" b="1" dirty="0" smtClean="0"/>
          </a:p>
          <a:p>
            <a:pPr>
              <a:buFont typeface="Wingdings" pitchFamily="2" charset="2"/>
              <a:buChar char="Ø"/>
            </a:pPr>
            <a:r>
              <a:rPr lang="en-US" sz="2000" b="1" dirty="0" smtClean="0"/>
              <a:t>40 fossils for calibration points</a:t>
            </a:r>
          </a:p>
          <a:p>
            <a:pPr>
              <a:buFont typeface="Wingdings" pitchFamily="2" charset="2"/>
              <a:buChar char="Ø"/>
            </a:pPr>
            <a:endParaRPr lang="en-US" sz="1000" b="1" dirty="0" smtClean="0"/>
          </a:p>
          <a:p>
            <a:pPr>
              <a:buFont typeface="Wingdings" pitchFamily="2" charset="2"/>
              <a:buChar char="Ø"/>
            </a:pPr>
            <a:r>
              <a:rPr lang="en-US" sz="2000" b="1" dirty="0" smtClean="0"/>
              <a:t>Determined trait states and trait state combinations</a:t>
            </a:r>
          </a:p>
          <a:p>
            <a:pPr>
              <a:buFont typeface="Wingdings" pitchFamily="2" charset="2"/>
              <a:buChar char="Ø"/>
            </a:pPr>
            <a:endParaRPr lang="en-US" sz="1000" b="1" dirty="0" smtClean="0"/>
          </a:p>
          <a:p>
            <a:pPr>
              <a:buFont typeface="Wingdings" pitchFamily="2" charset="2"/>
              <a:buChar char="Ø"/>
            </a:pPr>
            <a:r>
              <a:rPr lang="en-US" sz="2000" b="1" dirty="0" smtClean="0"/>
              <a:t>Mapped character states </a:t>
            </a:r>
            <a:endParaRPr lang="en-US" sz="2000" b="1"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Line 8"/>
          <p:cNvSpPr>
            <a:spLocks noChangeShapeType="1"/>
          </p:cNvSpPr>
          <p:nvPr/>
        </p:nvSpPr>
        <p:spPr bwMode="auto">
          <a:xfrm>
            <a:off x="3924300" y="1981200"/>
            <a:ext cx="1143000" cy="0"/>
          </a:xfrm>
          <a:prstGeom prst="line">
            <a:avLst/>
          </a:prstGeom>
          <a:noFill/>
          <a:ln w="57150">
            <a:solidFill>
              <a:srgbClr val="000000"/>
            </a:solidFill>
            <a:round/>
            <a:headEnd/>
            <a:tailEnd type="triangle" w="med" len="med"/>
          </a:ln>
        </p:spPr>
        <p:txBody>
          <a:bodyPr/>
          <a:lstStyle/>
          <a:p>
            <a:endParaRPr lang="en-US" sz="2400" b="1">
              <a:latin typeface="+mj-lt"/>
            </a:endParaRPr>
          </a:p>
        </p:txBody>
      </p:sp>
      <p:sp>
        <p:nvSpPr>
          <p:cNvPr id="55299" name="Line 9"/>
          <p:cNvSpPr>
            <a:spLocks noChangeShapeType="1"/>
          </p:cNvSpPr>
          <p:nvPr/>
        </p:nvSpPr>
        <p:spPr bwMode="auto">
          <a:xfrm flipH="1">
            <a:off x="3924300" y="2209800"/>
            <a:ext cx="1143000" cy="0"/>
          </a:xfrm>
          <a:prstGeom prst="line">
            <a:avLst/>
          </a:prstGeom>
          <a:noFill/>
          <a:ln w="57150">
            <a:solidFill>
              <a:srgbClr val="000000"/>
            </a:solidFill>
            <a:round/>
            <a:headEnd/>
            <a:tailEnd type="triangle" w="med" len="med"/>
          </a:ln>
        </p:spPr>
        <p:txBody>
          <a:bodyPr/>
          <a:lstStyle/>
          <a:p>
            <a:endParaRPr lang="en-US" sz="2400" b="1">
              <a:latin typeface="+mj-lt"/>
            </a:endParaRPr>
          </a:p>
        </p:txBody>
      </p:sp>
      <p:sp>
        <p:nvSpPr>
          <p:cNvPr id="55300" name="Text Box 11"/>
          <p:cNvSpPr txBox="1">
            <a:spLocks noChangeArrowheads="1"/>
          </p:cNvSpPr>
          <p:nvPr/>
        </p:nvSpPr>
        <p:spPr bwMode="auto">
          <a:xfrm>
            <a:off x="3429000" y="1790700"/>
            <a:ext cx="342900" cy="571500"/>
          </a:xfrm>
          <a:prstGeom prst="rect">
            <a:avLst/>
          </a:prstGeom>
          <a:noFill/>
          <a:ln w="9525">
            <a:noFill/>
            <a:miter lim="800000"/>
            <a:headEnd/>
            <a:tailEnd/>
          </a:ln>
        </p:spPr>
        <p:txBody>
          <a:bodyPr tIns="91440" bIns="91440"/>
          <a:lstStyle/>
          <a:p>
            <a:r>
              <a:rPr lang="en-US" sz="2400" b="1" dirty="0">
                <a:latin typeface="+mj-lt"/>
              </a:rPr>
              <a:t>0</a:t>
            </a:r>
          </a:p>
        </p:txBody>
      </p:sp>
      <p:sp>
        <p:nvSpPr>
          <p:cNvPr id="55301" name="Text Box 10"/>
          <p:cNvSpPr txBox="1">
            <a:spLocks noChangeArrowheads="1"/>
          </p:cNvSpPr>
          <p:nvPr/>
        </p:nvSpPr>
        <p:spPr bwMode="auto">
          <a:xfrm>
            <a:off x="5295900" y="1752600"/>
            <a:ext cx="342900" cy="571500"/>
          </a:xfrm>
          <a:prstGeom prst="rect">
            <a:avLst/>
          </a:prstGeom>
          <a:noFill/>
          <a:ln w="9525">
            <a:noFill/>
            <a:miter lim="800000"/>
            <a:headEnd/>
            <a:tailEnd/>
          </a:ln>
        </p:spPr>
        <p:txBody>
          <a:bodyPr tIns="91440" bIns="91440"/>
          <a:lstStyle/>
          <a:p>
            <a:r>
              <a:rPr lang="en-US" sz="2400" b="1" dirty="0">
                <a:latin typeface="+mj-lt"/>
              </a:rPr>
              <a:t>1</a:t>
            </a:r>
          </a:p>
        </p:txBody>
      </p:sp>
      <p:sp>
        <p:nvSpPr>
          <p:cNvPr id="55302" name="Text Box 12"/>
          <p:cNvSpPr txBox="1">
            <a:spLocks noChangeArrowheads="1"/>
          </p:cNvSpPr>
          <p:nvPr/>
        </p:nvSpPr>
        <p:spPr bwMode="auto">
          <a:xfrm>
            <a:off x="4191000" y="1295400"/>
            <a:ext cx="1104900" cy="457200"/>
          </a:xfrm>
          <a:prstGeom prst="rect">
            <a:avLst/>
          </a:prstGeom>
          <a:noFill/>
          <a:ln w="9525">
            <a:noFill/>
            <a:miter lim="800000"/>
            <a:headEnd/>
            <a:tailEnd/>
          </a:ln>
        </p:spPr>
        <p:txBody>
          <a:bodyPr tIns="91440" bIns="91440"/>
          <a:lstStyle/>
          <a:p>
            <a:r>
              <a:rPr lang="en-US" sz="2400" b="1" dirty="0">
                <a:latin typeface="+mj-lt"/>
              </a:rPr>
              <a:t>q01</a:t>
            </a:r>
          </a:p>
        </p:txBody>
      </p:sp>
      <p:sp>
        <p:nvSpPr>
          <p:cNvPr id="55303" name="Text Box 13"/>
          <p:cNvSpPr txBox="1">
            <a:spLocks noChangeArrowheads="1"/>
          </p:cNvSpPr>
          <p:nvPr/>
        </p:nvSpPr>
        <p:spPr bwMode="auto">
          <a:xfrm>
            <a:off x="4267200" y="2282825"/>
            <a:ext cx="1028700" cy="536575"/>
          </a:xfrm>
          <a:prstGeom prst="rect">
            <a:avLst/>
          </a:prstGeom>
          <a:noFill/>
          <a:ln w="9525">
            <a:noFill/>
            <a:miter lim="800000"/>
            <a:headEnd/>
            <a:tailEnd/>
          </a:ln>
        </p:spPr>
        <p:txBody>
          <a:bodyPr tIns="91440" bIns="91440"/>
          <a:lstStyle/>
          <a:p>
            <a:r>
              <a:rPr lang="en-US" sz="2400" b="1" dirty="0">
                <a:latin typeface="+mj-lt"/>
              </a:rPr>
              <a:t>q10</a:t>
            </a:r>
          </a:p>
        </p:txBody>
      </p:sp>
      <p:sp>
        <p:nvSpPr>
          <p:cNvPr id="55304" name="AutoShape 14"/>
          <p:cNvSpPr>
            <a:spLocks noChangeArrowheads="1"/>
          </p:cNvSpPr>
          <p:nvPr/>
        </p:nvSpPr>
        <p:spPr bwMode="auto">
          <a:xfrm>
            <a:off x="5410200" y="1676400"/>
            <a:ext cx="914400" cy="762000"/>
          </a:xfrm>
          <a:prstGeom prst="curvedLeftArrow">
            <a:avLst>
              <a:gd name="adj1" fmla="val 593"/>
              <a:gd name="adj2" fmla="val 20620"/>
              <a:gd name="adj3" fmla="val 58333"/>
            </a:avLst>
          </a:prstGeom>
          <a:solidFill>
            <a:srgbClr val="000000"/>
          </a:solidFill>
          <a:ln w="28575">
            <a:solidFill>
              <a:srgbClr val="000000"/>
            </a:solidFill>
            <a:miter lim="800000"/>
            <a:headEnd/>
            <a:tailEnd/>
          </a:ln>
          <a:effectLst>
            <a:glow rad="101600">
              <a:schemeClr val="accent4">
                <a:satMod val="175000"/>
                <a:alpha val="40000"/>
              </a:schemeClr>
            </a:glow>
          </a:effectLst>
        </p:spPr>
        <p:txBody>
          <a:bodyPr tIns="91440" bIns="91440"/>
          <a:lstStyle/>
          <a:p>
            <a:endParaRPr lang="en-US" sz="2400" b="1">
              <a:latin typeface="+mj-lt"/>
            </a:endParaRPr>
          </a:p>
        </p:txBody>
      </p:sp>
      <p:sp>
        <p:nvSpPr>
          <p:cNvPr id="55305" name="AutoShape 15"/>
          <p:cNvSpPr>
            <a:spLocks noChangeArrowheads="1"/>
          </p:cNvSpPr>
          <p:nvPr/>
        </p:nvSpPr>
        <p:spPr bwMode="auto">
          <a:xfrm rot="10817047">
            <a:off x="2745186" y="1598126"/>
            <a:ext cx="834228" cy="803045"/>
          </a:xfrm>
          <a:prstGeom prst="curvedLeftArrow">
            <a:avLst>
              <a:gd name="adj1" fmla="val 593"/>
              <a:gd name="adj2" fmla="val 20620"/>
              <a:gd name="adj3" fmla="val 58333"/>
            </a:avLst>
          </a:prstGeom>
          <a:solidFill>
            <a:srgbClr val="000000"/>
          </a:solidFill>
          <a:ln w="38100">
            <a:solidFill>
              <a:srgbClr val="000000"/>
            </a:solidFill>
            <a:miter lim="800000"/>
            <a:headEnd/>
            <a:tailEnd/>
          </a:ln>
          <a:effectLst>
            <a:glow rad="101600">
              <a:schemeClr val="accent4">
                <a:satMod val="175000"/>
                <a:alpha val="40000"/>
              </a:schemeClr>
            </a:glow>
          </a:effectLst>
        </p:spPr>
        <p:txBody>
          <a:bodyPr tIns="91440" bIns="91440"/>
          <a:lstStyle/>
          <a:p>
            <a:endParaRPr lang="en-US" sz="2400" b="1">
              <a:latin typeface="+mj-lt"/>
            </a:endParaRPr>
          </a:p>
        </p:txBody>
      </p:sp>
      <p:sp>
        <p:nvSpPr>
          <p:cNvPr id="55306" name="Text Box 17"/>
          <p:cNvSpPr txBox="1">
            <a:spLocks noChangeArrowheads="1"/>
          </p:cNvSpPr>
          <p:nvPr/>
        </p:nvSpPr>
        <p:spPr bwMode="auto">
          <a:xfrm>
            <a:off x="2057400" y="1787524"/>
            <a:ext cx="685800" cy="498475"/>
          </a:xfrm>
          <a:prstGeom prst="rect">
            <a:avLst/>
          </a:prstGeom>
          <a:noFill/>
          <a:ln w="9525">
            <a:noFill/>
            <a:miter lim="800000"/>
            <a:headEnd/>
            <a:tailEnd/>
          </a:ln>
        </p:spPr>
        <p:txBody>
          <a:bodyPr tIns="91440" bIns="91440"/>
          <a:lstStyle/>
          <a:p>
            <a:r>
              <a:rPr lang="en-US" sz="2400" b="1" dirty="0">
                <a:latin typeface="+mj-lt"/>
              </a:rPr>
              <a:t>r0</a:t>
            </a:r>
          </a:p>
        </p:txBody>
      </p:sp>
      <p:sp>
        <p:nvSpPr>
          <p:cNvPr id="55307" name="Text Box 16"/>
          <p:cNvSpPr txBox="1">
            <a:spLocks noChangeArrowheads="1"/>
          </p:cNvSpPr>
          <p:nvPr/>
        </p:nvSpPr>
        <p:spPr bwMode="auto">
          <a:xfrm>
            <a:off x="6400800" y="1787525"/>
            <a:ext cx="685800" cy="422275"/>
          </a:xfrm>
          <a:prstGeom prst="rect">
            <a:avLst/>
          </a:prstGeom>
          <a:noFill/>
          <a:ln w="9525">
            <a:noFill/>
            <a:miter lim="800000"/>
            <a:headEnd/>
            <a:tailEnd/>
          </a:ln>
        </p:spPr>
        <p:txBody>
          <a:bodyPr tIns="91440" bIns="91440"/>
          <a:lstStyle/>
          <a:p>
            <a:r>
              <a:rPr lang="en-US" sz="2400" b="1" dirty="0">
                <a:latin typeface="+mj-lt"/>
              </a:rPr>
              <a:t>r1</a:t>
            </a:r>
          </a:p>
        </p:txBody>
      </p:sp>
      <p:sp>
        <p:nvSpPr>
          <p:cNvPr id="55308" name="Rectangle 18"/>
          <p:cNvSpPr>
            <a:spLocks noChangeArrowheads="1"/>
          </p:cNvSpPr>
          <p:nvPr/>
        </p:nvSpPr>
        <p:spPr bwMode="auto">
          <a:xfrm>
            <a:off x="0" y="3535742"/>
            <a:ext cx="9144000" cy="2123658"/>
          </a:xfrm>
          <a:prstGeom prst="rect">
            <a:avLst/>
          </a:prstGeom>
          <a:noFill/>
          <a:ln w="9525">
            <a:noFill/>
            <a:miter lim="800000"/>
            <a:headEnd/>
            <a:tailEnd/>
          </a:ln>
        </p:spPr>
        <p:txBody>
          <a:bodyPr wrap="square" anchor="ctr">
            <a:spAutoFit/>
          </a:bodyPr>
          <a:lstStyle/>
          <a:p>
            <a:r>
              <a:rPr lang="en-US" sz="2400" dirty="0" smtClean="0">
                <a:latin typeface="Arial" pitchFamily="34" charset="0"/>
                <a:cs typeface="Arial" pitchFamily="34" charset="0"/>
              </a:rPr>
              <a:t> Series of bipartitions for 6 traits each with 2 character states: </a:t>
            </a:r>
          </a:p>
          <a:p>
            <a:r>
              <a:rPr lang="en-US" sz="2400" dirty="0" smtClean="0">
                <a:latin typeface="Arial" pitchFamily="34" charset="0"/>
                <a:cs typeface="Arial" pitchFamily="34" charset="0"/>
              </a:rPr>
              <a:t>	</a:t>
            </a:r>
          </a:p>
          <a:p>
            <a:r>
              <a:rPr lang="en-US" sz="2400" dirty="0" smtClean="0">
                <a:latin typeface="Arial" pitchFamily="34" charset="0"/>
                <a:cs typeface="Arial" pitchFamily="34" charset="0"/>
              </a:rPr>
              <a:t>	For any character the state could be: 0, 1, or </a:t>
            </a:r>
            <a:r>
              <a:rPr lang="en-US" sz="3600" baseline="-20000" dirty="0" smtClean="0">
                <a:latin typeface="Arial" pitchFamily="34" charset="0"/>
                <a:cs typeface="Arial" pitchFamily="34" charset="0"/>
              </a:rPr>
              <a:t>*</a:t>
            </a:r>
          </a:p>
          <a:p>
            <a:endParaRPr lang="en-US" sz="3600" baseline="-20000" dirty="0" smtClean="0">
              <a:latin typeface="Arial" pitchFamily="34" charset="0"/>
              <a:cs typeface="Arial" pitchFamily="34" charset="0"/>
            </a:endParaRPr>
          </a:p>
          <a:p>
            <a:r>
              <a:rPr lang="en-US" sz="3600" baseline="-20000" dirty="0" smtClean="0">
                <a:latin typeface="Arial" pitchFamily="34" charset="0"/>
                <a:cs typeface="Arial" pitchFamily="34" charset="0"/>
              </a:rPr>
              <a:t> </a:t>
            </a:r>
            <a:r>
              <a:rPr lang="en-US" sz="3600" dirty="0" smtClean="0">
                <a:latin typeface="Arial" pitchFamily="34" charset="0"/>
                <a:cs typeface="Arial" pitchFamily="34" charset="0"/>
              </a:rPr>
              <a:t> 	</a:t>
            </a:r>
            <a:r>
              <a:rPr lang="en-US" sz="2400" dirty="0" smtClean="0">
                <a:latin typeface="Arial" pitchFamily="34" charset="0"/>
                <a:cs typeface="Arial" pitchFamily="34" charset="0"/>
              </a:rPr>
              <a:t>3</a:t>
            </a:r>
            <a:r>
              <a:rPr lang="en-US" sz="2400" baseline="30000" dirty="0" smtClean="0">
                <a:latin typeface="Arial" pitchFamily="34" charset="0"/>
                <a:cs typeface="Arial" pitchFamily="34" charset="0"/>
              </a:rPr>
              <a:t>6</a:t>
            </a:r>
            <a:r>
              <a:rPr lang="en-US" sz="2400" dirty="0" smtClean="0">
                <a:latin typeface="Arial" pitchFamily="34" charset="0"/>
                <a:cs typeface="Arial" pitchFamily="34" charset="0"/>
              </a:rPr>
              <a:t> bipartitions x  5 rate models x 6 transition models</a:t>
            </a:r>
          </a:p>
        </p:txBody>
      </p:sp>
      <p:sp>
        <p:nvSpPr>
          <p:cNvPr id="55309" name="Rectangle 27"/>
          <p:cNvSpPr>
            <a:spLocks noChangeArrowheads="1"/>
          </p:cNvSpPr>
          <p:nvPr/>
        </p:nvSpPr>
        <p:spPr bwMode="auto">
          <a:xfrm>
            <a:off x="1273175" y="1995488"/>
            <a:ext cx="9144000" cy="0"/>
          </a:xfrm>
          <a:prstGeom prst="rect">
            <a:avLst/>
          </a:prstGeom>
          <a:noFill/>
          <a:ln w="9525">
            <a:noFill/>
            <a:miter lim="800000"/>
            <a:headEnd/>
            <a:tailEnd/>
          </a:ln>
        </p:spPr>
        <p:txBody>
          <a:bodyPr wrap="none" anchor="ctr">
            <a:spAutoFit/>
          </a:bodyPr>
          <a:lstStyle/>
          <a:p>
            <a:endParaRPr lang="en-US"/>
          </a:p>
        </p:txBody>
      </p:sp>
      <p:sp>
        <p:nvSpPr>
          <p:cNvPr id="55310" name="Rectangle 29"/>
          <p:cNvSpPr>
            <a:spLocks noChangeArrowheads="1"/>
          </p:cNvSpPr>
          <p:nvPr/>
        </p:nvSpPr>
        <p:spPr bwMode="auto">
          <a:xfrm>
            <a:off x="1273175" y="1995488"/>
            <a:ext cx="9144000" cy="0"/>
          </a:xfrm>
          <a:prstGeom prst="rect">
            <a:avLst/>
          </a:prstGeom>
          <a:noFill/>
          <a:ln w="9525">
            <a:noFill/>
            <a:miter lim="800000"/>
            <a:headEnd/>
            <a:tailEnd/>
          </a:ln>
        </p:spPr>
        <p:txBody>
          <a:bodyPr wrap="none" anchor="ctr">
            <a:spAutoFit/>
          </a:bodyPr>
          <a:lstStyle/>
          <a:p>
            <a:endParaRPr lang="en-US" sz="1200"/>
          </a:p>
          <a:p>
            <a:r>
              <a:rPr lang="en-US" sz="1200"/>
              <a:t>		</a:t>
            </a:r>
            <a:r>
              <a:rPr lang="en-US" sz="900"/>
              <a:t> </a:t>
            </a:r>
            <a:endParaRPr lang="en-US"/>
          </a:p>
        </p:txBody>
      </p:sp>
      <p:sp>
        <p:nvSpPr>
          <p:cNvPr id="16" name="TextBox 15"/>
          <p:cNvSpPr txBox="1"/>
          <p:nvPr/>
        </p:nvSpPr>
        <p:spPr>
          <a:xfrm>
            <a:off x="0" y="0"/>
            <a:ext cx="9144000" cy="954107"/>
          </a:xfrm>
          <a:prstGeom prst="rect">
            <a:avLst/>
          </a:prstGeom>
          <a:noFill/>
        </p:spPr>
        <p:txBody>
          <a:bodyPr wrap="square" rtlCol="0">
            <a:spAutoFit/>
          </a:bodyPr>
          <a:lstStyle/>
          <a:p>
            <a:pPr algn="ctr"/>
            <a:r>
              <a:rPr lang="en-US" sz="2800" b="1" dirty="0" smtClean="0"/>
              <a:t>Binary State Dependent Speciation</a:t>
            </a:r>
          </a:p>
          <a:p>
            <a:pPr algn="ctr"/>
            <a:r>
              <a:rPr lang="en-US" sz="2800" b="1" dirty="0" smtClean="0"/>
              <a:t> &amp; Extinction (Markov Models)</a:t>
            </a:r>
            <a:endParaRPr lang="en-US" sz="2800" b="1" dirty="0"/>
          </a:p>
        </p:txBody>
      </p:sp>
      <p:sp>
        <p:nvSpPr>
          <p:cNvPr id="18" name="TextBox 17"/>
          <p:cNvSpPr txBox="1"/>
          <p:nvPr/>
        </p:nvSpPr>
        <p:spPr>
          <a:xfrm>
            <a:off x="1828800" y="2819400"/>
            <a:ext cx="4711546" cy="461665"/>
          </a:xfrm>
          <a:prstGeom prst="rect">
            <a:avLst/>
          </a:prstGeom>
          <a:noFill/>
        </p:spPr>
        <p:txBody>
          <a:bodyPr wrap="none" rtlCol="0">
            <a:spAutoFit/>
          </a:bodyPr>
          <a:lstStyle/>
          <a:p>
            <a:r>
              <a:rPr lang="en-US" sz="2400" b="1" dirty="0" smtClean="0"/>
              <a:t>Ancestral  (root)           Derived</a:t>
            </a:r>
            <a:endParaRPr lang="en-US" sz="2400" b="1" dirty="0"/>
          </a:p>
        </p:txBody>
      </p:sp>
      <p:sp>
        <p:nvSpPr>
          <p:cNvPr id="19" name="TextBox 18"/>
          <p:cNvSpPr txBox="1"/>
          <p:nvPr/>
        </p:nvSpPr>
        <p:spPr>
          <a:xfrm>
            <a:off x="6553200" y="990600"/>
            <a:ext cx="2326278" cy="369332"/>
          </a:xfrm>
          <a:prstGeom prst="rect">
            <a:avLst/>
          </a:prstGeom>
          <a:noFill/>
        </p:spPr>
        <p:txBody>
          <a:bodyPr wrap="none" rtlCol="0">
            <a:spAutoFit/>
          </a:bodyPr>
          <a:lstStyle/>
          <a:p>
            <a:r>
              <a:rPr lang="en-US" i="1" dirty="0" err="1" smtClean="0"/>
              <a:t>Maddison</a:t>
            </a:r>
            <a:r>
              <a:rPr lang="en-US" i="1" dirty="0" smtClean="0"/>
              <a:t> et al. 2007</a:t>
            </a:r>
            <a:endParaRPr lang="en-US" i="1"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402388"/>
            <a:ext cx="9022070" cy="3769812"/>
            <a:chOff x="0" y="1716588"/>
            <a:chExt cx="9022070" cy="3769812"/>
          </a:xfrm>
        </p:grpSpPr>
        <p:pic>
          <p:nvPicPr>
            <p:cNvPr id="2" name="Picture 1"/>
            <p:cNvPicPr>
              <a:picLocks noChangeAspect="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25060" b="39984"/>
            <a:stretch>
              <a:fillRect/>
            </a:stretch>
          </p:blipFill>
          <p:spPr>
            <a:xfrm>
              <a:off x="381000" y="1716588"/>
              <a:ext cx="8641070" cy="3769812"/>
            </a:xfrm>
            <a:prstGeom prst="rect">
              <a:avLst/>
            </a:prstGeom>
          </p:spPr>
        </p:pic>
        <p:sp>
          <p:nvSpPr>
            <p:cNvPr id="3" name="Rectangle 2"/>
            <p:cNvSpPr/>
            <p:nvPr/>
          </p:nvSpPr>
          <p:spPr>
            <a:xfrm>
              <a:off x="0" y="1981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191000" y="22098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0" y="0"/>
            <a:ext cx="9144000" cy="1200329"/>
          </a:xfrm>
          <a:prstGeom prst="rect">
            <a:avLst/>
          </a:prstGeom>
          <a:noFill/>
        </p:spPr>
        <p:txBody>
          <a:bodyPr wrap="square" rtlCol="0">
            <a:spAutoFit/>
          </a:bodyPr>
          <a:lstStyle/>
          <a:p>
            <a:pPr algn="ctr"/>
            <a:r>
              <a:rPr lang="en-US" sz="3600" b="1" dirty="0" smtClean="0"/>
              <a:t>Focal Groups and Bi-partitions </a:t>
            </a:r>
          </a:p>
          <a:p>
            <a:pPr algn="ctr"/>
            <a:r>
              <a:rPr lang="en-US" sz="3600" b="1" dirty="0" smtClean="0"/>
              <a:t>(developed by Brian O’Meara)</a:t>
            </a:r>
            <a:endParaRPr lang="en-US" sz="3600" b="1" dirty="0"/>
          </a:p>
        </p:txBody>
      </p:sp>
      <p:sp>
        <p:nvSpPr>
          <p:cNvPr id="7" name="TextBox 6"/>
          <p:cNvSpPr txBox="1"/>
          <p:nvPr/>
        </p:nvSpPr>
        <p:spPr>
          <a:xfrm>
            <a:off x="228600" y="6248400"/>
            <a:ext cx="9060837" cy="457200"/>
          </a:xfrm>
          <a:prstGeom prst="rect">
            <a:avLst/>
          </a:prstGeom>
          <a:noFill/>
        </p:spPr>
        <p:txBody>
          <a:bodyPr wrap="square" rtlCol="0">
            <a:spAutoFit/>
          </a:bodyPr>
          <a:lstStyle/>
          <a:p>
            <a:r>
              <a:rPr lang="en-US" sz="2400" b="1" dirty="0" smtClean="0"/>
              <a:t>     Phenotypic Space           Bi-partitioning Phenotypic Space</a:t>
            </a:r>
            <a:endParaRPr lang="en-US" sz="2400" b="1" dirty="0"/>
          </a:p>
        </p:txBody>
      </p:sp>
      <p:sp>
        <p:nvSpPr>
          <p:cNvPr id="8" name="TextBox 7"/>
          <p:cNvSpPr txBox="1"/>
          <p:nvPr/>
        </p:nvSpPr>
        <p:spPr>
          <a:xfrm>
            <a:off x="3429000" y="1828800"/>
            <a:ext cx="5715000" cy="707886"/>
          </a:xfrm>
          <a:prstGeom prst="rect">
            <a:avLst/>
          </a:prstGeom>
          <a:noFill/>
        </p:spPr>
        <p:txBody>
          <a:bodyPr wrap="square" rtlCol="0">
            <a:spAutoFit/>
          </a:bodyPr>
          <a:lstStyle/>
          <a:p>
            <a:r>
              <a:rPr lang="en-US" sz="2000" dirty="0" smtClean="0"/>
              <a:t>Corolla present, bilateral symmetry, few stamens</a:t>
            </a:r>
          </a:p>
          <a:p>
            <a:r>
              <a:rPr lang="en-US" sz="2000" dirty="0" smtClean="0"/>
              <a:t>  combined with 2</a:t>
            </a:r>
            <a:r>
              <a:rPr lang="en-US" sz="2000" baseline="30000" dirty="0" smtClean="0"/>
              <a:t>3</a:t>
            </a:r>
            <a:r>
              <a:rPr lang="en-US" sz="2000" dirty="0" smtClean="0"/>
              <a:t> = 8 other character states</a:t>
            </a:r>
            <a:endParaRPr lang="en-US" sz="20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1295400"/>
          <a:ext cx="8153402" cy="4267201"/>
        </p:xfrm>
        <a:graphic>
          <a:graphicData uri="http://schemas.openxmlformats.org/drawingml/2006/table">
            <a:tbl>
              <a:tblPr/>
              <a:tblGrid>
                <a:gridCol w="474295"/>
                <a:gridCol w="1916476"/>
                <a:gridCol w="1134448"/>
                <a:gridCol w="1156792"/>
                <a:gridCol w="1158823"/>
                <a:gridCol w="1155776"/>
                <a:gridCol w="1156792"/>
              </a:tblGrid>
              <a:tr h="449837">
                <a:tc>
                  <a:txBody>
                    <a:bodyPr/>
                    <a:lstStyle/>
                    <a:p>
                      <a:pPr marL="0" marR="0" algn="ctr">
                        <a:spcBef>
                          <a:spcPts val="0"/>
                        </a:spcBef>
                        <a:spcAft>
                          <a:spcPts val="0"/>
                        </a:spcAft>
                      </a:pPr>
                      <a:endParaRPr lang="en-US" sz="1800" b="1" dirty="0">
                        <a:latin typeface="+mj-lt"/>
                        <a:ea typeface="MS Mincho"/>
                        <a:cs typeface="Times New Roman"/>
                      </a:endParaRPr>
                    </a:p>
                  </a:txBody>
                  <a:tcPr marL="68580" marR="68580" marT="0" marB="0">
                    <a:lnL>
                      <a:noFill/>
                    </a:lnL>
                    <a:lnR>
                      <a:noFill/>
                    </a:lnR>
                    <a:lnT>
                      <a:noFill/>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latin typeface="+mj-lt"/>
                          <a:ea typeface="MS Mincho"/>
                          <a:cs typeface="Times New Roman"/>
                        </a:rPr>
                        <a:t>Model</a:t>
                      </a: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latin typeface="+mj-lt"/>
                          <a:ea typeface="MS Mincho"/>
                          <a:cs typeface="Times New Roman"/>
                        </a:rPr>
                        <a:t>K</a:t>
                      </a: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i="1">
                          <a:latin typeface="+mj-lt"/>
                          <a:ea typeface="MS Mincho"/>
                          <a:cs typeface="Times New Roman"/>
                        </a:rPr>
                        <a:t>q</a:t>
                      </a:r>
                      <a:r>
                        <a:rPr lang="en-US" sz="1800" b="1" i="1" baseline="-25000">
                          <a:latin typeface="+mj-lt"/>
                          <a:ea typeface="MS Mincho"/>
                          <a:cs typeface="Times New Roman"/>
                        </a:rPr>
                        <a:t>NF</a:t>
                      </a:r>
                      <a:endParaRPr lang="en-US" sz="1800" b="1">
                        <a:latin typeface="+mj-lt"/>
                        <a:ea typeface="MS Mincho"/>
                        <a:cs typeface="Times New Roman"/>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i="1">
                          <a:latin typeface="+mj-lt"/>
                          <a:ea typeface="MS Mincho"/>
                          <a:cs typeface="Times New Roman"/>
                        </a:rPr>
                        <a:t>q</a:t>
                      </a:r>
                      <a:r>
                        <a:rPr lang="en-US" sz="1800" b="1" i="1" baseline="-25000">
                          <a:latin typeface="+mj-lt"/>
                          <a:ea typeface="MS Mincho"/>
                          <a:cs typeface="Times New Roman"/>
                        </a:rPr>
                        <a:t>NN</a:t>
                      </a:r>
                      <a:endParaRPr lang="en-US" sz="1800" b="1">
                        <a:latin typeface="+mj-lt"/>
                        <a:ea typeface="MS Mincho"/>
                        <a:cs typeface="Times New Roman"/>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i="1">
                          <a:latin typeface="+mj-lt"/>
                          <a:ea typeface="MS Mincho"/>
                          <a:cs typeface="Times New Roman"/>
                        </a:rPr>
                        <a:t>q</a:t>
                      </a:r>
                      <a:r>
                        <a:rPr lang="en-US" sz="1800" b="1" i="1" baseline="-25000">
                          <a:latin typeface="+mj-lt"/>
                          <a:ea typeface="MS Mincho"/>
                          <a:cs typeface="Times New Roman"/>
                        </a:rPr>
                        <a:t>FF</a:t>
                      </a:r>
                      <a:endParaRPr lang="en-US" sz="1800" b="1">
                        <a:latin typeface="+mj-lt"/>
                        <a:ea typeface="MS Mincho"/>
                        <a:cs typeface="Times New Roman"/>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i="1" dirty="0" err="1">
                          <a:latin typeface="+mj-lt"/>
                          <a:ea typeface="MS Mincho"/>
                          <a:cs typeface="Times New Roman"/>
                        </a:rPr>
                        <a:t>q</a:t>
                      </a:r>
                      <a:r>
                        <a:rPr lang="en-US" sz="1800" b="1" i="1" baseline="-25000" dirty="0" err="1">
                          <a:latin typeface="+mj-lt"/>
                          <a:ea typeface="MS Mincho"/>
                          <a:cs typeface="Times New Roman"/>
                        </a:rPr>
                        <a:t>FN</a:t>
                      </a:r>
                      <a:endParaRPr lang="en-US" sz="1800" b="1" dirty="0">
                        <a:latin typeface="+mj-lt"/>
                        <a:ea typeface="MS Mincho"/>
                        <a:cs typeface="Times New Roman"/>
                      </a:endParaRPr>
                    </a:p>
                  </a:txBody>
                  <a:tcPr marL="68580" marR="68580" marT="0" marB="0" anchor="ctr">
                    <a:lnL>
                      <a:noFill/>
                    </a:lnL>
                    <a:lnR>
                      <a:noFill/>
                    </a:lnR>
                    <a:lnT>
                      <a:noFill/>
                    </a:lnT>
                    <a:lnB w="28575" cap="flat" cmpd="sng" algn="ctr">
                      <a:solidFill>
                        <a:srgbClr val="000000"/>
                      </a:solidFill>
                      <a:prstDash val="solid"/>
                      <a:round/>
                      <a:headEnd type="none" w="med" len="med"/>
                      <a:tailEnd type="none" w="med" len="med"/>
                    </a:lnB>
                  </a:tcPr>
                </a:tc>
              </a:tr>
              <a:tr h="449837">
                <a:tc>
                  <a:txBody>
                    <a:bodyPr/>
                    <a:lstStyle/>
                    <a:p>
                      <a:pPr marL="0" marR="0" algn="ctr">
                        <a:spcBef>
                          <a:spcPts val="0"/>
                        </a:spcBef>
                        <a:spcAft>
                          <a:spcPts val="0"/>
                        </a:spcAft>
                      </a:pPr>
                      <a:r>
                        <a:rPr lang="en-US" sz="1800" b="1">
                          <a:latin typeface="+mj-lt"/>
                          <a:ea typeface="MS Mincho"/>
                          <a:cs typeface="Times New Roman"/>
                        </a:rPr>
                        <a:t>1.</a:t>
                      </a:r>
                    </a:p>
                  </a:txBody>
                  <a:tcPr marL="68580" marR="68580" marT="0" marB="0" anchor="ctr">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latin typeface="+mj-lt"/>
                          <a:ea typeface="MS Mincho"/>
                          <a:cs typeface="Times New Roman"/>
                        </a:rPr>
                        <a:t>Equal</a:t>
                      </a:r>
                    </a:p>
                  </a:txBody>
                  <a:tcPr marL="68580" marR="68580" marT="0" marB="0" anchor="ctr">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latin typeface="+mj-lt"/>
                          <a:ea typeface="MS Mincho"/>
                          <a:cs typeface="Times New Roman"/>
                        </a:rPr>
                        <a:t>1</a:t>
                      </a:r>
                    </a:p>
                  </a:txBody>
                  <a:tcPr marL="68580" marR="68580" marT="0" marB="0" anchor="ctr">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spcBef>
                          <a:spcPts val="0"/>
                        </a:spcBef>
                        <a:spcAft>
                          <a:spcPts val="0"/>
                        </a:spcAft>
                      </a:pPr>
                      <a:r>
                        <a:rPr lang="en-US" sz="1800" b="1" i="1" dirty="0" err="1">
                          <a:latin typeface="+mj-lt"/>
                          <a:ea typeface="MS Mincho"/>
                          <a:cs typeface="Times New Roman"/>
                        </a:rPr>
                        <a:t>q</a:t>
                      </a:r>
                      <a:r>
                        <a:rPr lang="en-US" sz="1800" b="1" i="1" baseline="-25000" dirty="0" err="1">
                          <a:latin typeface="+mj-lt"/>
                          <a:ea typeface="MS Mincho"/>
                          <a:cs typeface="Times New Roman"/>
                        </a:rPr>
                        <a:t>NF</a:t>
                      </a:r>
                      <a:r>
                        <a:rPr lang="en-US" sz="1800" b="1" i="1" baseline="-25000" dirty="0">
                          <a:latin typeface="+mj-lt"/>
                          <a:ea typeface="MS Mincho"/>
                          <a:cs typeface="Times New Roman"/>
                        </a:rPr>
                        <a:t> </a:t>
                      </a:r>
                      <a:r>
                        <a:rPr lang="en-US" sz="1800" b="1" dirty="0">
                          <a:latin typeface="+mj-lt"/>
                          <a:ea typeface="MS Mincho"/>
                          <a:cs typeface="Times New Roman"/>
                        </a:rPr>
                        <a:t>=</a:t>
                      </a:r>
                      <a:r>
                        <a:rPr lang="en-US" sz="1800" b="1" i="1" dirty="0">
                          <a:latin typeface="+mj-lt"/>
                          <a:ea typeface="MS Mincho"/>
                          <a:cs typeface="Times New Roman"/>
                        </a:rPr>
                        <a:t> </a:t>
                      </a:r>
                      <a:r>
                        <a:rPr lang="en-US" sz="1800" b="1" i="1" dirty="0" err="1">
                          <a:latin typeface="+mj-lt"/>
                          <a:ea typeface="MS Mincho"/>
                          <a:cs typeface="Times New Roman"/>
                        </a:rPr>
                        <a:t>q</a:t>
                      </a:r>
                      <a:r>
                        <a:rPr lang="en-US" sz="1800" b="1" i="1" baseline="-25000" dirty="0" err="1">
                          <a:latin typeface="+mj-lt"/>
                          <a:ea typeface="MS Mincho"/>
                          <a:cs typeface="Times New Roman"/>
                        </a:rPr>
                        <a:t>NN</a:t>
                      </a:r>
                      <a:r>
                        <a:rPr lang="en-US" sz="1800" b="1" i="1" baseline="-25000" dirty="0">
                          <a:latin typeface="+mj-lt"/>
                          <a:ea typeface="MS Mincho"/>
                          <a:cs typeface="Times New Roman"/>
                        </a:rPr>
                        <a:t> </a:t>
                      </a:r>
                      <a:r>
                        <a:rPr lang="en-US" sz="1800" b="1" dirty="0">
                          <a:latin typeface="+mj-lt"/>
                          <a:ea typeface="MS Mincho"/>
                          <a:cs typeface="Times New Roman"/>
                        </a:rPr>
                        <a:t>=</a:t>
                      </a:r>
                      <a:r>
                        <a:rPr lang="en-US" sz="1800" b="1" i="1" dirty="0">
                          <a:latin typeface="+mj-lt"/>
                          <a:ea typeface="MS Mincho"/>
                          <a:cs typeface="Times New Roman"/>
                        </a:rPr>
                        <a:t> </a:t>
                      </a:r>
                      <a:r>
                        <a:rPr lang="en-US" sz="1800" b="1" i="1" dirty="0" err="1">
                          <a:latin typeface="+mj-lt"/>
                          <a:ea typeface="MS Mincho"/>
                          <a:cs typeface="Times New Roman"/>
                        </a:rPr>
                        <a:t>q</a:t>
                      </a:r>
                      <a:r>
                        <a:rPr lang="en-US" sz="1800" b="1" i="1" baseline="-25000" dirty="0" err="1">
                          <a:latin typeface="+mj-lt"/>
                          <a:ea typeface="MS Mincho"/>
                          <a:cs typeface="Times New Roman"/>
                        </a:rPr>
                        <a:t>FF</a:t>
                      </a:r>
                      <a:r>
                        <a:rPr lang="en-US" sz="1800" b="1" i="1" baseline="-25000" dirty="0">
                          <a:latin typeface="+mj-lt"/>
                          <a:ea typeface="MS Mincho"/>
                          <a:cs typeface="Times New Roman"/>
                        </a:rPr>
                        <a:t> </a:t>
                      </a:r>
                      <a:r>
                        <a:rPr lang="en-US" sz="1800" b="1" dirty="0">
                          <a:latin typeface="+mj-lt"/>
                          <a:ea typeface="MS Mincho"/>
                          <a:cs typeface="Times New Roman"/>
                        </a:rPr>
                        <a:t>=</a:t>
                      </a:r>
                      <a:r>
                        <a:rPr lang="en-US" sz="1800" b="1" i="1" dirty="0">
                          <a:latin typeface="+mj-lt"/>
                          <a:ea typeface="MS Mincho"/>
                          <a:cs typeface="Times New Roman"/>
                        </a:rPr>
                        <a:t> </a:t>
                      </a:r>
                      <a:r>
                        <a:rPr lang="en-US" sz="1800" b="1" i="1" dirty="0" err="1">
                          <a:latin typeface="+mj-lt"/>
                          <a:ea typeface="MS Mincho"/>
                          <a:cs typeface="Times New Roman"/>
                        </a:rPr>
                        <a:t>q</a:t>
                      </a:r>
                      <a:r>
                        <a:rPr lang="en-US" sz="1800" b="1" i="1" baseline="-25000" dirty="0" err="1">
                          <a:latin typeface="+mj-lt"/>
                          <a:ea typeface="MS Mincho"/>
                          <a:cs typeface="Times New Roman"/>
                        </a:rPr>
                        <a:t>FN</a:t>
                      </a:r>
                      <a:endParaRPr lang="en-US" sz="1800" b="1" dirty="0">
                        <a:latin typeface="+mj-lt"/>
                        <a:ea typeface="MS Mincho"/>
                        <a:cs typeface="Times New Roman"/>
                      </a:endParaRPr>
                    </a:p>
                  </a:txBody>
                  <a:tcPr marL="68580" marR="68580" marT="0" marB="0" anchor="ctr">
                    <a:lnL>
                      <a:noFill/>
                    </a:lnL>
                    <a:lnR>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757537">
                <a:tc>
                  <a:txBody>
                    <a:bodyPr/>
                    <a:lstStyle/>
                    <a:p>
                      <a:pPr marL="0" marR="0" algn="ctr">
                        <a:spcBef>
                          <a:spcPts val="0"/>
                        </a:spcBef>
                        <a:spcAft>
                          <a:spcPts val="0"/>
                        </a:spcAft>
                      </a:pPr>
                      <a:r>
                        <a:rPr lang="en-US" sz="1800" b="1">
                          <a:latin typeface="+mj-lt"/>
                          <a:ea typeface="MS Mincho"/>
                          <a:cs typeface="Times New Roman"/>
                        </a:rPr>
                        <a:t>2.</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latin typeface="+mj-lt"/>
                          <a:ea typeface="MS Mincho"/>
                          <a:cs typeface="Times New Roman"/>
                        </a:rPr>
                        <a:t>Inflow unique</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latin typeface="+mj-lt"/>
                          <a:ea typeface="MS Mincho"/>
                          <a:cs typeface="Times New Roman"/>
                        </a:rPr>
                        <a:t>2</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i="1">
                          <a:latin typeface="+mj-lt"/>
                          <a:ea typeface="MS Mincho"/>
                          <a:cs typeface="Times New Roman"/>
                        </a:rPr>
                        <a:t>q</a:t>
                      </a:r>
                      <a:r>
                        <a:rPr lang="en-US" sz="1800" b="1" i="1" baseline="-25000">
                          <a:latin typeface="+mj-lt"/>
                          <a:ea typeface="MS Mincho"/>
                          <a:cs typeface="Times New Roman"/>
                        </a:rPr>
                        <a:t>NF</a:t>
                      </a:r>
                      <a:endParaRPr lang="en-US" sz="1800" b="1">
                        <a:latin typeface="+mj-lt"/>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gridSpan="3">
                  <a:txBody>
                    <a:bodyPr/>
                    <a:lstStyle/>
                    <a:p>
                      <a:pPr marL="0" marR="0" algn="ctr">
                        <a:spcBef>
                          <a:spcPts val="0"/>
                        </a:spcBef>
                        <a:spcAft>
                          <a:spcPts val="0"/>
                        </a:spcAft>
                      </a:pPr>
                      <a:r>
                        <a:rPr lang="en-US" sz="1800" b="1" i="1" dirty="0" err="1">
                          <a:latin typeface="+mj-lt"/>
                          <a:ea typeface="MS Mincho"/>
                          <a:cs typeface="Times New Roman"/>
                        </a:rPr>
                        <a:t>q</a:t>
                      </a:r>
                      <a:r>
                        <a:rPr lang="en-US" sz="1800" b="1" i="1" baseline="-25000" dirty="0" err="1">
                          <a:latin typeface="+mj-lt"/>
                          <a:ea typeface="MS Mincho"/>
                          <a:cs typeface="Times New Roman"/>
                        </a:rPr>
                        <a:t>NN</a:t>
                      </a:r>
                      <a:r>
                        <a:rPr lang="en-US" sz="1800" b="1" i="1" baseline="-25000" dirty="0">
                          <a:latin typeface="+mj-lt"/>
                          <a:ea typeface="MS Mincho"/>
                          <a:cs typeface="Times New Roman"/>
                        </a:rPr>
                        <a:t> </a:t>
                      </a:r>
                      <a:r>
                        <a:rPr lang="en-US" sz="1800" b="1" dirty="0">
                          <a:latin typeface="+mj-lt"/>
                          <a:ea typeface="MS Mincho"/>
                          <a:cs typeface="Times New Roman"/>
                        </a:rPr>
                        <a:t>=</a:t>
                      </a:r>
                      <a:r>
                        <a:rPr lang="en-US" sz="1800" b="1" i="1" dirty="0">
                          <a:latin typeface="+mj-lt"/>
                          <a:ea typeface="MS Mincho"/>
                          <a:cs typeface="Times New Roman"/>
                        </a:rPr>
                        <a:t> </a:t>
                      </a:r>
                      <a:r>
                        <a:rPr lang="en-US" sz="1800" b="1" i="1" dirty="0" err="1">
                          <a:latin typeface="+mj-lt"/>
                          <a:ea typeface="MS Mincho"/>
                          <a:cs typeface="Times New Roman"/>
                        </a:rPr>
                        <a:t>q</a:t>
                      </a:r>
                      <a:r>
                        <a:rPr lang="en-US" sz="1800" b="1" i="1" baseline="-25000" dirty="0" err="1">
                          <a:latin typeface="+mj-lt"/>
                          <a:ea typeface="MS Mincho"/>
                          <a:cs typeface="Times New Roman"/>
                        </a:rPr>
                        <a:t>FF</a:t>
                      </a:r>
                      <a:r>
                        <a:rPr lang="en-US" sz="1800" b="1" i="1" baseline="-25000" dirty="0">
                          <a:latin typeface="+mj-lt"/>
                          <a:ea typeface="MS Mincho"/>
                          <a:cs typeface="Times New Roman"/>
                        </a:rPr>
                        <a:t> </a:t>
                      </a:r>
                      <a:r>
                        <a:rPr lang="en-US" sz="1800" b="1" dirty="0">
                          <a:latin typeface="+mj-lt"/>
                          <a:ea typeface="MS Mincho"/>
                          <a:cs typeface="Times New Roman"/>
                        </a:rPr>
                        <a:t>=</a:t>
                      </a:r>
                      <a:r>
                        <a:rPr lang="en-US" sz="1800" b="1" i="1" dirty="0">
                          <a:latin typeface="+mj-lt"/>
                          <a:ea typeface="MS Mincho"/>
                          <a:cs typeface="Times New Roman"/>
                        </a:rPr>
                        <a:t> </a:t>
                      </a:r>
                      <a:r>
                        <a:rPr lang="en-US" sz="1800" b="1" i="1" dirty="0" err="1">
                          <a:latin typeface="+mj-lt"/>
                          <a:ea typeface="MS Mincho"/>
                          <a:cs typeface="Times New Roman"/>
                        </a:rPr>
                        <a:t>q</a:t>
                      </a:r>
                      <a:r>
                        <a:rPr lang="en-US" sz="1800" b="1" i="1" baseline="-25000" dirty="0" err="1">
                          <a:latin typeface="+mj-lt"/>
                          <a:ea typeface="MS Mincho"/>
                          <a:cs typeface="Times New Roman"/>
                        </a:rPr>
                        <a:t>FN</a:t>
                      </a:r>
                      <a:endParaRPr lang="en-US" sz="1800" b="1" dirty="0">
                        <a:latin typeface="+mj-lt"/>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n-US"/>
                    </a:p>
                  </a:txBody>
                  <a:tcPr/>
                </a:tc>
                <a:tc hMerge="1">
                  <a:txBody>
                    <a:bodyPr/>
                    <a:lstStyle/>
                    <a:p>
                      <a:endParaRPr lang="en-US"/>
                    </a:p>
                  </a:txBody>
                  <a:tcPr/>
                </a:tc>
              </a:tr>
              <a:tr h="743480">
                <a:tc>
                  <a:txBody>
                    <a:bodyPr/>
                    <a:lstStyle/>
                    <a:p>
                      <a:pPr marL="0" marR="0" algn="ctr">
                        <a:spcBef>
                          <a:spcPts val="0"/>
                        </a:spcBef>
                        <a:spcAft>
                          <a:spcPts val="0"/>
                        </a:spcAft>
                      </a:pPr>
                      <a:r>
                        <a:rPr lang="en-US" sz="1800" b="1">
                          <a:latin typeface="+mj-lt"/>
                          <a:ea typeface="MS Mincho"/>
                          <a:cs typeface="Times New Roman"/>
                        </a:rPr>
                        <a:t>3.</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latin typeface="+mj-lt"/>
                          <a:ea typeface="MS Mincho"/>
                          <a:cs typeface="Times New Roman"/>
                        </a:rPr>
                        <a:t>Outflow unique</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latin typeface="+mj-lt"/>
                          <a:ea typeface="MS Mincho"/>
                          <a:cs typeface="Times New Roman"/>
                        </a:rPr>
                        <a:t>2</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800" b="1" i="1" dirty="0" err="1">
                          <a:latin typeface="+mj-lt"/>
                          <a:ea typeface="MS Mincho"/>
                          <a:cs typeface="Times New Roman"/>
                        </a:rPr>
                        <a:t>q</a:t>
                      </a:r>
                      <a:r>
                        <a:rPr lang="en-US" sz="1800" b="1" i="1" baseline="-25000" dirty="0" err="1">
                          <a:latin typeface="+mj-lt"/>
                          <a:ea typeface="MS Mincho"/>
                          <a:cs typeface="Times New Roman"/>
                        </a:rPr>
                        <a:t>NF</a:t>
                      </a:r>
                      <a:r>
                        <a:rPr lang="en-US" sz="1800" b="1" i="1" baseline="-25000" dirty="0">
                          <a:latin typeface="+mj-lt"/>
                          <a:ea typeface="MS Mincho"/>
                          <a:cs typeface="Times New Roman"/>
                        </a:rPr>
                        <a:t> </a:t>
                      </a:r>
                      <a:r>
                        <a:rPr lang="en-US" sz="1800" b="1" dirty="0">
                          <a:latin typeface="+mj-lt"/>
                          <a:ea typeface="MS Mincho"/>
                          <a:cs typeface="Times New Roman"/>
                        </a:rPr>
                        <a:t>=</a:t>
                      </a:r>
                      <a:r>
                        <a:rPr lang="en-US" sz="1800" b="1" i="1" dirty="0">
                          <a:latin typeface="+mj-lt"/>
                          <a:ea typeface="MS Mincho"/>
                          <a:cs typeface="Times New Roman"/>
                        </a:rPr>
                        <a:t> </a:t>
                      </a:r>
                      <a:r>
                        <a:rPr lang="en-US" sz="1800" b="1" i="1" dirty="0" err="1">
                          <a:latin typeface="+mj-lt"/>
                          <a:ea typeface="MS Mincho"/>
                          <a:cs typeface="Times New Roman"/>
                        </a:rPr>
                        <a:t>q</a:t>
                      </a:r>
                      <a:r>
                        <a:rPr lang="en-US" sz="1800" b="1" i="1" baseline="-25000" dirty="0" err="1">
                          <a:latin typeface="+mj-lt"/>
                          <a:ea typeface="MS Mincho"/>
                          <a:cs typeface="Times New Roman"/>
                        </a:rPr>
                        <a:t>NN</a:t>
                      </a:r>
                      <a:r>
                        <a:rPr lang="en-US" sz="1800" b="1" i="1" baseline="-25000" dirty="0">
                          <a:latin typeface="+mj-lt"/>
                          <a:ea typeface="MS Mincho"/>
                          <a:cs typeface="Times New Roman"/>
                        </a:rPr>
                        <a:t> </a:t>
                      </a:r>
                      <a:r>
                        <a:rPr lang="en-US" sz="1800" b="1" dirty="0">
                          <a:latin typeface="+mj-lt"/>
                          <a:ea typeface="MS Mincho"/>
                          <a:cs typeface="Times New Roman"/>
                        </a:rPr>
                        <a:t>=</a:t>
                      </a:r>
                      <a:r>
                        <a:rPr lang="en-US" sz="1800" b="1" i="1" dirty="0">
                          <a:latin typeface="+mj-lt"/>
                          <a:ea typeface="MS Mincho"/>
                          <a:cs typeface="Times New Roman"/>
                        </a:rPr>
                        <a:t> </a:t>
                      </a:r>
                      <a:r>
                        <a:rPr lang="en-US" sz="1800" b="1" i="1" dirty="0" err="1">
                          <a:latin typeface="+mj-lt"/>
                          <a:ea typeface="MS Mincho"/>
                          <a:cs typeface="Times New Roman"/>
                        </a:rPr>
                        <a:t>q</a:t>
                      </a:r>
                      <a:r>
                        <a:rPr lang="en-US" sz="1800" b="1" i="1" baseline="-25000" dirty="0" err="1">
                          <a:latin typeface="+mj-lt"/>
                          <a:ea typeface="MS Mincho"/>
                          <a:cs typeface="Times New Roman"/>
                        </a:rPr>
                        <a:t>FF</a:t>
                      </a:r>
                      <a:endParaRPr lang="en-US" sz="1800" b="1" dirty="0">
                        <a:latin typeface="+mj-lt"/>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800" b="1" i="1" dirty="0" err="1">
                          <a:latin typeface="+mj-lt"/>
                          <a:ea typeface="MS Mincho"/>
                          <a:cs typeface="Times New Roman"/>
                        </a:rPr>
                        <a:t>q</a:t>
                      </a:r>
                      <a:r>
                        <a:rPr lang="en-US" sz="1800" b="1" i="1" baseline="-25000" dirty="0" err="1">
                          <a:latin typeface="+mj-lt"/>
                          <a:ea typeface="MS Mincho"/>
                          <a:cs typeface="Times New Roman"/>
                        </a:rPr>
                        <a:t>FN</a:t>
                      </a:r>
                      <a:endParaRPr lang="en-US" sz="1800" b="1" dirty="0">
                        <a:latin typeface="+mj-lt"/>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r>
              <a:tr h="1137087">
                <a:tc>
                  <a:txBody>
                    <a:bodyPr/>
                    <a:lstStyle/>
                    <a:p>
                      <a:pPr marL="0" marR="0" algn="ctr">
                        <a:spcBef>
                          <a:spcPts val="0"/>
                        </a:spcBef>
                        <a:spcAft>
                          <a:spcPts val="0"/>
                        </a:spcAft>
                      </a:pPr>
                      <a:r>
                        <a:rPr lang="en-US" sz="1800" b="1">
                          <a:latin typeface="+mj-lt"/>
                          <a:ea typeface="MS Mincho"/>
                          <a:cs typeface="Times New Roman"/>
                        </a:rPr>
                        <a:t>4.</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latin typeface="+mj-lt"/>
                          <a:ea typeface="MS Mincho"/>
                          <a:cs typeface="Times New Roman"/>
                        </a:rPr>
                        <a:t>Inflow and outflow different</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latin typeface="+mj-lt"/>
                          <a:ea typeface="MS Mincho"/>
                          <a:cs typeface="Times New Roman"/>
                        </a:rPr>
                        <a:t>3</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i="1">
                          <a:latin typeface="+mj-lt"/>
                          <a:ea typeface="MS Mincho"/>
                          <a:cs typeface="Times New Roman"/>
                        </a:rPr>
                        <a:t>q</a:t>
                      </a:r>
                      <a:r>
                        <a:rPr lang="en-US" sz="1800" b="1" i="1" baseline="-25000">
                          <a:latin typeface="+mj-lt"/>
                          <a:ea typeface="MS Mincho"/>
                          <a:cs typeface="Times New Roman"/>
                        </a:rPr>
                        <a:t>NF</a:t>
                      </a:r>
                      <a:endParaRPr lang="en-US" sz="1800" b="1">
                        <a:latin typeface="+mj-lt"/>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gridSpan="2">
                  <a:txBody>
                    <a:bodyPr/>
                    <a:lstStyle/>
                    <a:p>
                      <a:pPr marL="0" marR="0" algn="ctr">
                        <a:spcBef>
                          <a:spcPts val="0"/>
                        </a:spcBef>
                        <a:spcAft>
                          <a:spcPts val="0"/>
                        </a:spcAft>
                      </a:pPr>
                      <a:r>
                        <a:rPr lang="en-US" sz="1800" b="1" i="1" dirty="0" err="1">
                          <a:latin typeface="+mj-lt"/>
                          <a:ea typeface="MS Mincho"/>
                          <a:cs typeface="Times New Roman"/>
                        </a:rPr>
                        <a:t>q</a:t>
                      </a:r>
                      <a:r>
                        <a:rPr lang="en-US" sz="1800" b="1" i="1" baseline="-25000" dirty="0" err="1">
                          <a:latin typeface="+mj-lt"/>
                          <a:ea typeface="MS Mincho"/>
                          <a:cs typeface="Times New Roman"/>
                        </a:rPr>
                        <a:t>NN</a:t>
                      </a:r>
                      <a:r>
                        <a:rPr lang="en-US" sz="1800" b="1" i="1" baseline="-25000" dirty="0">
                          <a:latin typeface="+mj-lt"/>
                          <a:ea typeface="MS Mincho"/>
                          <a:cs typeface="Times New Roman"/>
                        </a:rPr>
                        <a:t> </a:t>
                      </a:r>
                      <a:r>
                        <a:rPr lang="en-US" sz="1800" b="1" dirty="0">
                          <a:latin typeface="+mj-lt"/>
                          <a:ea typeface="MS Mincho"/>
                          <a:cs typeface="Times New Roman"/>
                        </a:rPr>
                        <a:t>=</a:t>
                      </a:r>
                      <a:r>
                        <a:rPr lang="en-US" sz="1800" b="1" i="1" dirty="0">
                          <a:latin typeface="+mj-lt"/>
                          <a:ea typeface="MS Mincho"/>
                          <a:cs typeface="Times New Roman"/>
                        </a:rPr>
                        <a:t> </a:t>
                      </a:r>
                      <a:r>
                        <a:rPr lang="en-US" sz="1800" b="1" i="1" dirty="0" err="1">
                          <a:latin typeface="+mj-lt"/>
                          <a:ea typeface="MS Mincho"/>
                          <a:cs typeface="Times New Roman"/>
                        </a:rPr>
                        <a:t>q</a:t>
                      </a:r>
                      <a:r>
                        <a:rPr lang="en-US" sz="1800" b="1" i="1" baseline="-25000" dirty="0" err="1">
                          <a:latin typeface="+mj-lt"/>
                          <a:ea typeface="MS Mincho"/>
                          <a:cs typeface="Times New Roman"/>
                        </a:rPr>
                        <a:t>FF</a:t>
                      </a:r>
                      <a:endParaRPr lang="en-US" sz="1800" b="1" dirty="0">
                        <a:latin typeface="+mj-lt"/>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n-US"/>
                    </a:p>
                  </a:txBody>
                  <a:tcPr/>
                </a:tc>
                <a:tc>
                  <a:txBody>
                    <a:bodyPr/>
                    <a:lstStyle/>
                    <a:p>
                      <a:pPr marL="0" marR="0" algn="ctr">
                        <a:spcBef>
                          <a:spcPts val="0"/>
                        </a:spcBef>
                        <a:spcAft>
                          <a:spcPts val="0"/>
                        </a:spcAft>
                      </a:pPr>
                      <a:r>
                        <a:rPr lang="en-US" sz="1800" b="1" i="1" dirty="0" err="1">
                          <a:latin typeface="+mj-lt"/>
                          <a:ea typeface="MS Mincho"/>
                          <a:cs typeface="Times New Roman"/>
                        </a:rPr>
                        <a:t>q</a:t>
                      </a:r>
                      <a:r>
                        <a:rPr lang="en-US" sz="1800" b="1" i="1" baseline="-25000" dirty="0" err="1">
                          <a:latin typeface="+mj-lt"/>
                          <a:ea typeface="MS Mincho"/>
                          <a:cs typeface="Times New Roman"/>
                        </a:rPr>
                        <a:t>FN</a:t>
                      </a:r>
                      <a:endParaRPr lang="en-US" sz="1800" b="1" dirty="0">
                        <a:latin typeface="+mj-lt"/>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tr>
              <a:tr h="729423">
                <a:tc>
                  <a:txBody>
                    <a:bodyPr/>
                    <a:lstStyle/>
                    <a:p>
                      <a:pPr marL="0" marR="0" algn="ctr">
                        <a:spcBef>
                          <a:spcPts val="0"/>
                        </a:spcBef>
                        <a:spcAft>
                          <a:spcPts val="0"/>
                        </a:spcAft>
                      </a:pPr>
                      <a:r>
                        <a:rPr lang="en-US" sz="1800" b="1">
                          <a:latin typeface="+mj-lt"/>
                          <a:ea typeface="MS Mincho"/>
                          <a:cs typeface="Times New Roman"/>
                        </a:rPr>
                        <a:t>5.</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800" b="1">
                          <a:latin typeface="+mj-lt"/>
                          <a:ea typeface="MS Mincho"/>
                          <a:cs typeface="Times New Roman"/>
                        </a:rPr>
                        <a:t>Free</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800" b="1" dirty="0">
                          <a:latin typeface="+mj-lt"/>
                          <a:ea typeface="MS Mincho"/>
                          <a:cs typeface="Times New Roman"/>
                        </a:rPr>
                        <a:t>4</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800" b="1" i="1">
                          <a:latin typeface="+mj-lt"/>
                          <a:ea typeface="MS Mincho"/>
                          <a:cs typeface="Times New Roman"/>
                        </a:rPr>
                        <a:t>q</a:t>
                      </a:r>
                      <a:r>
                        <a:rPr lang="en-US" sz="1800" b="1" i="1" baseline="-25000">
                          <a:latin typeface="+mj-lt"/>
                          <a:ea typeface="MS Mincho"/>
                          <a:cs typeface="Times New Roman"/>
                        </a:rPr>
                        <a:t>NF</a:t>
                      </a:r>
                      <a:endParaRPr lang="en-US" sz="1800" b="1">
                        <a:latin typeface="+mj-lt"/>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2DBDB"/>
                    </a:solidFill>
                  </a:tcPr>
                </a:tc>
                <a:tc>
                  <a:txBody>
                    <a:bodyPr/>
                    <a:lstStyle/>
                    <a:p>
                      <a:pPr marL="0" marR="0" algn="ctr">
                        <a:spcBef>
                          <a:spcPts val="0"/>
                        </a:spcBef>
                        <a:spcAft>
                          <a:spcPts val="0"/>
                        </a:spcAft>
                      </a:pPr>
                      <a:r>
                        <a:rPr lang="en-US" sz="1800" b="1" i="1">
                          <a:latin typeface="+mj-lt"/>
                          <a:ea typeface="MS Mincho"/>
                          <a:cs typeface="Times New Roman"/>
                        </a:rPr>
                        <a:t>q</a:t>
                      </a:r>
                      <a:r>
                        <a:rPr lang="en-US" sz="1800" b="1" i="1" baseline="-25000">
                          <a:latin typeface="+mj-lt"/>
                          <a:ea typeface="MS Mincho"/>
                          <a:cs typeface="Times New Roman"/>
                        </a:rPr>
                        <a:t>NN</a:t>
                      </a:r>
                      <a:endParaRPr lang="en-US" sz="1800" b="1">
                        <a:latin typeface="+mj-lt"/>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6D9F1"/>
                    </a:solidFill>
                  </a:tcPr>
                </a:tc>
                <a:tc>
                  <a:txBody>
                    <a:bodyPr/>
                    <a:lstStyle/>
                    <a:p>
                      <a:pPr marL="0" marR="0" algn="ctr">
                        <a:spcBef>
                          <a:spcPts val="0"/>
                        </a:spcBef>
                        <a:spcAft>
                          <a:spcPts val="0"/>
                        </a:spcAft>
                      </a:pPr>
                      <a:r>
                        <a:rPr lang="en-US" sz="1800" b="1" i="1" dirty="0" err="1">
                          <a:latin typeface="+mj-lt"/>
                          <a:ea typeface="MS Mincho"/>
                          <a:cs typeface="Times New Roman"/>
                        </a:rPr>
                        <a:t>q</a:t>
                      </a:r>
                      <a:r>
                        <a:rPr lang="en-US" sz="1800" b="1" i="1" baseline="-25000" dirty="0" err="1">
                          <a:latin typeface="+mj-lt"/>
                          <a:ea typeface="MS Mincho"/>
                          <a:cs typeface="Times New Roman"/>
                        </a:rPr>
                        <a:t>FF</a:t>
                      </a:r>
                      <a:endParaRPr lang="en-US" sz="1800" b="1" dirty="0">
                        <a:latin typeface="+mj-lt"/>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D6E3BC"/>
                    </a:solidFill>
                  </a:tcPr>
                </a:tc>
                <a:tc>
                  <a:txBody>
                    <a:bodyPr/>
                    <a:lstStyle/>
                    <a:p>
                      <a:pPr marL="0" marR="0" algn="ctr">
                        <a:spcBef>
                          <a:spcPts val="0"/>
                        </a:spcBef>
                        <a:spcAft>
                          <a:spcPts val="0"/>
                        </a:spcAft>
                      </a:pPr>
                      <a:r>
                        <a:rPr lang="en-US" sz="1800" b="1" i="1" dirty="0" err="1">
                          <a:latin typeface="+mj-lt"/>
                          <a:ea typeface="MS Mincho"/>
                          <a:cs typeface="Times New Roman"/>
                        </a:rPr>
                        <a:t>q</a:t>
                      </a:r>
                      <a:r>
                        <a:rPr lang="en-US" sz="1800" b="1" i="1" baseline="-25000" dirty="0" err="1">
                          <a:latin typeface="+mj-lt"/>
                          <a:ea typeface="MS Mincho"/>
                          <a:cs typeface="Times New Roman"/>
                        </a:rPr>
                        <a:t>FN</a:t>
                      </a:r>
                      <a:endParaRPr lang="en-US" sz="1800" b="1" dirty="0">
                        <a:latin typeface="+mj-lt"/>
                        <a:ea typeface="MS Mincho"/>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CC0D9"/>
                    </a:solidFill>
                  </a:tcPr>
                </a:tc>
              </a:tr>
            </a:tbl>
          </a:graphicData>
        </a:graphic>
      </p:graphicFrame>
      <p:sp>
        <p:nvSpPr>
          <p:cNvPr id="3" name="TextBox 2"/>
          <p:cNvSpPr txBox="1"/>
          <p:nvPr/>
        </p:nvSpPr>
        <p:spPr>
          <a:xfrm>
            <a:off x="0" y="152400"/>
            <a:ext cx="9144000" cy="892552"/>
          </a:xfrm>
          <a:prstGeom prst="rect">
            <a:avLst/>
          </a:prstGeom>
          <a:noFill/>
        </p:spPr>
        <p:txBody>
          <a:bodyPr wrap="square" rtlCol="0">
            <a:spAutoFit/>
          </a:bodyPr>
          <a:lstStyle/>
          <a:p>
            <a:pPr algn="ctr"/>
            <a:r>
              <a:rPr lang="en-US" sz="2600" b="1" dirty="0" smtClean="0"/>
              <a:t>Transition Rate models for Focal and Non-Focal States</a:t>
            </a:r>
          </a:p>
          <a:p>
            <a:pPr algn="ctr"/>
            <a:r>
              <a:rPr lang="en-US" sz="2600" b="1" dirty="0" smtClean="0"/>
              <a:t>K is the number of free parameters in the model</a:t>
            </a:r>
            <a:endParaRPr lang="en-US" sz="2600" b="1" dirty="0"/>
          </a:p>
        </p:txBody>
      </p:sp>
      <p:sp>
        <p:nvSpPr>
          <p:cNvPr id="5" name="TextBox 4"/>
          <p:cNvSpPr txBox="1"/>
          <p:nvPr/>
        </p:nvSpPr>
        <p:spPr>
          <a:xfrm>
            <a:off x="0" y="5689937"/>
            <a:ext cx="9144000" cy="1015663"/>
          </a:xfrm>
          <a:prstGeom prst="rect">
            <a:avLst/>
          </a:prstGeom>
          <a:noFill/>
        </p:spPr>
        <p:txBody>
          <a:bodyPr wrap="square" rtlCol="0">
            <a:spAutoFit/>
          </a:bodyPr>
          <a:lstStyle/>
          <a:p>
            <a:r>
              <a:rPr lang="en-US" sz="2000" b="1" dirty="0" smtClean="0"/>
              <a:t>Each model contains up to four transition rates (</a:t>
            </a:r>
            <a:r>
              <a:rPr lang="en-US" sz="2000" b="1" dirty="0" err="1" smtClean="0"/>
              <a:t>q</a:t>
            </a:r>
            <a:r>
              <a:rPr lang="en-US" sz="2000" b="1" baseline="-25000" dirty="0" err="1" smtClean="0"/>
              <a:t>NF</a:t>
            </a:r>
            <a:r>
              <a:rPr lang="en-US" sz="2000" b="1" dirty="0" smtClean="0"/>
              <a:t>, </a:t>
            </a:r>
            <a:r>
              <a:rPr lang="en-US" sz="2000" b="1" dirty="0" err="1" smtClean="0"/>
              <a:t>q</a:t>
            </a:r>
            <a:r>
              <a:rPr lang="en-US" sz="2000" b="1" baseline="-25000" dirty="0" err="1" smtClean="0"/>
              <a:t>NN</a:t>
            </a:r>
            <a:r>
              <a:rPr lang="en-US" sz="2000" b="1" dirty="0" smtClean="0"/>
              <a:t>, </a:t>
            </a:r>
            <a:r>
              <a:rPr lang="en-US" sz="2000" b="1" dirty="0" err="1" smtClean="0"/>
              <a:t>q</a:t>
            </a:r>
            <a:r>
              <a:rPr lang="en-US" sz="2000" b="1" baseline="-25000" dirty="0" err="1" smtClean="0"/>
              <a:t>FF</a:t>
            </a:r>
            <a:r>
              <a:rPr lang="en-US" sz="2000" b="1" dirty="0" smtClean="0"/>
              <a:t>, </a:t>
            </a:r>
            <a:r>
              <a:rPr lang="en-US" sz="2000" b="1" dirty="0" err="1" smtClean="0"/>
              <a:t>q</a:t>
            </a:r>
            <a:r>
              <a:rPr lang="en-US" sz="2000" b="1" baseline="-25000" dirty="0" err="1" smtClean="0"/>
              <a:t>FN</a:t>
            </a:r>
            <a:r>
              <a:rPr lang="en-US" sz="2000" b="1" dirty="0" smtClean="0"/>
              <a:t>), </a:t>
            </a:r>
          </a:p>
          <a:p>
            <a:r>
              <a:rPr lang="en-US" sz="2000" b="1" dirty="0" smtClean="0"/>
              <a:t>where “N” denotes the non-focal state and “F” the focal state.  The rate </a:t>
            </a:r>
            <a:r>
              <a:rPr lang="en-US" sz="2000" b="1" dirty="0" err="1" smtClean="0"/>
              <a:t>q</a:t>
            </a:r>
            <a:r>
              <a:rPr lang="en-US" sz="2000" b="1" baseline="-25000" dirty="0" err="1" smtClean="0"/>
              <a:t>NF</a:t>
            </a:r>
            <a:r>
              <a:rPr lang="en-US" sz="2000" b="1" dirty="0" smtClean="0"/>
              <a:t> is thus the rate of transitions from the non-focal to the focal state.</a:t>
            </a:r>
            <a:endParaRPr lang="en-US" sz="2000" b="1"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2.png"/>
          <p:cNvPicPr>
            <a:picLocks noChangeAspect="1"/>
          </p:cNvPicPr>
          <p:nvPr/>
        </p:nvPicPr>
        <p:blipFill>
          <a:blip r:embed="rId2" cstate="print"/>
          <a:stretch>
            <a:fillRect/>
          </a:stretch>
        </p:blipFill>
        <p:spPr>
          <a:xfrm>
            <a:off x="-76200" y="1143001"/>
            <a:ext cx="9311257" cy="4495800"/>
          </a:xfrm>
          <a:prstGeom prst="rect">
            <a:avLst/>
          </a:prstGeom>
        </p:spPr>
      </p:pic>
      <p:sp>
        <p:nvSpPr>
          <p:cNvPr id="6" name="TextBox 5"/>
          <p:cNvSpPr txBox="1"/>
          <p:nvPr/>
        </p:nvSpPr>
        <p:spPr>
          <a:xfrm>
            <a:off x="0" y="0"/>
            <a:ext cx="9144000" cy="892552"/>
          </a:xfrm>
          <a:prstGeom prst="rect">
            <a:avLst/>
          </a:prstGeom>
          <a:noFill/>
        </p:spPr>
        <p:txBody>
          <a:bodyPr wrap="square" rtlCol="0">
            <a:spAutoFit/>
          </a:bodyPr>
          <a:lstStyle/>
          <a:p>
            <a:pPr algn="ctr"/>
            <a:r>
              <a:rPr lang="en-US" sz="2600" b="1" dirty="0" smtClean="0"/>
              <a:t>Diversification rate models for focal and non-focal states </a:t>
            </a:r>
          </a:p>
          <a:p>
            <a:pPr algn="ctr"/>
            <a:r>
              <a:rPr lang="en-US" sz="2600" b="1" dirty="0" smtClean="0"/>
              <a:t>K is the number of free parameters (rates) in the model </a:t>
            </a:r>
            <a:endParaRPr lang="en-US" sz="2600" b="1" dirty="0"/>
          </a:p>
        </p:txBody>
      </p:sp>
      <p:sp>
        <p:nvSpPr>
          <p:cNvPr id="7" name="TextBox 6"/>
          <p:cNvSpPr txBox="1"/>
          <p:nvPr/>
        </p:nvSpPr>
        <p:spPr>
          <a:xfrm>
            <a:off x="0" y="5791200"/>
            <a:ext cx="9129881" cy="1015663"/>
          </a:xfrm>
          <a:prstGeom prst="rect">
            <a:avLst/>
          </a:prstGeom>
          <a:noFill/>
        </p:spPr>
        <p:txBody>
          <a:bodyPr wrap="square" rtlCol="0">
            <a:spAutoFit/>
          </a:bodyPr>
          <a:lstStyle/>
          <a:p>
            <a:r>
              <a:rPr lang="en-US" sz="2000" b="1" dirty="0" smtClean="0"/>
              <a:t>Each model contains up to four rates (</a:t>
            </a:r>
            <a:r>
              <a:rPr lang="en-US" sz="2000" b="1" dirty="0" err="1" smtClean="0"/>
              <a:t>λ</a:t>
            </a:r>
            <a:r>
              <a:rPr lang="en-US" sz="2000" b="1" baseline="-25000" dirty="0" err="1" smtClean="0"/>
              <a:t>F</a:t>
            </a:r>
            <a:r>
              <a:rPr lang="en-US" sz="2000" b="1" dirty="0" smtClean="0"/>
              <a:t>, </a:t>
            </a:r>
            <a:r>
              <a:rPr lang="en-US" sz="2000" b="1" dirty="0" err="1" smtClean="0"/>
              <a:t>λ</a:t>
            </a:r>
            <a:r>
              <a:rPr lang="en-US" sz="2000" b="1" baseline="-25000" dirty="0" err="1" smtClean="0"/>
              <a:t>N</a:t>
            </a:r>
            <a:r>
              <a:rPr lang="en-US" sz="2000" b="1" dirty="0" smtClean="0"/>
              <a:t>, </a:t>
            </a:r>
            <a:r>
              <a:rPr lang="en-US" sz="2000" b="1" dirty="0" err="1" smtClean="0"/>
              <a:t>μ</a:t>
            </a:r>
            <a:r>
              <a:rPr lang="en-US" sz="2000" b="1" baseline="-25000" dirty="0" err="1" smtClean="0"/>
              <a:t>F</a:t>
            </a:r>
            <a:r>
              <a:rPr lang="en-US" sz="2000" b="1" dirty="0" smtClean="0"/>
              <a:t>, </a:t>
            </a:r>
            <a:r>
              <a:rPr lang="en-US" sz="2000" b="1" dirty="0" err="1" smtClean="0"/>
              <a:t>μ</a:t>
            </a:r>
            <a:r>
              <a:rPr lang="en-US" sz="2000" b="1" baseline="-25000" dirty="0" err="1" smtClean="0"/>
              <a:t>N</a:t>
            </a:r>
            <a:r>
              <a:rPr lang="en-US" sz="2000" b="1" dirty="0" smtClean="0"/>
              <a:t>) where λ is the speciation rate (units?), μ is the extinction rate (units?) and “N” and “F” denote the non-focal and focal states, respectively. </a:t>
            </a:r>
            <a:endParaRPr lang="en-US" sz="2000" b="1"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95400"/>
            <a:ext cx="9144000" cy="4154984"/>
          </a:xfrm>
          <a:prstGeom prst="rect">
            <a:avLst/>
          </a:prstGeom>
        </p:spPr>
        <p:txBody>
          <a:bodyPr wrap="square">
            <a:spAutoFit/>
          </a:bodyPr>
          <a:lstStyle/>
          <a:p>
            <a:r>
              <a:rPr lang="en-US" sz="2600" b="1" dirty="0" smtClean="0">
                <a:latin typeface="Arial" pitchFamily="34" charset="0"/>
                <a:cs typeface="Arial" pitchFamily="34" charset="0"/>
              </a:rPr>
              <a:t>3</a:t>
            </a:r>
            <a:r>
              <a:rPr lang="en-US" sz="2600" b="1" baseline="30000" dirty="0" smtClean="0">
                <a:latin typeface="Arial" pitchFamily="34" charset="0"/>
                <a:cs typeface="Arial" pitchFamily="34" charset="0"/>
              </a:rPr>
              <a:t>6</a:t>
            </a:r>
            <a:r>
              <a:rPr lang="en-US" sz="2600" b="1" dirty="0" smtClean="0">
                <a:latin typeface="Arial" pitchFamily="34" charset="0"/>
                <a:cs typeface="Arial" pitchFamily="34" charset="0"/>
              </a:rPr>
              <a:t> bipartitions x  5 rate models x 6 transition models = </a:t>
            </a:r>
          </a:p>
          <a:p>
            <a:endParaRPr lang="en-US" sz="2600" b="1" dirty="0" smtClean="0">
              <a:latin typeface="Arial" pitchFamily="34" charset="0"/>
              <a:cs typeface="Arial" pitchFamily="34" charset="0"/>
            </a:endParaRPr>
          </a:p>
          <a:p>
            <a:r>
              <a:rPr lang="en-US" sz="2600" b="1" dirty="0" smtClean="0">
                <a:latin typeface="Arial" pitchFamily="34" charset="0"/>
                <a:cs typeface="Arial" pitchFamily="34" charset="0"/>
              </a:rPr>
              <a:t>729 bipartitions x 5 rate models x 6 transition models =</a:t>
            </a:r>
          </a:p>
          <a:p>
            <a:endParaRPr lang="en-US" sz="2600" b="1" dirty="0" smtClean="0">
              <a:latin typeface="Arial" pitchFamily="34" charset="0"/>
              <a:cs typeface="Arial" pitchFamily="34" charset="0"/>
            </a:endParaRPr>
          </a:p>
          <a:p>
            <a:r>
              <a:rPr lang="en-US" sz="4000" b="1" dirty="0" smtClean="0">
                <a:latin typeface="Arial" pitchFamily="34" charset="0"/>
                <a:cs typeface="Arial" pitchFamily="34" charset="0"/>
              </a:rPr>
              <a:t>= 19, 567 unique models</a:t>
            </a:r>
          </a:p>
          <a:p>
            <a:endParaRPr lang="en-US" sz="4000" b="1" dirty="0" smtClean="0">
              <a:latin typeface="Arial" pitchFamily="34" charset="0"/>
              <a:cs typeface="Arial" pitchFamily="34" charset="0"/>
            </a:endParaRPr>
          </a:p>
          <a:p>
            <a:pPr algn="ctr"/>
            <a:endParaRPr lang="en-US" sz="4000" b="1" dirty="0" smtClean="0">
              <a:latin typeface="Arial" pitchFamily="34" charset="0"/>
              <a:cs typeface="Arial" pitchFamily="34" charset="0"/>
            </a:endParaRPr>
          </a:p>
          <a:p>
            <a:pPr algn="ctr"/>
            <a:r>
              <a:rPr lang="en-US" sz="4000" b="1" dirty="0" smtClean="0">
                <a:latin typeface="Arial" pitchFamily="34" charset="0"/>
                <a:cs typeface="Arial" pitchFamily="34" charset="0"/>
              </a:rPr>
              <a:t>Models were ranked with AIC</a:t>
            </a:r>
            <a:endParaRPr lang="en-US" sz="4000" b="1"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p:cNvGraphicFramePr>
            <a:graphicFrameLocks noGrp="1"/>
          </p:cNvGraphicFramePr>
          <p:nvPr/>
        </p:nvGraphicFramePr>
        <p:xfrm>
          <a:off x="0" y="685800"/>
          <a:ext cx="9220200" cy="4134167"/>
        </p:xfrm>
        <a:graphic>
          <a:graphicData uri="http://schemas.openxmlformats.org/drawingml/2006/table">
            <a:tbl>
              <a:tblPr/>
              <a:tblGrid>
                <a:gridCol w="761999"/>
                <a:gridCol w="1219200"/>
                <a:gridCol w="4419601"/>
                <a:gridCol w="2819400"/>
              </a:tblGrid>
              <a:tr h="689027">
                <a:tc>
                  <a:txBody>
                    <a:bodyPr/>
                    <a:lstStyle/>
                    <a:p>
                      <a:pPr marL="0" marR="0" indent="11430" algn="ctr">
                        <a:lnSpc>
                          <a:spcPct val="115000"/>
                        </a:lnSpc>
                        <a:spcBef>
                          <a:spcPts val="0"/>
                        </a:spcBef>
                        <a:spcAft>
                          <a:spcPts val="0"/>
                        </a:spcAft>
                      </a:pPr>
                      <a:r>
                        <a:rPr lang="en-US" sz="1300" b="1" dirty="0" smtClean="0">
                          <a:solidFill>
                            <a:srgbClr val="000000"/>
                          </a:solidFill>
                          <a:latin typeface="Arial" pitchFamily="34" charset="0"/>
                          <a:ea typeface="Times New Roman"/>
                          <a:cs typeface="Arial" pitchFamily="34" charset="0"/>
                        </a:rPr>
                        <a:t>AIC weight</a:t>
                      </a:r>
                      <a:endParaRPr lang="en-US" sz="1300" b="1" dirty="0">
                        <a:latin typeface="Arial" pitchFamily="34" charset="0"/>
                        <a:ea typeface="Times New Roman"/>
                        <a:cs typeface="Arial" pitchFamily="34" charset="0"/>
                      </a:endParaRPr>
                    </a:p>
                  </a:txBody>
                  <a:tcPr marL="63770" marR="63770"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b="1" dirty="0">
                          <a:solidFill>
                            <a:srgbClr val="000000"/>
                          </a:solidFill>
                          <a:latin typeface="Arial" pitchFamily="34" charset="0"/>
                          <a:ea typeface="Times New Roman"/>
                          <a:cs typeface="Arial" pitchFamily="34" charset="0"/>
                        </a:rPr>
                        <a:t>Cumulative</a:t>
                      </a:r>
                      <a:endParaRPr lang="en-US" sz="1300" b="1" dirty="0">
                        <a:latin typeface="Arial" pitchFamily="34" charset="0"/>
                        <a:ea typeface="Times New Roman"/>
                        <a:cs typeface="Arial" pitchFamily="34" charset="0"/>
                      </a:endParaRPr>
                    </a:p>
                    <a:p>
                      <a:pPr marL="0" marR="0" algn="ctr">
                        <a:lnSpc>
                          <a:spcPct val="115000"/>
                        </a:lnSpc>
                        <a:spcBef>
                          <a:spcPts val="0"/>
                        </a:spcBef>
                        <a:spcAft>
                          <a:spcPts val="0"/>
                        </a:spcAft>
                      </a:pPr>
                      <a:r>
                        <a:rPr lang="en-US" sz="1300" b="1" dirty="0">
                          <a:solidFill>
                            <a:srgbClr val="000000"/>
                          </a:solidFill>
                          <a:latin typeface="Arial" pitchFamily="34" charset="0"/>
                          <a:ea typeface="Times New Roman"/>
                          <a:cs typeface="Arial" pitchFamily="34" charset="0"/>
                        </a:rPr>
                        <a:t>AIC </a:t>
                      </a:r>
                      <a:r>
                        <a:rPr lang="en-US" sz="1300" b="1" dirty="0" smtClean="0">
                          <a:solidFill>
                            <a:srgbClr val="000000"/>
                          </a:solidFill>
                          <a:latin typeface="Arial" pitchFamily="34" charset="0"/>
                          <a:ea typeface="Times New Roman"/>
                          <a:cs typeface="Arial" pitchFamily="34" charset="0"/>
                        </a:rPr>
                        <a:t>weight</a:t>
                      </a:r>
                      <a:endParaRPr lang="en-US" sz="1300" b="1" dirty="0">
                        <a:latin typeface="Arial" pitchFamily="34" charset="0"/>
                        <a:ea typeface="Times New Roman"/>
                        <a:cs typeface="Arial" pitchFamily="34" charset="0"/>
                      </a:endParaRPr>
                    </a:p>
                  </a:txBody>
                  <a:tcPr marL="63770" marR="63770" marT="0" marB="0" anchor="b">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300" b="1" dirty="0" smtClean="0">
                          <a:solidFill>
                            <a:srgbClr val="000000"/>
                          </a:solidFill>
                          <a:latin typeface="Arial" pitchFamily="34" charset="0"/>
                          <a:ea typeface="Times New Roman"/>
                          <a:cs typeface="Arial" pitchFamily="34" charset="0"/>
                        </a:rPr>
                        <a:t>Focal combination</a:t>
                      </a:r>
                      <a:endParaRPr lang="en-US" sz="1300" b="1" dirty="0">
                        <a:latin typeface="Arial" pitchFamily="34" charset="0"/>
                        <a:ea typeface="Times New Roman"/>
                        <a:cs typeface="Arial" pitchFamily="34" charset="0"/>
                      </a:endParaRPr>
                    </a:p>
                  </a:txBody>
                  <a:tcPr marL="63770" marR="63770" marT="0" marB="0" anchor="b">
                    <a:lnL>
                      <a:noFill/>
                    </a:lnL>
                    <a:lnR>
                      <a:noFill/>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300" b="1" dirty="0" smtClean="0">
                          <a:solidFill>
                            <a:srgbClr val="000000"/>
                          </a:solidFill>
                          <a:latin typeface="Arial" pitchFamily="34" charset="0"/>
                          <a:ea typeface="Times New Roman"/>
                          <a:cs typeface="Arial" pitchFamily="34" charset="0"/>
                        </a:rPr>
                        <a:t>Effect of Trait(s)</a:t>
                      </a:r>
                      <a:r>
                        <a:rPr lang="en-US" sz="1300" b="1" baseline="0" dirty="0" smtClean="0">
                          <a:solidFill>
                            <a:srgbClr val="000000"/>
                          </a:solidFill>
                          <a:latin typeface="Arial" pitchFamily="34" charset="0"/>
                          <a:ea typeface="Times New Roman"/>
                          <a:cs typeface="Arial" pitchFamily="34" charset="0"/>
                        </a:rPr>
                        <a:t> on  Diversification &amp; Transition Rates </a:t>
                      </a:r>
                      <a:r>
                        <a:rPr lang="en-US" sz="1300" b="1" baseline="0" dirty="0" smtClean="0">
                          <a:solidFill>
                            <a:schemeClr val="tx1"/>
                          </a:solidFill>
                          <a:latin typeface="Arial" pitchFamily="34" charset="0"/>
                          <a:ea typeface="Times New Roman"/>
                          <a:cs typeface="Arial" pitchFamily="34" charset="0"/>
                        </a:rPr>
                        <a:t>(</a:t>
                      </a:r>
                      <a:r>
                        <a:rPr lang="en-US" sz="1300" b="1" baseline="0" dirty="0" smtClean="0">
                          <a:solidFill>
                            <a:srgbClr val="FF0000"/>
                          </a:solidFill>
                          <a:latin typeface="Arial" pitchFamily="34" charset="0"/>
                          <a:ea typeface="Times New Roman"/>
                          <a:cs typeface="Arial" pitchFamily="34" charset="0"/>
                        </a:rPr>
                        <a:t>R</a:t>
                      </a:r>
                      <a:r>
                        <a:rPr lang="en-US" sz="1300" b="1" baseline="0" dirty="0" smtClean="0">
                          <a:solidFill>
                            <a:srgbClr val="000000"/>
                          </a:solidFill>
                          <a:latin typeface="Arial" pitchFamily="34" charset="0"/>
                          <a:ea typeface="Times New Roman"/>
                          <a:cs typeface="Arial" pitchFamily="34" charset="0"/>
                        </a:rPr>
                        <a:t>&gt;</a:t>
                      </a:r>
                      <a:r>
                        <a:rPr lang="en-US" sz="1300" b="1" baseline="0" dirty="0" smtClean="0">
                          <a:solidFill>
                            <a:srgbClr val="3D13ED"/>
                          </a:solidFill>
                          <a:latin typeface="Arial" pitchFamily="34" charset="0"/>
                          <a:ea typeface="Times New Roman"/>
                          <a:cs typeface="Arial" pitchFamily="34" charset="0"/>
                        </a:rPr>
                        <a:t>B</a:t>
                      </a:r>
                      <a:r>
                        <a:rPr lang="en-US" sz="1300" b="1" baseline="0" dirty="0" smtClean="0">
                          <a:solidFill>
                            <a:srgbClr val="000000"/>
                          </a:solidFill>
                          <a:latin typeface="Arial" pitchFamily="34" charset="0"/>
                          <a:ea typeface="Times New Roman"/>
                          <a:cs typeface="Arial" pitchFamily="34" charset="0"/>
                        </a:rPr>
                        <a:t>, </a:t>
                      </a:r>
                      <a:r>
                        <a:rPr lang="en-US" sz="1300" b="1" baseline="0" dirty="0" smtClean="0">
                          <a:solidFill>
                            <a:schemeClr val="bg2">
                              <a:lumMod val="60000"/>
                              <a:lumOff val="40000"/>
                            </a:schemeClr>
                          </a:solidFill>
                          <a:latin typeface="Arial" pitchFamily="34" charset="0"/>
                          <a:ea typeface="Times New Roman"/>
                          <a:cs typeface="Arial" pitchFamily="34" charset="0"/>
                        </a:rPr>
                        <a:t>G</a:t>
                      </a:r>
                      <a:r>
                        <a:rPr lang="en-US" sz="1300" b="1" baseline="0" dirty="0" smtClean="0">
                          <a:solidFill>
                            <a:srgbClr val="000000"/>
                          </a:solidFill>
                          <a:latin typeface="Arial" pitchFamily="34" charset="0"/>
                          <a:ea typeface="Times New Roman"/>
                          <a:cs typeface="Arial" pitchFamily="34" charset="0"/>
                        </a:rPr>
                        <a:t>=Equal)</a:t>
                      </a:r>
                      <a:endParaRPr lang="en-US" sz="1300" b="1" dirty="0">
                        <a:latin typeface="Arial" pitchFamily="34" charset="0"/>
                        <a:ea typeface="Times New Roman"/>
                        <a:cs typeface="Arial" pitchFamily="34" charset="0"/>
                      </a:endParaRPr>
                    </a:p>
                  </a:txBody>
                  <a:tcPr marL="63770" marR="63770" marT="0" marB="0" anchor="b">
                    <a:lnL>
                      <a:noFill/>
                    </a:lnL>
                    <a:lnR>
                      <a:noFill/>
                    </a:lnR>
                    <a:lnT>
                      <a:noFill/>
                    </a:lnT>
                    <a:lnB w="19050" cap="flat" cmpd="sng" algn="ctr">
                      <a:solidFill>
                        <a:srgbClr val="000000"/>
                      </a:solidFill>
                      <a:prstDash val="solid"/>
                      <a:round/>
                      <a:headEnd type="none" w="med" len="med"/>
                      <a:tailEnd type="none" w="med" len="med"/>
                    </a:lnB>
                    <a:solidFill>
                      <a:srgbClr val="FFFFFF"/>
                    </a:solidFill>
                  </a:tcPr>
                </a:tc>
              </a:tr>
              <a:tr h="344514">
                <a:tc>
                  <a:txBody>
                    <a:bodyPr/>
                    <a:lstStyle/>
                    <a:p>
                      <a:pPr marL="0" marR="0" algn="ctr">
                        <a:lnSpc>
                          <a:spcPct val="115000"/>
                        </a:lnSpc>
                        <a:spcBef>
                          <a:spcPts val="0"/>
                        </a:spcBef>
                        <a:spcAft>
                          <a:spcPts val="0"/>
                        </a:spcAft>
                      </a:pPr>
                      <a:r>
                        <a:rPr lang="en-US" sz="1200" b="1" dirty="0">
                          <a:solidFill>
                            <a:srgbClr val="000000"/>
                          </a:solidFill>
                          <a:latin typeface="Arial" pitchFamily="34" charset="0"/>
                          <a:ea typeface="Times New Roman"/>
                          <a:cs typeface="Arial" pitchFamily="34" charset="0"/>
                        </a:rPr>
                        <a:t>0.274</a:t>
                      </a:r>
                      <a:endParaRPr lang="en-US" sz="1600" b="1" dirty="0">
                        <a:latin typeface="Arial" pitchFamily="34" charset="0"/>
                        <a:ea typeface="Times New Roman"/>
                        <a:cs typeface="Arial" pitchFamily="34" charset="0"/>
                      </a:endParaRPr>
                    </a:p>
                  </a:txBody>
                  <a:tcPr marL="63770" marR="63770" marT="0" marB="0" anchor="b">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solidFill>
                            <a:srgbClr val="000000"/>
                          </a:solidFill>
                          <a:latin typeface="Arial" pitchFamily="34" charset="0"/>
                          <a:ea typeface="Times New Roman"/>
                          <a:cs typeface="Arial" pitchFamily="34" charset="0"/>
                        </a:rPr>
                        <a:t>0.274</a:t>
                      </a:r>
                      <a:endParaRPr lang="en-US" sz="1600" b="1" dirty="0">
                        <a:latin typeface="Arial" pitchFamily="34" charset="0"/>
                        <a:ea typeface="Times New Roman"/>
                        <a:cs typeface="Arial" pitchFamily="34" charset="0"/>
                      </a:endParaRPr>
                    </a:p>
                  </a:txBody>
                  <a:tcPr marL="63770" marR="63770" marT="0" marB="0" anchor="b">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0x11xx = Corolla present,</a:t>
                      </a:r>
                      <a:r>
                        <a:rPr lang="en-US" sz="1200" b="1" baseline="0" dirty="0" smtClean="0">
                          <a:solidFill>
                            <a:srgbClr val="000000"/>
                          </a:solidFill>
                          <a:latin typeface="Arial" pitchFamily="34" charset="0"/>
                          <a:ea typeface="Times New Roman"/>
                          <a:cs typeface="Arial" pitchFamily="34" charset="0"/>
                        </a:rPr>
                        <a:t> Symmetry bilateral, Stamens few</a:t>
                      </a:r>
                      <a:endParaRPr lang="en-US" sz="1600" b="1" dirty="0">
                        <a:latin typeface="Arial" pitchFamily="34" charset="0"/>
                        <a:ea typeface="Times New Roman"/>
                        <a:cs typeface="Arial" pitchFamily="34" charset="0"/>
                      </a:endParaRPr>
                    </a:p>
                  </a:txBody>
                  <a:tcPr marL="63770" marR="63770" marT="0" marB="0" anchor="b">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4514">
                <a:tc>
                  <a:txBody>
                    <a:bodyPr/>
                    <a:lstStyle/>
                    <a:p>
                      <a:pPr marL="0" marR="0" algn="ctr">
                        <a:lnSpc>
                          <a:spcPct val="115000"/>
                        </a:lnSpc>
                        <a:spcBef>
                          <a:spcPts val="0"/>
                        </a:spcBef>
                        <a:spcAft>
                          <a:spcPts val="0"/>
                        </a:spcAft>
                      </a:pPr>
                      <a:r>
                        <a:rPr lang="en-US" sz="1200" b="1" dirty="0">
                          <a:solidFill>
                            <a:srgbClr val="000000"/>
                          </a:solidFill>
                          <a:latin typeface="Arial" pitchFamily="34" charset="0"/>
                          <a:ea typeface="Times New Roman"/>
                          <a:cs typeface="Arial" pitchFamily="34" charset="0"/>
                        </a:rPr>
                        <a:t>0.245</a:t>
                      </a:r>
                      <a:endParaRPr lang="en-US" sz="1600" b="1" dirty="0">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1440" marR="0" indent="-91440" algn="ctr">
                        <a:lnSpc>
                          <a:spcPct val="115000"/>
                        </a:lnSpc>
                        <a:spcBef>
                          <a:spcPts val="0"/>
                        </a:spcBef>
                        <a:spcAft>
                          <a:spcPts val="0"/>
                        </a:spcAft>
                      </a:pPr>
                      <a:r>
                        <a:rPr lang="en-US" sz="1200" b="1" dirty="0">
                          <a:solidFill>
                            <a:srgbClr val="000000"/>
                          </a:solidFill>
                          <a:latin typeface="Arial" pitchFamily="34" charset="0"/>
                          <a:ea typeface="Times New Roman"/>
                          <a:cs typeface="Arial" pitchFamily="34" charset="0"/>
                        </a:rPr>
                        <a:t>0.519</a:t>
                      </a:r>
                      <a:endParaRPr lang="en-US" sz="1600" b="1" dirty="0">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xx1xxx =                             Symmetry</a:t>
                      </a:r>
                      <a:r>
                        <a:rPr lang="en-US" sz="1200" b="1" baseline="0" dirty="0" smtClean="0">
                          <a:solidFill>
                            <a:srgbClr val="000000"/>
                          </a:solidFill>
                          <a:latin typeface="Arial" pitchFamily="34" charset="0"/>
                          <a:ea typeface="Times New Roman"/>
                          <a:cs typeface="Arial" pitchFamily="34" charset="0"/>
                        </a:rPr>
                        <a:t> bilateral</a:t>
                      </a:r>
                      <a:endParaRPr lang="en-US" sz="1600" b="1" dirty="0">
                        <a:latin typeface="Arial" pitchFamily="34" charset="0"/>
                        <a:ea typeface="Times New Roman"/>
                        <a:cs typeface="Arial" pitchFamily="34" charset="0"/>
                      </a:endParaRPr>
                    </a:p>
                  </a:txBody>
                  <a:tcPr marL="63770" marR="6377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4514">
                <a:tc>
                  <a:txBody>
                    <a:bodyPr/>
                    <a:lstStyle/>
                    <a:p>
                      <a:pPr marL="0" marR="0" algn="ctr">
                        <a:lnSpc>
                          <a:spcPct val="115000"/>
                        </a:lnSpc>
                        <a:spcBef>
                          <a:spcPts val="0"/>
                        </a:spcBef>
                        <a:spcAft>
                          <a:spcPts val="0"/>
                        </a:spcAft>
                      </a:pPr>
                      <a:r>
                        <a:rPr lang="en-US" sz="1200" b="1">
                          <a:solidFill>
                            <a:srgbClr val="000000"/>
                          </a:solidFill>
                          <a:latin typeface="Arial" pitchFamily="34" charset="0"/>
                          <a:ea typeface="Times New Roman"/>
                          <a:cs typeface="Arial" pitchFamily="34" charset="0"/>
                        </a:rPr>
                        <a:t>0.202</a:t>
                      </a:r>
                      <a:endParaRPr lang="en-US" sz="1600" b="1">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solidFill>
                            <a:srgbClr val="000000"/>
                          </a:solidFill>
                          <a:latin typeface="Arial" pitchFamily="34" charset="0"/>
                          <a:ea typeface="Times New Roman"/>
                          <a:cs typeface="Arial" pitchFamily="34" charset="0"/>
                        </a:rPr>
                        <a:t>0.721</a:t>
                      </a:r>
                      <a:endParaRPr lang="en-US" sz="1600" b="1" dirty="0">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xx1xxx =                             Symmetry</a:t>
                      </a:r>
                      <a:r>
                        <a:rPr lang="en-US" sz="1200" b="1" baseline="0" dirty="0" smtClean="0">
                          <a:solidFill>
                            <a:srgbClr val="000000"/>
                          </a:solidFill>
                          <a:latin typeface="Arial" pitchFamily="34" charset="0"/>
                          <a:ea typeface="Times New Roman"/>
                          <a:cs typeface="Arial" pitchFamily="34" charset="0"/>
                        </a:rPr>
                        <a:t> bilateral</a:t>
                      </a:r>
                      <a:endParaRPr lang="en-US" sz="1600" b="1" dirty="0">
                        <a:latin typeface="Arial" pitchFamily="34" charset="0"/>
                        <a:ea typeface="Times New Roman"/>
                        <a:cs typeface="Arial" pitchFamily="34" charset="0"/>
                      </a:endParaRPr>
                    </a:p>
                  </a:txBody>
                  <a:tcPr marL="63770" marR="6377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4514">
                <a:tc>
                  <a:txBody>
                    <a:bodyPr/>
                    <a:lstStyle/>
                    <a:p>
                      <a:pPr marL="0" marR="0" algn="ctr">
                        <a:lnSpc>
                          <a:spcPct val="115000"/>
                        </a:lnSpc>
                        <a:spcBef>
                          <a:spcPts val="0"/>
                        </a:spcBef>
                        <a:spcAft>
                          <a:spcPts val="0"/>
                        </a:spcAft>
                      </a:pPr>
                      <a:r>
                        <a:rPr lang="en-US" sz="1200" b="1">
                          <a:solidFill>
                            <a:srgbClr val="000000"/>
                          </a:solidFill>
                          <a:latin typeface="Arial" pitchFamily="34" charset="0"/>
                          <a:ea typeface="Times New Roman"/>
                          <a:cs typeface="Arial" pitchFamily="34" charset="0"/>
                        </a:rPr>
                        <a:t>0.128</a:t>
                      </a:r>
                      <a:endParaRPr lang="en-US" sz="1600" b="1">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solidFill>
                            <a:srgbClr val="000000"/>
                          </a:solidFill>
                          <a:latin typeface="Arial" pitchFamily="34" charset="0"/>
                          <a:ea typeface="Times New Roman"/>
                          <a:cs typeface="Arial" pitchFamily="34" charset="0"/>
                        </a:rPr>
                        <a:t>0.849</a:t>
                      </a:r>
                      <a:endParaRPr lang="en-US" sz="1600" b="1" dirty="0">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xx11xx =                             Symmetry bilateral, Stamens few</a:t>
                      </a:r>
                      <a:endParaRPr lang="en-US" sz="1600" b="1" dirty="0">
                        <a:latin typeface="Arial" pitchFamily="34" charset="0"/>
                        <a:ea typeface="Times New Roman"/>
                        <a:cs typeface="Arial" pitchFamily="34" charset="0"/>
                      </a:endParaRPr>
                    </a:p>
                  </a:txBody>
                  <a:tcPr marL="63770" marR="6377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4514">
                <a:tc>
                  <a:txBody>
                    <a:bodyPr/>
                    <a:lstStyle/>
                    <a:p>
                      <a:pPr marL="0" marR="0" algn="ctr">
                        <a:lnSpc>
                          <a:spcPct val="115000"/>
                        </a:lnSpc>
                        <a:spcBef>
                          <a:spcPts val="0"/>
                        </a:spcBef>
                        <a:spcAft>
                          <a:spcPts val="0"/>
                        </a:spcAft>
                      </a:pPr>
                      <a:r>
                        <a:rPr lang="en-US" sz="1200" b="1" dirty="0">
                          <a:solidFill>
                            <a:srgbClr val="000000"/>
                          </a:solidFill>
                          <a:latin typeface="Arial" pitchFamily="34" charset="0"/>
                          <a:ea typeface="Times New Roman"/>
                          <a:cs typeface="Arial" pitchFamily="34" charset="0"/>
                        </a:rPr>
                        <a:t>0.090</a:t>
                      </a:r>
                      <a:endParaRPr lang="en-US" sz="1600" b="1" dirty="0">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solidFill>
                            <a:srgbClr val="000000"/>
                          </a:solidFill>
                          <a:latin typeface="Arial" pitchFamily="34" charset="0"/>
                          <a:ea typeface="Times New Roman"/>
                          <a:cs typeface="Arial" pitchFamily="34" charset="0"/>
                        </a:rPr>
                        <a:t>0.939</a:t>
                      </a:r>
                      <a:endParaRPr lang="en-US" sz="1600" b="1" dirty="0">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0x1xxx =</a:t>
                      </a:r>
                      <a:r>
                        <a:rPr lang="en-US" sz="1200" b="1" baseline="0" dirty="0" smtClean="0">
                          <a:solidFill>
                            <a:srgbClr val="000000"/>
                          </a:solidFill>
                          <a:latin typeface="Arial" pitchFamily="34" charset="0"/>
                          <a:ea typeface="Times New Roman"/>
                          <a:cs typeface="Arial" pitchFamily="34" charset="0"/>
                        </a:rPr>
                        <a:t> Corolla present, Symmetry bilateral</a:t>
                      </a:r>
                      <a:endParaRPr lang="en-US" sz="1600" b="1" dirty="0">
                        <a:latin typeface="Arial" pitchFamily="34" charset="0"/>
                        <a:ea typeface="Times New Roman"/>
                        <a:cs typeface="Arial" pitchFamily="34" charset="0"/>
                      </a:endParaRPr>
                    </a:p>
                  </a:txBody>
                  <a:tcPr marL="63770" marR="6377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4514">
                <a:tc>
                  <a:txBody>
                    <a:bodyPr/>
                    <a:lstStyle/>
                    <a:p>
                      <a:pPr marL="0" marR="0" algn="ctr">
                        <a:lnSpc>
                          <a:spcPct val="115000"/>
                        </a:lnSpc>
                        <a:spcBef>
                          <a:spcPts val="0"/>
                        </a:spcBef>
                        <a:spcAft>
                          <a:spcPts val="0"/>
                        </a:spcAft>
                      </a:pPr>
                      <a:r>
                        <a:rPr lang="en-US" sz="1200" b="1">
                          <a:solidFill>
                            <a:srgbClr val="000000"/>
                          </a:solidFill>
                          <a:latin typeface="Arial" pitchFamily="34" charset="0"/>
                          <a:ea typeface="Times New Roman"/>
                          <a:cs typeface="Arial" pitchFamily="34" charset="0"/>
                        </a:rPr>
                        <a:t>0.024</a:t>
                      </a:r>
                      <a:endParaRPr lang="en-US" sz="1600" b="1">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solidFill>
                            <a:srgbClr val="000000"/>
                          </a:solidFill>
                          <a:latin typeface="Arial" pitchFamily="34" charset="0"/>
                          <a:ea typeface="Times New Roman"/>
                          <a:cs typeface="Arial" pitchFamily="34" charset="0"/>
                        </a:rPr>
                        <a:t>0.963</a:t>
                      </a:r>
                      <a:endParaRPr lang="en-US" sz="1600" b="1">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xx1xxx =                            </a:t>
                      </a:r>
                      <a:r>
                        <a:rPr lang="en-US" sz="1200" b="1" baseline="0" dirty="0" smtClean="0">
                          <a:solidFill>
                            <a:srgbClr val="000000"/>
                          </a:solidFill>
                          <a:latin typeface="Arial" pitchFamily="34" charset="0"/>
                          <a:ea typeface="Times New Roman"/>
                          <a:cs typeface="Arial" pitchFamily="34" charset="0"/>
                        </a:rPr>
                        <a:t> </a:t>
                      </a:r>
                      <a:r>
                        <a:rPr lang="en-US" sz="1200" b="1" dirty="0" smtClean="0">
                          <a:solidFill>
                            <a:srgbClr val="000000"/>
                          </a:solidFill>
                          <a:latin typeface="Arial" pitchFamily="34" charset="0"/>
                          <a:ea typeface="Times New Roman"/>
                          <a:cs typeface="Arial" pitchFamily="34" charset="0"/>
                        </a:rPr>
                        <a:t>Symmetry</a:t>
                      </a:r>
                      <a:r>
                        <a:rPr lang="en-US" sz="1200" b="1" baseline="0" dirty="0" smtClean="0">
                          <a:solidFill>
                            <a:srgbClr val="000000"/>
                          </a:solidFill>
                          <a:latin typeface="Arial" pitchFamily="34" charset="0"/>
                          <a:ea typeface="Times New Roman"/>
                          <a:cs typeface="Arial" pitchFamily="34" charset="0"/>
                        </a:rPr>
                        <a:t> bilateral</a:t>
                      </a:r>
                      <a:endParaRPr lang="en-US" sz="1600" b="1" dirty="0">
                        <a:latin typeface="Arial" pitchFamily="34" charset="0"/>
                        <a:ea typeface="Times New Roman"/>
                        <a:cs typeface="Arial" pitchFamily="34" charset="0"/>
                      </a:endParaRPr>
                    </a:p>
                  </a:txBody>
                  <a:tcPr marL="63770" marR="6377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4514">
                <a:tc>
                  <a:txBody>
                    <a:bodyPr/>
                    <a:lstStyle/>
                    <a:p>
                      <a:pPr marL="0" marR="0" algn="ctr">
                        <a:lnSpc>
                          <a:spcPct val="115000"/>
                        </a:lnSpc>
                        <a:spcBef>
                          <a:spcPts val="0"/>
                        </a:spcBef>
                        <a:spcAft>
                          <a:spcPts val="0"/>
                        </a:spcAft>
                      </a:pPr>
                      <a:r>
                        <a:rPr lang="en-US" sz="1200" b="1">
                          <a:solidFill>
                            <a:srgbClr val="000000"/>
                          </a:solidFill>
                          <a:latin typeface="Arial" pitchFamily="34" charset="0"/>
                          <a:ea typeface="Times New Roman"/>
                          <a:cs typeface="Arial" pitchFamily="34" charset="0"/>
                        </a:rPr>
                        <a:t>0.014</a:t>
                      </a:r>
                      <a:endParaRPr lang="en-US" sz="1600" b="1">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solidFill>
                            <a:srgbClr val="000000"/>
                          </a:solidFill>
                          <a:latin typeface="Arial" pitchFamily="34" charset="0"/>
                          <a:ea typeface="Times New Roman"/>
                          <a:cs typeface="Arial" pitchFamily="34" charset="0"/>
                        </a:rPr>
                        <a:t>0.977</a:t>
                      </a:r>
                      <a:endParaRPr lang="en-US" sz="1600" b="1">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0x11xx =</a:t>
                      </a:r>
                      <a:r>
                        <a:rPr lang="en-US" sz="1200" b="1" baseline="0" dirty="0" smtClean="0">
                          <a:solidFill>
                            <a:srgbClr val="000000"/>
                          </a:solidFill>
                          <a:latin typeface="Arial" pitchFamily="34" charset="0"/>
                          <a:ea typeface="Times New Roman"/>
                          <a:cs typeface="Arial" pitchFamily="34" charset="0"/>
                        </a:rPr>
                        <a:t> Corolla present, Symmetry bilateral, Stamens few</a:t>
                      </a:r>
                      <a:endParaRPr lang="en-US" sz="1600" b="1" dirty="0">
                        <a:latin typeface="Arial" pitchFamily="34" charset="0"/>
                        <a:ea typeface="Times New Roman"/>
                        <a:cs typeface="Arial" pitchFamily="34" charset="0"/>
                      </a:endParaRPr>
                    </a:p>
                  </a:txBody>
                  <a:tcPr marL="63770" marR="6377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4514">
                <a:tc>
                  <a:txBody>
                    <a:bodyPr/>
                    <a:lstStyle/>
                    <a:p>
                      <a:pPr marL="0" marR="0" algn="ctr">
                        <a:lnSpc>
                          <a:spcPct val="115000"/>
                        </a:lnSpc>
                        <a:spcBef>
                          <a:spcPts val="0"/>
                        </a:spcBef>
                        <a:spcAft>
                          <a:spcPts val="0"/>
                        </a:spcAft>
                      </a:pPr>
                      <a:r>
                        <a:rPr lang="en-US" sz="1200" b="1">
                          <a:solidFill>
                            <a:srgbClr val="000000"/>
                          </a:solidFill>
                          <a:latin typeface="Arial" pitchFamily="34" charset="0"/>
                          <a:ea typeface="Times New Roman"/>
                          <a:cs typeface="Arial" pitchFamily="34" charset="0"/>
                        </a:rPr>
                        <a:t>0.009</a:t>
                      </a:r>
                      <a:endParaRPr lang="en-US" sz="1600" b="1">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solidFill>
                            <a:srgbClr val="000000"/>
                          </a:solidFill>
                          <a:latin typeface="Arial" pitchFamily="34" charset="0"/>
                          <a:ea typeface="Times New Roman"/>
                          <a:cs typeface="Arial" pitchFamily="34" charset="0"/>
                        </a:rPr>
                        <a:t>0.985</a:t>
                      </a:r>
                      <a:endParaRPr lang="en-US" sz="1600" b="1">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xx1xxx =                             Symmetry</a:t>
                      </a:r>
                      <a:r>
                        <a:rPr lang="en-US" sz="1200" b="1" baseline="0" dirty="0" smtClean="0">
                          <a:solidFill>
                            <a:srgbClr val="000000"/>
                          </a:solidFill>
                          <a:latin typeface="Arial" pitchFamily="34" charset="0"/>
                          <a:ea typeface="Times New Roman"/>
                          <a:cs typeface="Arial" pitchFamily="34" charset="0"/>
                        </a:rPr>
                        <a:t> bilateral</a:t>
                      </a:r>
                      <a:endParaRPr lang="en-US" sz="1600" b="1" dirty="0">
                        <a:latin typeface="Arial" pitchFamily="34" charset="0"/>
                        <a:ea typeface="Times New Roman"/>
                        <a:cs typeface="Arial" pitchFamily="34" charset="0"/>
                      </a:endParaRPr>
                    </a:p>
                  </a:txBody>
                  <a:tcPr marL="63770" marR="6377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4514">
                <a:tc>
                  <a:txBody>
                    <a:bodyPr/>
                    <a:lstStyle/>
                    <a:p>
                      <a:pPr marL="0" marR="0" algn="ctr">
                        <a:lnSpc>
                          <a:spcPct val="115000"/>
                        </a:lnSpc>
                        <a:spcBef>
                          <a:spcPts val="0"/>
                        </a:spcBef>
                        <a:spcAft>
                          <a:spcPts val="0"/>
                        </a:spcAft>
                      </a:pPr>
                      <a:r>
                        <a:rPr lang="en-US" sz="1200" b="1">
                          <a:solidFill>
                            <a:srgbClr val="000000"/>
                          </a:solidFill>
                          <a:latin typeface="Arial" pitchFamily="34" charset="0"/>
                          <a:ea typeface="Times New Roman"/>
                          <a:cs typeface="Arial" pitchFamily="34" charset="0"/>
                        </a:rPr>
                        <a:t>0.003</a:t>
                      </a:r>
                      <a:endParaRPr lang="en-US" sz="1600" b="1">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solidFill>
                            <a:srgbClr val="000000"/>
                          </a:solidFill>
                          <a:latin typeface="Arial" pitchFamily="34" charset="0"/>
                          <a:ea typeface="Times New Roman"/>
                          <a:cs typeface="Arial" pitchFamily="34" charset="0"/>
                        </a:rPr>
                        <a:t>0.988</a:t>
                      </a:r>
                      <a:endParaRPr lang="en-US" sz="1600" b="1">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0x1xxx =</a:t>
                      </a:r>
                      <a:r>
                        <a:rPr lang="en-US" sz="1200" b="1" baseline="0" dirty="0" smtClean="0">
                          <a:solidFill>
                            <a:srgbClr val="000000"/>
                          </a:solidFill>
                          <a:latin typeface="Arial" pitchFamily="34" charset="0"/>
                          <a:ea typeface="Times New Roman"/>
                          <a:cs typeface="Arial" pitchFamily="34" charset="0"/>
                        </a:rPr>
                        <a:t> Corolla present, Symmetry bilateral</a:t>
                      </a:r>
                      <a:endParaRPr lang="en-US" sz="1600" b="1" dirty="0">
                        <a:latin typeface="Arial" pitchFamily="34" charset="0"/>
                        <a:ea typeface="Times New Roman"/>
                        <a:cs typeface="Arial" pitchFamily="34" charset="0"/>
                      </a:endParaRPr>
                    </a:p>
                  </a:txBody>
                  <a:tcPr marL="63770" marR="6377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4514">
                <a:tc>
                  <a:txBody>
                    <a:bodyPr/>
                    <a:lstStyle/>
                    <a:p>
                      <a:pPr marL="0" marR="0" algn="ctr">
                        <a:lnSpc>
                          <a:spcPct val="115000"/>
                        </a:lnSpc>
                        <a:spcBef>
                          <a:spcPts val="0"/>
                        </a:spcBef>
                        <a:spcAft>
                          <a:spcPts val="0"/>
                        </a:spcAft>
                      </a:pPr>
                      <a:r>
                        <a:rPr lang="en-US" sz="1200" b="1" dirty="0">
                          <a:solidFill>
                            <a:srgbClr val="000000"/>
                          </a:solidFill>
                          <a:latin typeface="Arial" pitchFamily="34" charset="0"/>
                          <a:ea typeface="Times New Roman"/>
                          <a:cs typeface="Arial" pitchFamily="34" charset="0"/>
                        </a:rPr>
                        <a:t>0.003</a:t>
                      </a:r>
                      <a:endParaRPr lang="en-US" sz="1600" b="1" dirty="0">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200" b="1">
                          <a:solidFill>
                            <a:srgbClr val="000000"/>
                          </a:solidFill>
                          <a:latin typeface="Arial" pitchFamily="34" charset="0"/>
                          <a:ea typeface="Times New Roman"/>
                          <a:cs typeface="Arial" pitchFamily="34" charset="0"/>
                        </a:rPr>
                        <a:t>0.991</a:t>
                      </a:r>
                      <a:endParaRPr lang="en-US" sz="1600" b="1">
                        <a:latin typeface="Arial" pitchFamily="34" charset="0"/>
                        <a:ea typeface="Times New Roman"/>
                        <a:cs typeface="Arial" pitchFamily="34" charset="0"/>
                      </a:endParaRPr>
                    </a:p>
                  </a:txBody>
                  <a:tcPr marL="63770" marR="63770" marT="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l">
                        <a:lnSpc>
                          <a:spcPct val="115000"/>
                        </a:lnSpc>
                        <a:spcBef>
                          <a:spcPts val="0"/>
                        </a:spcBef>
                        <a:spcAft>
                          <a:spcPts val="0"/>
                        </a:spcAft>
                      </a:pPr>
                      <a:r>
                        <a:rPr lang="en-US" sz="1200" b="1" dirty="0" smtClean="0">
                          <a:solidFill>
                            <a:srgbClr val="000000"/>
                          </a:solidFill>
                          <a:latin typeface="Arial" pitchFamily="34" charset="0"/>
                          <a:ea typeface="Times New Roman"/>
                          <a:cs typeface="Arial" pitchFamily="34" charset="0"/>
                        </a:rPr>
                        <a:t>0x11xx = Corolla</a:t>
                      </a:r>
                      <a:r>
                        <a:rPr lang="en-US" sz="1200" b="1" baseline="0" dirty="0" smtClean="0">
                          <a:solidFill>
                            <a:srgbClr val="000000"/>
                          </a:solidFill>
                          <a:latin typeface="Arial" pitchFamily="34" charset="0"/>
                          <a:ea typeface="Times New Roman"/>
                          <a:cs typeface="Arial" pitchFamily="34" charset="0"/>
                        </a:rPr>
                        <a:t> present, Symmetry bilateral, Stamens few</a:t>
                      </a:r>
                      <a:endParaRPr lang="en-US" sz="1600" b="1" dirty="0">
                        <a:latin typeface="Arial" pitchFamily="34" charset="0"/>
                        <a:ea typeface="Times New Roman"/>
                        <a:cs typeface="Arial" pitchFamily="34" charset="0"/>
                      </a:endParaRPr>
                    </a:p>
                  </a:txBody>
                  <a:tcPr marL="63770" marR="6377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ctr">
                        <a:lnSpc>
                          <a:spcPct val="115000"/>
                        </a:lnSpc>
                        <a:spcBef>
                          <a:spcPts val="0"/>
                        </a:spcBef>
                        <a:spcAft>
                          <a:spcPts val="0"/>
                        </a:spcAft>
                      </a:pPr>
                      <a:endParaRPr lang="en-US" sz="1600" b="1" dirty="0">
                        <a:latin typeface="Arial" pitchFamily="34" charset="0"/>
                        <a:ea typeface="Times New Roman"/>
                        <a:cs typeface="Arial" pitchFamily="34" charset="0"/>
                      </a:endParaRPr>
                    </a:p>
                  </a:txBody>
                  <a:tcPr marL="63770" marR="637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bl>
          </a:graphicData>
        </a:graphic>
      </p:graphicFrame>
      <p:sp>
        <p:nvSpPr>
          <p:cNvPr id="33" name="TextBox 32"/>
          <p:cNvSpPr txBox="1"/>
          <p:nvPr/>
        </p:nvSpPr>
        <p:spPr>
          <a:xfrm>
            <a:off x="0" y="5029200"/>
            <a:ext cx="9144000" cy="1785104"/>
          </a:xfrm>
          <a:prstGeom prst="rect">
            <a:avLst/>
          </a:prstGeom>
          <a:noFill/>
        </p:spPr>
        <p:txBody>
          <a:bodyPr wrap="square" rtlCol="0">
            <a:spAutoFit/>
          </a:bodyPr>
          <a:lstStyle/>
          <a:p>
            <a:r>
              <a:rPr lang="en-US" sz="2400" dirty="0" smtClean="0"/>
              <a:t>… approximately 19,500 models evaluated</a:t>
            </a:r>
          </a:p>
          <a:p>
            <a:endParaRPr lang="en-US" dirty="0" smtClean="0"/>
          </a:p>
          <a:p>
            <a:r>
              <a:rPr lang="en-US" sz="2000" dirty="0" smtClean="0"/>
              <a:t>No effect: petals separate/fused, </a:t>
            </a:r>
            <a:r>
              <a:rPr lang="en-US" sz="2000" dirty="0" err="1" smtClean="0"/>
              <a:t>carpels</a:t>
            </a:r>
            <a:r>
              <a:rPr lang="en-US" sz="2000" dirty="0" smtClean="0"/>
              <a:t> separate/fused, ovary superior/inferior </a:t>
            </a:r>
          </a:p>
          <a:p>
            <a:endParaRPr lang="en-US" sz="2400" dirty="0" smtClean="0"/>
          </a:p>
          <a:p>
            <a:endParaRPr lang="en-US" sz="2400" dirty="0"/>
          </a:p>
        </p:txBody>
      </p:sp>
      <p:sp>
        <p:nvSpPr>
          <p:cNvPr id="34" name="TextBox 33"/>
          <p:cNvSpPr txBox="1"/>
          <p:nvPr/>
        </p:nvSpPr>
        <p:spPr>
          <a:xfrm>
            <a:off x="0" y="-76200"/>
            <a:ext cx="9144000" cy="830997"/>
          </a:xfrm>
          <a:prstGeom prst="rect">
            <a:avLst/>
          </a:prstGeom>
          <a:noFill/>
        </p:spPr>
        <p:txBody>
          <a:bodyPr wrap="square" rtlCol="0">
            <a:spAutoFit/>
          </a:bodyPr>
          <a:lstStyle/>
          <a:p>
            <a:pPr algn="ctr"/>
            <a:r>
              <a:rPr lang="en-US" sz="2400" b="1" dirty="0" smtClean="0"/>
              <a:t>Top ten models (ranked by AIC weight) from maximum likelihood focal combination analysis. </a:t>
            </a:r>
            <a:endParaRPr lang="en-US" sz="2400" b="1" dirty="0"/>
          </a:p>
        </p:txBody>
      </p:sp>
      <p:sp>
        <p:nvSpPr>
          <p:cNvPr id="35" name="TextBox 34"/>
          <p:cNvSpPr txBox="1"/>
          <p:nvPr/>
        </p:nvSpPr>
        <p:spPr>
          <a:xfrm>
            <a:off x="-609600" y="6150114"/>
            <a:ext cx="9144000" cy="707886"/>
          </a:xfrm>
          <a:prstGeom prst="rect">
            <a:avLst/>
          </a:prstGeom>
          <a:noFill/>
        </p:spPr>
        <p:txBody>
          <a:bodyPr wrap="square" rtlCol="0">
            <a:spAutoFit/>
          </a:bodyPr>
          <a:lstStyle/>
          <a:p>
            <a:pPr algn="ctr"/>
            <a:r>
              <a:rPr lang="en-US" sz="2000" b="1" dirty="0" smtClean="0"/>
              <a:t>Corolla Present, Bilateral Symmetry Stamens:</a:t>
            </a:r>
          </a:p>
          <a:p>
            <a:pPr algn="ctr"/>
            <a:r>
              <a:rPr lang="en-US" sz="2000" b="1" dirty="0" smtClean="0"/>
              <a:t> Influence Diversification and Transition Rates</a:t>
            </a:r>
            <a:endParaRPr lang="en-US" sz="2000" b="1" dirty="0"/>
          </a:p>
        </p:txBody>
      </p:sp>
      <p:cxnSp>
        <p:nvCxnSpPr>
          <p:cNvPr id="36" name="Straight Connector 35"/>
          <p:cNvCxnSpPr/>
          <p:nvPr/>
        </p:nvCxnSpPr>
        <p:spPr>
          <a:xfrm>
            <a:off x="762000" y="1371600"/>
            <a:ext cx="0" cy="3429000"/>
          </a:xfrm>
          <a:prstGeom prst="line">
            <a:avLst/>
          </a:prstGeom>
        </p:spPr>
        <p:style>
          <a:lnRef idx="2">
            <a:schemeClr val="dk1"/>
          </a:lnRef>
          <a:fillRef idx="0">
            <a:schemeClr val="dk1"/>
          </a:fillRef>
          <a:effectRef idx="1">
            <a:schemeClr val="dk1"/>
          </a:effectRef>
          <a:fontRef idx="minor">
            <a:schemeClr val="tx1"/>
          </a:fontRef>
        </p:style>
      </p:cxnSp>
      <p:cxnSp>
        <p:nvCxnSpPr>
          <p:cNvPr id="37" name="Straight Connector 36"/>
          <p:cNvCxnSpPr/>
          <p:nvPr/>
        </p:nvCxnSpPr>
        <p:spPr>
          <a:xfrm>
            <a:off x="1828800" y="1371600"/>
            <a:ext cx="0" cy="3429000"/>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p:cNvCxnSpPr/>
          <p:nvPr/>
        </p:nvCxnSpPr>
        <p:spPr>
          <a:xfrm>
            <a:off x="6400800" y="1371600"/>
            <a:ext cx="0" cy="3429000"/>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p:cNvCxnSpPr/>
          <p:nvPr/>
        </p:nvCxnSpPr>
        <p:spPr>
          <a:xfrm>
            <a:off x="-1" y="4800600"/>
            <a:ext cx="9372600" cy="0"/>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a:off x="0" y="1371600"/>
            <a:ext cx="0" cy="3429000"/>
          </a:xfrm>
          <a:prstGeom prst="line">
            <a:avLst/>
          </a:prstGeom>
        </p:spPr>
        <p:style>
          <a:lnRef idx="2">
            <a:schemeClr val="dk1"/>
          </a:lnRef>
          <a:fillRef idx="0">
            <a:schemeClr val="dk1"/>
          </a:fillRef>
          <a:effectRef idx="1">
            <a:schemeClr val="dk1"/>
          </a:effectRef>
          <a:fontRef idx="minor">
            <a:schemeClr val="tx1"/>
          </a:fontRef>
        </p:style>
      </p:cxnSp>
      <p:cxnSp>
        <p:nvCxnSpPr>
          <p:cNvPr id="42" name="Straight Connector 41"/>
          <p:cNvCxnSpPr/>
          <p:nvPr/>
        </p:nvCxnSpPr>
        <p:spPr>
          <a:xfrm>
            <a:off x="9067800" y="1371600"/>
            <a:ext cx="0" cy="3429000"/>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p:cNvCxnSpPr/>
          <p:nvPr/>
        </p:nvCxnSpPr>
        <p:spPr>
          <a:xfrm>
            <a:off x="-76200" y="1371600"/>
            <a:ext cx="9372600" cy="0"/>
          </a:xfrm>
          <a:prstGeom prst="line">
            <a:avLst/>
          </a:prstGeom>
        </p:spPr>
        <p:style>
          <a:lnRef idx="2">
            <a:schemeClr val="dk1"/>
          </a:lnRef>
          <a:fillRef idx="0">
            <a:schemeClr val="dk1"/>
          </a:fillRef>
          <a:effectRef idx="1">
            <a:schemeClr val="dk1"/>
          </a:effectRef>
          <a:fontRef idx="minor">
            <a:schemeClr val="tx1"/>
          </a:fontRef>
        </p:style>
      </p:cxnSp>
      <p:sp>
        <p:nvSpPr>
          <p:cNvPr id="14" name="Oval 13"/>
          <p:cNvSpPr/>
          <p:nvPr/>
        </p:nvSpPr>
        <p:spPr>
          <a:xfrm>
            <a:off x="7162800" y="1447800"/>
            <a:ext cx="3048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rved Right Arrow 15"/>
          <p:cNvSpPr/>
          <p:nvPr/>
        </p:nvSpPr>
        <p:spPr>
          <a:xfrm>
            <a:off x="6781800" y="1447800"/>
            <a:ext cx="304800" cy="228600"/>
          </a:xfrm>
          <a:prstGeom prst="curved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Oval 16"/>
          <p:cNvSpPr/>
          <p:nvPr/>
        </p:nvSpPr>
        <p:spPr>
          <a:xfrm>
            <a:off x="8153400" y="1447800"/>
            <a:ext cx="3048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rved Right Arrow 17"/>
          <p:cNvSpPr/>
          <p:nvPr/>
        </p:nvSpPr>
        <p:spPr>
          <a:xfrm rot="10800000">
            <a:off x="8534400" y="1447800"/>
            <a:ext cx="304800" cy="228600"/>
          </a:xfrm>
          <a:prstGeom prst="curv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0" name="Straight Arrow Connector 19"/>
          <p:cNvCxnSpPr/>
          <p:nvPr/>
        </p:nvCxnSpPr>
        <p:spPr>
          <a:xfrm>
            <a:off x="7543800" y="1524000"/>
            <a:ext cx="533400" cy="0"/>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7543800" y="1600200"/>
            <a:ext cx="533400" cy="0"/>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59"/>
          <p:cNvGrpSpPr/>
          <p:nvPr/>
        </p:nvGrpSpPr>
        <p:grpSpPr>
          <a:xfrm>
            <a:off x="6781800" y="2133600"/>
            <a:ext cx="2057400" cy="228600"/>
            <a:chOff x="6705600" y="1447800"/>
            <a:chExt cx="2057400" cy="228600"/>
          </a:xfrm>
        </p:grpSpPr>
        <p:sp>
          <p:nvSpPr>
            <p:cNvPr id="61" name="Oval 60"/>
            <p:cNvSpPr/>
            <p:nvPr/>
          </p:nvSpPr>
          <p:spPr>
            <a:xfrm>
              <a:off x="7086600" y="1447800"/>
              <a:ext cx="3048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rved Right Arrow 61"/>
            <p:cNvSpPr/>
            <p:nvPr/>
          </p:nvSpPr>
          <p:spPr>
            <a:xfrm>
              <a:off x="6705600" y="1447800"/>
              <a:ext cx="304800" cy="228600"/>
            </a:xfrm>
            <a:prstGeom prst="curved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Oval 62"/>
            <p:cNvSpPr/>
            <p:nvPr/>
          </p:nvSpPr>
          <p:spPr>
            <a:xfrm>
              <a:off x="8077200" y="1447800"/>
              <a:ext cx="3048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rved Right Arrow 63"/>
            <p:cNvSpPr/>
            <p:nvPr/>
          </p:nvSpPr>
          <p:spPr>
            <a:xfrm rot="10800000">
              <a:off x="8458200" y="1447800"/>
              <a:ext cx="304800" cy="228600"/>
            </a:xfrm>
            <a:prstGeom prst="curv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5" name="Straight Arrow Connector 64"/>
            <p:cNvCxnSpPr/>
            <p:nvPr/>
          </p:nvCxnSpPr>
          <p:spPr>
            <a:xfrm>
              <a:off x="7467600" y="1524000"/>
              <a:ext cx="533400" cy="0"/>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10800000">
              <a:off x="7467600" y="1600200"/>
              <a:ext cx="533400" cy="0"/>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66"/>
          <p:cNvGrpSpPr/>
          <p:nvPr/>
        </p:nvGrpSpPr>
        <p:grpSpPr>
          <a:xfrm>
            <a:off x="6781800" y="2438400"/>
            <a:ext cx="2057400" cy="228600"/>
            <a:chOff x="6705600" y="1447800"/>
            <a:chExt cx="2057400" cy="228600"/>
          </a:xfrm>
        </p:grpSpPr>
        <p:sp>
          <p:nvSpPr>
            <p:cNvPr id="68" name="Oval 67"/>
            <p:cNvSpPr/>
            <p:nvPr/>
          </p:nvSpPr>
          <p:spPr>
            <a:xfrm>
              <a:off x="7086600" y="1447800"/>
              <a:ext cx="3048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rved Right Arrow 68"/>
            <p:cNvSpPr/>
            <p:nvPr/>
          </p:nvSpPr>
          <p:spPr>
            <a:xfrm>
              <a:off x="6705600" y="1447800"/>
              <a:ext cx="304800" cy="228600"/>
            </a:xfrm>
            <a:prstGeom prst="curved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Oval 69"/>
            <p:cNvSpPr/>
            <p:nvPr/>
          </p:nvSpPr>
          <p:spPr>
            <a:xfrm>
              <a:off x="8077200" y="1447800"/>
              <a:ext cx="3048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rved Right Arrow 70"/>
            <p:cNvSpPr/>
            <p:nvPr/>
          </p:nvSpPr>
          <p:spPr>
            <a:xfrm rot="10800000">
              <a:off x="8458200" y="1447800"/>
              <a:ext cx="304800" cy="228600"/>
            </a:xfrm>
            <a:prstGeom prst="curv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2" name="Straight Arrow Connector 71"/>
            <p:cNvCxnSpPr/>
            <p:nvPr/>
          </p:nvCxnSpPr>
          <p:spPr>
            <a:xfrm>
              <a:off x="7467600" y="1524000"/>
              <a:ext cx="533400" cy="0"/>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10800000">
              <a:off x="7467600" y="1600200"/>
              <a:ext cx="533400" cy="0"/>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73"/>
          <p:cNvGrpSpPr/>
          <p:nvPr/>
        </p:nvGrpSpPr>
        <p:grpSpPr>
          <a:xfrm>
            <a:off x="6781800" y="2819400"/>
            <a:ext cx="2057400" cy="228600"/>
            <a:chOff x="6705600" y="1447800"/>
            <a:chExt cx="2057400" cy="228600"/>
          </a:xfrm>
        </p:grpSpPr>
        <p:sp>
          <p:nvSpPr>
            <p:cNvPr id="75" name="Oval 74"/>
            <p:cNvSpPr/>
            <p:nvPr/>
          </p:nvSpPr>
          <p:spPr>
            <a:xfrm>
              <a:off x="7086600" y="1447800"/>
              <a:ext cx="3048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rved Right Arrow 75"/>
            <p:cNvSpPr/>
            <p:nvPr/>
          </p:nvSpPr>
          <p:spPr>
            <a:xfrm>
              <a:off x="6705600" y="1447800"/>
              <a:ext cx="304800" cy="228600"/>
            </a:xfrm>
            <a:prstGeom prst="curved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Oval 76"/>
            <p:cNvSpPr/>
            <p:nvPr/>
          </p:nvSpPr>
          <p:spPr>
            <a:xfrm>
              <a:off x="8077200" y="1447800"/>
              <a:ext cx="3048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rved Right Arrow 77"/>
            <p:cNvSpPr/>
            <p:nvPr/>
          </p:nvSpPr>
          <p:spPr>
            <a:xfrm rot="10800000">
              <a:off x="8458200" y="1447800"/>
              <a:ext cx="304800" cy="228600"/>
            </a:xfrm>
            <a:prstGeom prst="curv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9" name="Straight Arrow Connector 78"/>
            <p:cNvCxnSpPr/>
            <p:nvPr/>
          </p:nvCxnSpPr>
          <p:spPr>
            <a:xfrm>
              <a:off x="7467600" y="1524000"/>
              <a:ext cx="533400" cy="0"/>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10800000">
              <a:off x="7467600" y="1600200"/>
              <a:ext cx="533400" cy="0"/>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123"/>
          <p:cNvGrpSpPr/>
          <p:nvPr/>
        </p:nvGrpSpPr>
        <p:grpSpPr>
          <a:xfrm>
            <a:off x="6781800" y="1752600"/>
            <a:ext cx="2057400" cy="228600"/>
            <a:chOff x="6781800" y="1752600"/>
            <a:chExt cx="2057400" cy="228600"/>
          </a:xfrm>
        </p:grpSpPr>
        <p:sp>
          <p:nvSpPr>
            <p:cNvPr id="104" name="Oval 103"/>
            <p:cNvSpPr/>
            <p:nvPr/>
          </p:nvSpPr>
          <p:spPr>
            <a:xfrm>
              <a:off x="7162800" y="1752600"/>
              <a:ext cx="3048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urved Right Arrow 104"/>
            <p:cNvSpPr/>
            <p:nvPr/>
          </p:nvSpPr>
          <p:spPr>
            <a:xfrm>
              <a:off x="6781800" y="1752600"/>
              <a:ext cx="304800" cy="228600"/>
            </a:xfrm>
            <a:prstGeom prst="curved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Oval 105"/>
            <p:cNvSpPr/>
            <p:nvPr/>
          </p:nvSpPr>
          <p:spPr>
            <a:xfrm>
              <a:off x="8153400" y="1752600"/>
              <a:ext cx="3048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urved Right Arrow 106"/>
            <p:cNvSpPr/>
            <p:nvPr/>
          </p:nvSpPr>
          <p:spPr>
            <a:xfrm rot="10800000">
              <a:off x="8534400" y="1752600"/>
              <a:ext cx="304800" cy="228600"/>
            </a:xfrm>
            <a:prstGeom prst="curv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8" name="Straight Arrow Connector 107"/>
            <p:cNvCxnSpPr/>
            <p:nvPr/>
          </p:nvCxnSpPr>
          <p:spPr>
            <a:xfrm>
              <a:off x="7543800" y="1828800"/>
              <a:ext cx="533400" cy="0"/>
            </a:xfrm>
            <a:prstGeom prst="straightConnector1">
              <a:avLst/>
            </a:prstGeom>
            <a:ln>
              <a:solidFill>
                <a:srgbClr val="3D13ED"/>
              </a:solidFill>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rot="10800000">
              <a:off x="7543800" y="1905000"/>
              <a:ext cx="5334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124"/>
          <p:cNvGrpSpPr/>
          <p:nvPr/>
        </p:nvGrpSpPr>
        <p:grpSpPr>
          <a:xfrm>
            <a:off x="6781800" y="4191000"/>
            <a:ext cx="2057400" cy="228600"/>
            <a:chOff x="6781800" y="1752600"/>
            <a:chExt cx="2057400" cy="228600"/>
          </a:xfrm>
        </p:grpSpPr>
        <p:sp>
          <p:nvSpPr>
            <p:cNvPr id="126" name="Oval 125"/>
            <p:cNvSpPr/>
            <p:nvPr/>
          </p:nvSpPr>
          <p:spPr>
            <a:xfrm>
              <a:off x="7162800" y="1752600"/>
              <a:ext cx="3048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urved Right Arrow 126"/>
            <p:cNvSpPr/>
            <p:nvPr/>
          </p:nvSpPr>
          <p:spPr>
            <a:xfrm>
              <a:off x="6781800" y="1752600"/>
              <a:ext cx="304800" cy="228600"/>
            </a:xfrm>
            <a:prstGeom prst="curved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Oval 127"/>
            <p:cNvSpPr/>
            <p:nvPr/>
          </p:nvSpPr>
          <p:spPr>
            <a:xfrm>
              <a:off x="8153400" y="1752600"/>
              <a:ext cx="3048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urved Right Arrow 128"/>
            <p:cNvSpPr/>
            <p:nvPr/>
          </p:nvSpPr>
          <p:spPr>
            <a:xfrm rot="10800000">
              <a:off x="8534400" y="1752600"/>
              <a:ext cx="304800" cy="228600"/>
            </a:xfrm>
            <a:prstGeom prst="curv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0" name="Straight Arrow Connector 129"/>
            <p:cNvCxnSpPr/>
            <p:nvPr/>
          </p:nvCxnSpPr>
          <p:spPr>
            <a:xfrm>
              <a:off x="7543800" y="1828800"/>
              <a:ext cx="533400" cy="0"/>
            </a:xfrm>
            <a:prstGeom prst="straightConnector1">
              <a:avLst/>
            </a:prstGeom>
            <a:ln>
              <a:solidFill>
                <a:srgbClr val="3D13ED"/>
              </a:solidFill>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rot="10800000">
              <a:off x="7543800" y="1905000"/>
              <a:ext cx="5334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131"/>
          <p:cNvGrpSpPr/>
          <p:nvPr/>
        </p:nvGrpSpPr>
        <p:grpSpPr>
          <a:xfrm>
            <a:off x="6781800" y="3886200"/>
            <a:ext cx="2057400" cy="228600"/>
            <a:chOff x="6781800" y="1752600"/>
            <a:chExt cx="2057400" cy="228600"/>
          </a:xfrm>
        </p:grpSpPr>
        <p:sp>
          <p:nvSpPr>
            <p:cNvPr id="133" name="Oval 132"/>
            <p:cNvSpPr/>
            <p:nvPr/>
          </p:nvSpPr>
          <p:spPr>
            <a:xfrm>
              <a:off x="7162800" y="1752600"/>
              <a:ext cx="3048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Curved Right Arrow 133"/>
            <p:cNvSpPr/>
            <p:nvPr/>
          </p:nvSpPr>
          <p:spPr>
            <a:xfrm>
              <a:off x="6781800" y="1752600"/>
              <a:ext cx="304800" cy="228600"/>
            </a:xfrm>
            <a:prstGeom prst="curved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5" name="Oval 134"/>
            <p:cNvSpPr/>
            <p:nvPr/>
          </p:nvSpPr>
          <p:spPr>
            <a:xfrm>
              <a:off x="8153400" y="1752600"/>
              <a:ext cx="3048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Curved Right Arrow 135"/>
            <p:cNvSpPr/>
            <p:nvPr/>
          </p:nvSpPr>
          <p:spPr>
            <a:xfrm rot="10800000">
              <a:off x="8534400" y="1752600"/>
              <a:ext cx="304800" cy="228600"/>
            </a:xfrm>
            <a:prstGeom prst="curv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7" name="Straight Arrow Connector 136"/>
            <p:cNvCxnSpPr/>
            <p:nvPr/>
          </p:nvCxnSpPr>
          <p:spPr>
            <a:xfrm>
              <a:off x="7543800" y="1828800"/>
              <a:ext cx="533400" cy="0"/>
            </a:xfrm>
            <a:prstGeom prst="straightConnector1">
              <a:avLst/>
            </a:prstGeom>
            <a:ln>
              <a:solidFill>
                <a:srgbClr val="3D13ED"/>
              </a:solidFill>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rot="10800000">
              <a:off x="7543800" y="1905000"/>
              <a:ext cx="5334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138"/>
          <p:cNvGrpSpPr/>
          <p:nvPr/>
        </p:nvGrpSpPr>
        <p:grpSpPr>
          <a:xfrm>
            <a:off x="6781800" y="3505200"/>
            <a:ext cx="2057400" cy="228600"/>
            <a:chOff x="6781800" y="1752600"/>
            <a:chExt cx="2057400" cy="228600"/>
          </a:xfrm>
        </p:grpSpPr>
        <p:sp>
          <p:nvSpPr>
            <p:cNvPr id="140" name="Oval 139"/>
            <p:cNvSpPr/>
            <p:nvPr/>
          </p:nvSpPr>
          <p:spPr>
            <a:xfrm>
              <a:off x="7162800" y="1752600"/>
              <a:ext cx="3048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Curved Right Arrow 140"/>
            <p:cNvSpPr/>
            <p:nvPr/>
          </p:nvSpPr>
          <p:spPr>
            <a:xfrm>
              <a:off x="6781800" y="1752600"/>
              <a:ext cx="304800" cy="228600"/>
            </a:xfrm>
            <a:prstGeom prst="curved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 name="Oval 141"/>
            <p:cNvSpPr/>
            <p:nvPr/>
          </p:nvSpPr>
          <p:spPr>
            <a:xfrm>
              <a:off x="8153400" y="1752600"/>
              <a:ext cx="3048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Curved Right Arrow 142"/>
            <p:cNvSpPr/>
            <p:nvPr/>
          </p:nvSpPr>
          <p:spPr>
            <a:xfrm rot="10800000">
              <a:off x="8534400" y="1752600"/>
              <a:ext cx="304800" cy="228600"/>
            </a:xfrm>
            <a:prstGeom prst="curv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44" name="Straight Arrow Connector 143"/>
            <p:cNvCxnSpPr/>
            <p:nvPr/>
          </p:nvCxnSpPr>
          <p:spPr>
            <a:xfrm>
              <a:off x="7543800" y="1828800"/>
              <a:ext cx="533400" cy="0"/>
            </a:xfrm>
            <a:prstGeom prst="straightConnector1">
              <a:avLst/>
            </a:prstGeom>
            <a:ln>
              <a:solidFill>
                <a:srgbClr val="3D13ED"/>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rot="10800000">
              <a:off x="7543800" y="1905000"/>
              <a:ext cx="5334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145"/>
          <p:cNvGrpSpPr/>
          <p:nvPr/>
        </p:nvGrpSpPr>
        <p:grpSpPr>
          <a:xfrm>
            <a:off x="6781800" y="3200400"/>
            <a:ext cx="2057400" cy="228600"/>
            <a:chOff x="6781800" y="1752600"/>
            <a:chExt cx="2057400" cy="228600"/>
          </a:xfrm>
        </p:grpSpPr>
        <p:sp>
          <p:nvSpPr>
            <p:cNvPr id="147" name="Oval 146"/>
            <p:cNvSpPr/>
            <p:nvPr/>
          </p:nvSpPr>
          <p:spPr>
            <a:xfrm>
              <a:off x="7162800" y="1752600"/>
              <a:ext cx="3048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Curved Right Arrow 147"/>
            <p:cNvSpPr/>
            <p:nvPr/>
          </p:nvSpPr>
          <p:spPr>
            <a:xfrm>
              <a:off x="6781800" y="1752600"/>
              <a:ext cx="304800" cy="228600"/>
            </a:xfrm>
            <a:prstGeom prst="curved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Oval 148"/>
            <p:cNvSpPr/>
            <p:nvPr/>
          </p:nvSpPr>
          <p:spPr>
            <a:xfrm>
              <a:off x="8153400" y="1752600"/>
              <a:ext cx="3048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Curved Right Arrow 149"/>
            <p:cNvSpPr/>
            <p:nvPr/>
          </p:nvSpPr>
          <p:spPr>
            <a:xfrm rot="10800000">
              <a:off x="8534400" y="1752600"/>
              <a:ext cx="304800" cy="228600"/>
            </a:xfrm>
            <a:prstGeom prst="curv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51" name="Straight Arrow Connector 150"/>
            <p:cNvCxnSpPr/>
            <p:nvPr/>
          </p:nvCxnSpPr>
          <p:spPr>
            <a:xfrm>
              <a:off x="7543800" y="1828800"/>
              <a:ext cx="533400" cy="0"/>
            </a:xfrm>
            <a:prstGeom prst="straightConnector1">
              <a:avLst/>
            </a:prstGeom>
            <a:ln>
              <a:solidFill>
                <a:srgbClr val="3D13ED"/>
              </a:solidFill>
              <a:tailEnd type="arrow"/>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rot="10800000">
              <a:off x="7543800" y="1905000"/>
              <a:ext cx="5334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152"/>
          <p:cNvGrpSpPr/>
          <p:nvPr/>
        </p:nvGrpSpPr>
        <p:grpSpPr>
          <a:xfrm>
            <a:off x="6781800" y="4572000"/>
            <a:ext cx="2057400" cy="228600"/>
            <a:chOff x="6781800" y="1752600"/>
            <a:chExt cx="2057400" cy="228600"/>
          </a:xfrm>
        </p:grpSpPr>
        <p:sp>
          <p:nvSpPr>
            <p:cNvPr id="154" name="Oval 153"/>
            <p:cNvSpPr/>
            <p:nvPr/>
          </p:nvSpPr>
          <p:spPr>
            <a:xfrm>
              <a:off x="7162800" y="1752600"/>
              <a:ext cx="3048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urved Right Arrow 154"/>
            <p:cNvSpPr/>
            <p:nvPr/>
          </p:nvSpPr>
          <p:spPr>
            <a:xfrm>
              <a:off x="6781800" y="1752600"/>
              <a:ext cx="304800" cy="228600"/>
            </a:xfrm>
            <a:prstGeom prst="curved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6" name="Oval 155"/>
            <p:cNvSpPr/>
            <p:nvPr/>
          </p:nvSpPr>
          <p:spPr>
            <a:xfrm>
              <a:off x="8153400" y="1752600"/>
              <a:ext cx="3048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Curved Right Arrow 156"/>
            <p:cNvSpPr/>
            <p:nvPr/>
          </p:nvSpPr>
          <p:spPr>
            <a:xfrm rot="10800000">
              <a:off x="8534400" y="1752600"/>
              <a:ext cx="304800" cy="228600"/>
            </a:xfrm>
            <a:prstGeom prst="curv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58" name="Straight Arrow Connector 157"/>
            <p:cNvCxnSpPr/>
            <p:nvPr/>
          </p:nvCxnSpPr>
          <p:spPr>
            <a:xfrm>
              <a:off x="7543800" y="1828800"/>
              <a:ext cx="533400" cy="0"/>
            </a:xfrm>
            <a:prstGeom prst="straightConnector1">
              <a:avLst/>
            </a:prstGeom>
            <a:ln>
              <a:solidFill>
                <a:srgbClr val="3D13ED"/>
              </a:solidFill>
              <a:tailEnd type="arrow"/>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rot="10800000">
              <a:off x="7543800" y="1905000"/>
              <a:ext cx="5334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60" name="TextBox 159"/>
          <p:cNvSpPr txBox="1"/>
          <p:nvPr/>
        </p:nvSpPr>
        <p:spPr>
          <a:xfrm>
            <a:off x="8180560" y="1447800"/>
            <a:ext cx="277640" cy="246221"/>
          </a:xfrm>
          <a:prstGeom prst="rect">
            <a:avLst/>
          </a:prstGeom>
          <a:noFill/>
        </p:spPr>
        <p:txBody>
          <a:bodyPr wrap="none" rtlCol="0">
            <a:spAutoFit/>
          </a:bodyPr>
          <a:lstStyle/>
          <a:p>
            <a:r>
              <a:rPr lang="en-US" sz="1000" dirty="0" smtClean="0"/>
              <a:t>D</a:t>
            </a:r>
            <a:endParaRPr lang="en-US" sz="1000" dirty="0"/>
          </a:p>
        </p:txBody>
      </p:sp>
      <p:sp>
        <p:nvSpPr>
          <p:cNvPr id="161" name="TextBox 160"/>
          <p:cNvSpPr txBox="1"/>
          <p:nvPr/>
        </p:nvSpPr>
        <p:spPr>
          <a:xfrm>
            <a:off x="7162800" y="1447800"/>
            <a:ext cx="269626" cy="246221"/>
          </a:xfrm>
          <a:prstGeom prst="rect">
            <a:avLst/>
          </a:prstGeom>
          <a:noFill/>
        </p:spPr>
        <p:txBody>
          <a:bodyPr wrap="none" rtlCol="0">
            <a:spAutoFit/>
          </a:bodyPr>
          <a:lstStyle/>
          <a:p>
            <a:r>
              <a:rPr lang="en-US" sz="1000" dirty="0" smtClean="0"/>
              <a:t>A</a:t>
            </a:r>
            <a:endParaRPr lang="en-US" sz="1000" dirty="0"/>
          </a:p>
        </p:txBody>
      </p:sp>
      <p:sp>
        <p:nvSpPr>
          <p:cNvPr id="162" name="TextBox 161"/>
          <p:cNvSpPr txBox="1"/>
          <p:nvPr/>
        </p:nvSpPr>
        <p:spPr>
          <a:xfrm>
            <a:off x="7162800" y="1752600"/>
            <a:ext cx="269626" cy="246221"/>
          </a:xfrm>
          <a:prstGeom prst="rect">
            <a:avLst/>
          </a:prstGeom>
          <a:noFill/>
        </p:spPr>
        <p:txBody>
          <a:bodyPr wrap="none" rtlCol="0">
            <a:spAutoFit/>
          </a:bodyPr>
          <a:lstStyle/>
          <a:p>
            <a:r>
              <a:rPr lang="en-US" sz="1000" dirty="0" smtClean="0"/>
              <a:t>A</a:t>
            </a:r>
            <a:endParaRPr lang="en-US" sz="1000" dirty="0"/>
          </a:p>
        </p:txBody>
      </p:sp>
      <p:sp>
        <p:nvSpPr>
          <p:cNvPr id="163" name="TextBox 162"/>
          <p:cNvSpPr txBox="1"/>
          <p:nvPr/>
        </p:nvSpPr>
        <p:spPr>
          <a:xfrm>
            <a:off x="7162800" y="2133600"/>
            <a:ext cx="269626" cy="246221"/>
          </a:xfrm>
          <a:prstGeom prst="rect">
            <a:avLst/>
          </a:prstGeom>
          <a:noFill/>
        </p:spPr>
        <p:txBody>
          <a:bodyPr wrap="none" rtlCol="0">
            <a:spAutoFit/>
          </a:bodyPr>
          <a:lstStyle/>
          <a:p>
            <a:r>
              <a:rPr lang="en-US" sz="1000" dirty="0" smtClean="0"/>
              <a:t>A</a:t>
            </a:r>
            <a:endParaRPr lang="en-US" sz="1000" dirty="0"/>
          </a:p>
        </p:txBody>
      </p:sp>
      <p:sp>
        <p:nvSpPr>
          <p:cNvPr id="164" name="TextBox 163"/>
          <p:cNvSpPr txBox="1"/>
          <p:nvPr/>
        </p:nvSpPr>
        <p:spPr>
          <a:xfrm>
            <a:off x="7162800" y="2420779"/>
            <a:ext cx="269626" cy="246221"/>
          </a:xfrm>
          <a:prstGeom prst="rect">
            <a:avLst/>
          </a:prstGeom>
          <a:noFill/>
        </p:spPr>
        <p:txBody>
          <a:bodyPr wrap="none" rtlCol="0">
            <a:spAutoFit/>
          </a:bodyPr>
          <a:lstStyle/>
          <a:p>
            <a:r>
              <a:rPr lang="en-US" sz="1000" dirty="0" smtClean="0"/>
              <a:t>A</a:t>
            </a:r>
            <a:endParaRPr lang="en-US" sz="1000" dirty="0"/>
          </a:p>
        </p:txBody>
      </p:sp>
      <p:sp>
        <p:nvSpPr>
          <p:cNvPr id="165" name="TextBox 164"/>
          <p:cNvSpPr txBox="1"/>
          <p:nvPr/>
        </p:nvSpPr>
        <p:spPr>
          <a:xfrm>
            <a:off x="7162800" y="3200400"/>
            <a:ext cx="269626" cy="246221"/>
          </a:xfrm>
          <a:prstGeom prst="rect">
            <a:avLst/>
          </a:prstGeom>
          <a:noFill/>
        </p:spPr>
        <p:txBody>
          <a:bodyPr wrap="none" rtlCol="0">
            <a:spAutoFit/>
          </a:bodyPr>
          <a:lstStyle/>
          <a:p>
            <a:r>
              <a:rPr lang="en-US" sz="1000" dirty="0" smtClean="0"/>
              <a:t>A</a:t>
            </a:r>
            <a:endParaRPr lang="en-US" sz="1000" dirty="0"/>
          </a:p>
        </p:txBody>
      </p:sp>
      <p:sp>
        <p:nvSpPr>
          <p:cNvPr id="166" name="TextBox 165"/>
          <p:cNvSpPr txBox="1"/>
          <p:nvPr/>
        </p:nvSpPr>
        <p:spPr>
          <a:xfrm>
            <a:off x="7162800" y="3505200"/>
            <a:ext cx="269626" cy="246221"/>
          </a:xfrm>
          <a:prstGeom prst="rect">
            <a:avLst/>
          </a:prstGeom>
          <a:noFill/>
        </p:spPr>
        <p:txBody>
          <a:bodyPr wrap="none" rtlCol="0">
            <a:spAutoFit/>
          </a:bodyPr>
          <a:lstStyle/>
          <a:p>
            <a:r>
              <a:rPr lang="en-US" sz="1000" dirty="0" smtClean="0"/>
              <a:t>A</a:t>
            </a:r>
            <a:endParaRPr lang="en-US" sz="1000" dirty="0"/>
          </a:p>
        </p:txBody>
      </p:sp>
      <p:sp>
        <p:nvSpPr>
          <p:cNvPr id="167" name="TextBox 166"/>
          <p:cNvSpPr txBox="1"/>
          <p:nvPr/>
        </p:nvSpPr>
        <p:spPr>
          <a:xfrm>
            <a:off x="7162800" y="3868579"/>
            <a:ext cx="269626" cy="246221"/>
          </a:xfrm>
          <a:prstGeom prst="rect">
            <a:avLst/>
          </a:prstGeom>
          <a:noFill/>
        </p:spPr>
        <p:txBody>
          <a:bodyPr wrap="none" rtlCol="0">
            <a:spAutoFit/>
          </a:bodyPr>
          <a:lstStyle/>
          <a:p>
            <a:r>
              <a:rPr lang="en-US" sz="1000" dirty="0" smtClean="0"/>
              <a:t>A</a:t>
            </a:r>
            <a:endParaRPr lang="en-US" sz="1000" dirty="0"/>
          </a:p>
        </p:txBody>
      </p:sp>
      <p:sp>
        <p:nvSpPr>
          <p:cNvPr id="168" name="TextBox 167"/>
          <p:cNvSpPr txBox="1"/>
          <p:nvPr/>
        </p:nvSpPr>
        <p:spPr>
          <a:xfrm>
            <a:off x="7162800" y="2819400"/>
            <a:ext cx="269626" cy="246221"/>
          </a:xfrm>
          <a:prstGeom prst="rect">
            <a:avLst/>
          </a:prstGeom>
          <a:noFill/>
        </p:spPr>
        <p:txBody>
          <a:bodyPr wrap="none" rtlCol="0">
            <a:spAutoFit/>
          </a:bodyPr>
          <a:lstStyle/>
          <a:p>
            <a:r>
              <a:rPr lang="en-US" sz="1000" dirty="0" smtClean="0"/>
              <a:t>A</a:t>
            </a:r>
            <a:endParaRPr lang="en-US" sz="1000" dirty="0"/>
          </a:p>
        </p:txBody>
      </p:sp>
      <p:sp>
        <p:nvSpPr>
          <p:cNvPr id="169" name="TextBox 168"/>
          <p:cNvSpPr txBox="1"/>
          <p:nvPr/>
        </p:nvSpPr>
        <p:spPr>
          <a:xfrm>
            <a:off x="7162800" y="4173379"/>
            <a:ext cx="269626" cy="246221"/>
          </a:xfrm>
          <a:prstGeom prst="rect">
            <a:avLst/>
          </a:prstGeom>
          <a:noFill/>
        </p:spPr>
        <p:txBody>
          <a:bodyPr wrap="none" rtlCol="0">
            <a:spAutoFit/>
          </a:bodyPr>
          <a:lstStyle/>
          <a:p>
            <a:r>
              <a:rPr lang="en-US" sz="1000" dirty="0" smtClean="0"/>
              <a:t>A</a:t>
            </a:r>
            <a:endParaRPr lang="en-US" sz="1000" dirty="0"/>
          </a:p>
        </p:txBody>
      </p:sp>
      <p:sp>
        <p:nvSpPr>
          <p:cNvPr id="170" name="TextBox 169"/>
          <p:cNvSpPr txBox="1"/>
          <p:nvPr/>
        </p:nvSpPr>
        <p:spPr>
          <a:xfrm>
            <a:off x="7162800" y="4572000"/>
            <a:ext cx="269626" cy="246221"/>
          </a:xfrm>
          <a:prstGeom prst="rect">
            <a:avLst/>
          </a:prstGeom>
          <a:noFill/>
        </p:spPr>
        <p:txBody>
          <a:bodyPr wrap="none" rtlCol="0">
            <a:spAutoFit/>
          </a:bodyPr>
          <a:lstStyle/>
          <a:p>
            <a:r>
              <a:rPr lang="en-US" sz="1000" dirty="0" smtClean="0"/>
              <a:t>A</a:t>
            </a:r>
            <a:endParaRPr lang="en-US" sz="1000" dirty="0"/>
          </a:p>
        </p:txBody>
      </p:sp>
      <p:sp>
        <p:nvSpPr>
          <p:cNvPr id="171" name="TextBox 170"/>
          <p:cNvSpPr txBox="1"/>
          <p:nvPr/>
        </p:nvSpPr>
        <p:spPr>
          <a:xfrm>
            <a:off x="8153400" y="1752600"/>
            <a:ext cx="277640" cy="246221"/>
          </a:xfrm>
          <a:prstGeom prst="rect">
            <a:avLst/>
          </a:prstGeom>
          <a:noFill/>
        </p:spPr>
        <p:txBody>
          <a:bodyPr wrap="none" rtlCol="0">
            <a:spAutoFit/>
          </a:bodyPr>
          <a:lstStyle/>
          <a:p>
            <a:r>
              <a:rPr lang="en-US" sz="1000" dirty="0" smtClean="0"/>
              <a:t>D</a:t>
            </a:r>
            <a:endParaRPr lang="en-US" sz="1000" dirty="0"/>
          </a:p>
        </p:txBody>
      </p:sp>
      <p:sp>
        <p:nvSpPr>
          <p:cNvPr id="172" name="TextBox 171"/>
          <p:cNvSpPr txBox="1"/>
          <p:nvPr/>
        </p:nvSpPr>
        <p:spPr>
          <a:xfrm>
            <a:off x="8153400" y="2133600"/>
            <a:ext cx="277640" cy="246221"/>
          </a:xfrm>
          <a:prstGeom prst="rect">
            <a:avLst/>
          </a:prstGeom>
          <a:noFill/>
        </p:spPr>
        <p:txBody>
          <a:bodyPr wrap="none" rtlCol="0">
            <a:spAutoFit/>
          </a:bodyPr>
          <a:lstStyle/>
          <a:p>
            <a:r>
              <a:rPr lang="en-US" sz="1000" dirty="0" smtClean="0"/>
              <a:t>D</a:t>
            </a:r>
            <a:endParaRPr lang="en-US" sz="1000" dirty="0"/>
          </a:p>
        </p:txBody>
      </p:sp>
      <p:sp>
        <p:nvSpPr>
          <p:cNvPr id="173" name="TextBox 172"/>
          <p:cNvSpPr txBox="1"/>
          <p:nvPr/>
        </p:nvSpPr>
        <p:spPr>
          <a:xfrm>
            <a:off x="8153400" y="2438400"/>
            <a:ext cx="277640" cy="246221"/>
          </a:xfrm>
          <a:prstGeom prst="rect">
            <a:avLst/>
          </a:prstGeom>
          <a:noFill/>
        </p:spPr>
        <p:txBody>
          <a:bodyPr wrap="none" rtlCol="0">
            <a:spAutoFit/>
          </a:bodyPr>
          <a:lstStyle/>
          <a:p>
            <a:r>
              <a:rPr lang="en-US" sz="1000" dirty="0" smtClean="0"/>
              <a:t>D</a:t>
            </a:r>
            <a:endParaRPr lang="en-US" sz="1000" dirty="0"/>
          </a:p>
        </p:txBody>
      </p:sp>
      <p:sp>
        <p:nvSpPr>
          <p:cNvPr id="174" name="TextBox 173"/>
          <p:cNvSpPr txBox="1"/>
          <p:nvPr/>
        </p:nvSpPr>
        <p:spPr>
          <a:xfrm>
            <a:off x="8153400" y="2801779"/>
            <a:ext cx="277640" cy="246221"/>
          </a:xfrm>
          <a:prstGeom prst="rect">
            <a:avLst/>
          </a:prstGeom>
          <a:noFill/>
        </p:spPr>
        <p:txBody>
          <a:bodyPr wrap="none" rtlCol="0">
            <a:spAutoFit/>
          </a:bodyPr>
          <a:lstStyle/>
          <a:p>
            <a:r>
              <a:rPr lang="en-US" sz="1000" dirty="0" smtClean="0"/>
              <a:t>D</a:t>
            </a:r>
            <a:endParaRPr lang="en-US" sz="1000" dirty="0"/>
          </a:p>
        </p:txBody>
      </p:sp>
      <p:sp>
        <p:nvSpPr>
          <p:cNvPr id="175" name="TextBox 174"/>
          <p:cNvSpPr txBox="1"/>
          <p:nvPr/>
        </p:nvSpPr>
        <p:spPr>
          <a:xfrm>
            <a:off x="8153400" y="3182779"/>
            <a:ext cx="277640" cy="246221"/>
          </a:xfrm>
          <a:prstGeom prst="rect">
            <a:avLst/>
          </a:prstGeom>
          <a:noFill/>
        </p:spPr>
        <p:txBody>
          <a:bodyPr wrap="none" rtlCol="0">
            <a:spAutoFit/>
          </a:bodyPr>
          <a:lstStyle/>
          <a:p>
            <a:r>
              <a:rPr lang="en-US" sz="1000" dirty="0" smtClean="0"/>
              <a:t>D</a:t>
            </a:r>
            <a:endParaRPr lang="en-US" sz="1000" dirty="0"/>
          </a:p>
        </p:txBody>
      </p:sp>
      <p:sp>
        <p:nvSpPr>
          <p:cNvPr id="176" name="TextBox 175"/>
          <p:cNvSpPr txBox="1"/>
          <p:nvPr/>
        </p:nvSpPr>
        <p:spPr>
          <a:xfrm>
            <a:off x="8153400" y="3487579"/>
            <a:ext cx="277640" cy="246221"/>
          </a:xfrm>
          <a:prstGeom prst="rect">
            <a:avLst/>
          </a:prstGeom>
          <a:noFill/>
        </p:spPr>
        <p:txBody>
          <a:bodyPr wrap="none" rtlCol="0">
            <a:spAutoFit/>
          </a:bodyPr>
          <a:lstStyle/>
          <a:p>
            <a:r>
              <a:rPr lang="en-US" sz="1000" dirty="0" smtClean="0"/>
              <a:t>D</a:t>
            </a:r>
            <a:endParaRPr lang="en-US" sz="1000" dirty="0"/>
          </a:p>
        </p:txBody>
      </p:sp>
      <p:sp>
        <p:nvSpPr>
          <p:cNvPr id="177" name="TextBox 176"/>
          <p:cNvSpPr txBox="1"/>
          <p:nvPr/>
        </p:nvSpPr>
        <p:spPr>
          <a:xfrm>
            <a:off x="8153400" y="3868579"/>
            <a:ext cx="277640" cy="246221"/>
          </a:xfrm>
          <a:prstGeom prst="rect">
            <a:avLst/>
          </a:prstGeom>
          <a:noFill/>
        </p:spPr>
        <p:txBody>
          <a:bodyPr wrap="none" rtlCol="0">
            <a:spAutoFit/>
          </a:bodyPr>
          <a:lstStyle/>
          <a:p>
            <a:r>
              <a:rPr lang="en-US" sz="1000" dirty="0" smtClean="0"/>
              <a:t>D</a:t>
            </a:r>
            <a:endParaRPr lang="en-US" sz="1000" dirty="0"/>
          </a:p>
        </p:txBody>
      </p:sp>
      <p:sp>
        <p:nvSpPr>
          <p:cNvPr id="178" name="TextBox 177"/>
          <p:cNvSpPr txBox="1"/>
          <p:nvPr/>
        </p:nvSpPr>
        <p:spPr>
          <a:xfrm>
            <a:off x="8153400" y="4173379"/>
            <a:ext cx="277640" cy="246221"/>
          </a:xfrm>
          <a:prstGeom prst="rect">
            <a:avLst/>
          </a:prstGeom>
          <a:noFill/>
        </p:spPr>
        <p:txBody>
          <a:bodyPr wrap="none" rtlCol="0">
            <a:spAutoFit/>
          </a:bodyPr>
          <a:lstStyle/>
          <a:p>
            <a:r>
              <a:rPr lang="en-US" sz="1000" dirty="0" smtClean="0"/>
              <a:t>D</a:t>
            </a:r>
            <a:endParaRPr lang="en-US" sz="1000" dirty="0"/>
          </a:p>
        </p:txBody>
      </p:sp>
      <p:sp>
        <p:nvSpPr>
          <p:cNvPr id="179" name="TextBox 178"/>
          <p:cNvSpPr txBox="1"/>
          <p:nvPr/>
        </p:nvSpPr>
        <p:spPr>
          <a:xfrm>
            <a:off x="8153400" y="4572000"/>
            <a:ext cx="277640" cy="246221"/>
          </a:xfrm>
          <a:prstGeom prst="rect">
            <a:avLst/>
          </a:prstGeom>
          <a:noFill/>
        </p:spPr>
        <p:txBody>
          <a:bodyPr wrap="none" rtlCol="0">
            <a:spAutoFit/>
          </a:bodyPr>
          <a:lstStyle/>
          <a:p>
            <a:r>
              <a:rPr lang="en-US" sz="1000" dirty="0" smtClean="0"/>
              <a:t>D</a:t>
            </a:r>
            <a:endParaRPr lang="en-US" sz="1000" dirty="0"/>
          </a:p>
        </p:txBody>
      </p:sp>
      <p:sp>
        <p:nvSpPr>
          <p:cNvPr id="102" name="TextBox 101"/>
          <p:cNvSpPr txBox="1"/>
          <p:nvPr/>
        </p:nvSpPr>
        <p:spPr>
          <a:xfrm>
            <a:off x="6858000" y="6488668"/>
            <a:ext cx="2590800" cy="369332"/>
          </a:xfrm>
          <a:prstGeom prst="rect">
            <a:avLst/>
          </a:prstGeom>
          <a:noFill/>
        </p:spPr>
        <p:txBody>
          <a:bodyPr wrap="square" rtlCol="0">
            <a:spAutoFit/>
          </a:bodyPr>
          <a:lstStyle/>
          <a:p>
            <a:r>
              <a:rPr lang="en-US" i="1" dirty="0" smtClean="0"/>
              <a:t>O’Meara, Smith et al.</a:t>
            </a:r>
            <a:endParaRPr lang="en-US" i="1"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t="42043" r="39539"/>
          <a:stretch>
            <a:fillRect/>
          </a:stretch>
        </p:blipFill>
        <p:spPr>
          <a:xfrm>
            <a:off x="304800" y="1066800"/>
            <a:ext cx="8610600" cy="4953000"/>
          </a:xfrm>
          <a:prstGeom prst="rect">
            <a:avLst/>
          </a:prstGeom>
        </p:spPr>
      </p:pic>
      <p:sp>
        <p:nvSpPr>
          <p:cNvPr id="399361" name="Rectangle 1"/>
          <p:cNvSpPr>
            <a:spLocks noChangeArrowheads="1"/>
          </p:cNvSpPr>
          <p:nvPr/>
        </p:nvSpPr>
        <p:spPr bwMode="auto">
          <a:xfrm>
            <a:off x="228600" y="-10418"/>
            <a:ext cx="88392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3200" b="1" i="0" u="none" strike="noStrike" cap="none" normalizeH="0" baseline="0" dirty="0" smtClean="0">
                <a:ln>
                  <a:noFill/>
                </a:ln>
                <a:solidFill>
                  <a:schemeClr val="tx1"/>
                </a:solidFill>
                <a:effectLst/>
                <a:latin typeface="+mn-lt"/>
                <a:ea typeface="MS Mincho" pitchFamily="49" charset="-128"/>
                <a:cs typeface="Times New Roman" pitchFamily="18" charset="0"/>
              </a:rPr>
              <a:t>Simulated time to first appearance of each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3200" b="1" i="0" u="none" strike="noStrike" cap="none" normalizeH="0" baseline="0" dirty="0" smtClean="0">
                <a:ln>
                  <a:noFill/>
                </a:ln>
                <a:solidFill>
                  <a:schemeClr val="tx1"/>
                </a:solidFill>
                <a:effectLst/>
                <a:latin typeface="+mn-lt"/>
                <a:ea typeface="MS Mincho" pitchFamily="49" charset="-128"/>
                <a:cs typeface="Times New Roman" pitchFamily="18" charset="0"/>
              </a:rPr>
              <a:t>combination of the three characters. </a:t>
            </a:r>
            <a:endParaRPr kumimoji="0" lang="en-US" altLang="ja-JP" sz="4400" b="1" i="0" u="none" strike="noStrike" cap="none" normalizeH="0" baseline="0" dirty="0" smtClean="0">
              <a:ln>
                <a:noFill/>
              </a:ln>
              <a:solidFill>
                <a:schemeClr val="tx1"/>
              </a:solidFill>
              <a:effectLst/>
              <a:latin typeface="+mn-lt"/>
              <a:cs typeface="Arial" pitchFamily="34" charset="0"/>
            </a:endParaRPr>
          </a:p>
        </p:txBody>
      </p:sp>
      <p:sp>
        <p:nvSpPr>
          <p:cNvPr id="4" name="Rectangle 3"/>
          <p:cNvSpPr/>
          <p:nvPr/>
        </p:nvSpPr>
        <p:spPr>
          <a:xfrm>
            <a:off x="0" y="6133981"/>
            <a:ext cx="8915400" cy="830997"/>
          </a:xfrm>
          <a:prstGeom prst="rect">
            <a:avLst/>
          </a:prstGeom>
        </p:spPr>
        <p:txBody>
          <a:bodyPr wrap="square">
            <a:spAutoFit/>
          </a:bodyPr>
          <a:lstStyle/>
          <a:p>
            <a:pPr lvl="0"/>
            <a:r>
              <a:rPr lang="en-US" altLang="ja-JP" sz="2400" b="1" dirty="0" smtClean="0">
                <a:latin typeface="Arial" pitchFamily="34" charset="0"/>
                <a:ea typeface="MS Mincho" pitchFamily="49" charset="-128"/>
                <a:cs typeface="Arial" pitchFamily="34" charset="0"/>
              </a:rPr>
              <a:t>Tall bars and short bars indicate the median and 95% confidence interval, respectively, based on 50 simulations</a:t>
            </a:r>
            <a:r>
              <a:rPr lang="en-US" altLang="ja-JP" sz="2400" b="1" dirty="0" smtClean="0">
                <a:latin typeface="Times"/>
                <a:ea typeface="MS Mincho" pitchFamily="49" charset="-128"/>
                <a:cs typeface="Times New Roman" pitchFamily="18" charset="0"/>
              </a:rPr>
              <a:t>.</a:t>
            </a:r>
            <a:endParaRPr lang="en-US" altLang="ja-JP" sz="3600" b="1" dirty="0" smtClean="0">
              <a:latin typeface="Arial" pitchFamily="34" charset="0"/>
              <a:cs typeface="Arial" pitchFamily="34" charset="0"/>
            </a:endParaRPr>
          </a:p>
        </p:txBody>
      </p:sp>
      <p:sp>
        <p:nvSpPr>
          <p:cNvPr id="5" name="TextBox 4"/>
          <p:cNvSpPr txBox="1"/>
          <p:nvPr/>
        </p:nvSpPr>
        <p:spPr>
          <a:xfrm>
            <a:off x="6324600" y="1066800"/>
            <a:ext cx="2590800" cy="369332"/>
          </a:xfrm>
          <a:prstGeom prst="rect">
            <a:avLst/>
          </a:prstGeom>
          <a:noFill/>
        </p:spPr>
        <p:txBody>
          <a:bodyPr wrap="square" rtlCol="0">
            <a:spAutoFit/>
          </a:bodyPr>
          <a:lstStyle/>
          <a:p>
            <a:r>
              <a:rPr lang="en-US" i="1" dirty="0" smtClean="0"/>
              <a:t>O’Meara, Smith et al.</a:t>
            </a:r>
            <a:endParaRPr lang="en-US" i="1"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descr="C:\Users\Stacey Smith\Desktop\FocalCombos2.jpg"/>
          <p:cNvPicPr>
            <a:picLocks noChangeAspect="1" noChangeArrowheads="1"/>
          </p:cNvPicPr>
          <p:nvPr/>
        </p:nvPicPr>
        <p:blipFill>
          <a:blip r:embed="rId3" cstate="print"/>
          <a:srcRect/>
          <a:stretch>
            <a:fillRect/>
          </a:stretch>
        </p:blipFill>
        <p:spPr bwMode="auto">
          <a:xfrm>
            <a:off x="-9220200" y="2057400"/>
            <a:ext cx="8814151" cy="4155075"/>
          </a:xfrm>
          <a:prstGeom prst="rect">
            <a:avLst/>
          </a:prstGeom>
          <a:noFill/>
          <a:ln w="9525">
            <a:noFill/>
            <a:miter lim="800000"/>
            <a:headEnd/>
            <a:tailEnd/>
          </a:ln>
        </p:spPr>
      </p:pic>
      <p:sp>
        <p:nvSpPr>
          <p:cNvPr id="4" name="Rectangle 3"/>
          <p:cNvSpPr/>
          <p:nvPr/>
        </p:nvSpPr>
        <p:spPr>
          <a:xfrm>
            <a:off x="0" y="-76200"/>
            <a:ext cx="9144000" cy="830997"/>
          </a:xfrm>
          <a:prstGeom prst="rect">
            <a:avLst/>
          </a:prstGeom>
        </p:spPr>
        <p:txBody>
          <a:bodyPr wrap="square">
            <a:spAutoFit/>
          </a:bodyPr>
          <a:lstStyle/>
          <a:p>
            <a:pPr algn="ctr"/>
            <a:r>
              <a:rPr lang="en-US" sz="2400" b="1" dirty="0" smtClean="0"/>
              <a:t>Stochastic simulations of angiosperm evolution using four different models for two character combinations:</a:t>
            </a:r>
            <a:endParaRPr lang="en-US" sz="2400" b="1" dirty="0"/>
          </a:p>
        </p:txBody>
      </p:sp>
      <p:pic>
        <p:nvPicPr>
          <p:cNvPr id="9" name="Picture 8"/>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l="57692"/>
          <a:stretch>
            <a:fillRect/>
          </a:stretch>
        </p:blipFill>
        <p:spPr>
          <a:xfrm>
            <a:off x="1676400" y="762000"/>
            <a:ext cx="4876800" cy="6096000"/>
          </a:xfrm>
          <a:prstGeom prst="rect">
            <a:avLst/>
          </a:prstGeom>
        </p:spPr>
      </p:pic>
      <p:sp>
        <p:nvSpPr>
          <p:cNvPr id="12" name="Rectangle 11"/>
          <p:cNvSpPr/>
          <p:nvPr/>
        </p:nvSpPr>
        <p:spPr>
          <a:xfrm>
            <a:off x="2057400" y="838200"/>
            <a:ext cx="304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95400" y="3276600"/>
            <a:ext cx="685800" cy="358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278582" y="6107933"/>
            <a:ext cx="825070" cy="71194"/>
          </a:xfrm>
          <a:custGeom>
            <a:avLst/>
            <a:gdLst>
              <a:gd name="connsiteX0" fmla="*/ 0 w 825070"/>
              <a:gd name="connsiteY0" fmla="*/ 71194 h 71194"/>
              <a:gd name="connsiteX1" fmla="*/ 145473 w 825070"/>
              <a:gd name="connsiteY1" fmla="*/ 64267 h 71194"/>
              <a:gd name="connsiteX2" fmla="*/ 166254 w 825070"/>
              <a:gd name="connsiteY2" fmla="*/ 57340 h 71194"/>
              <a:gd name="connsiteX3" fmla="*/ 346363 w 825070"/>
              <a:gd name="connsiteY3" fmla="*/ 50412 h 71194"/>
              <a:gd name="connsiteX4" fmla="*/ 422563 w 825070"/>
              <a:gd name="connsiteY4" fmla="*/ 57340 h 71194"/>
              <a:gd name="connsiteX5" fmla="*/ 464127 w 825070"/>
              <a:gd name="connsiteY5" fmla="*/ 64267 h 71194"/>
              <a:gd name="connsiteX6" fmla="*/ 526473 w 825070"/>
              <a:gd name="connsiteY6" fmla="*/ 57340 h 71194"/>
              <a:gd name="connsiteX7" fmla="*/ 554182 w 825070"/>
              <a:gd name="connsiteY7" fmla="*/ 50412 h 71194"/>
              <a:gd name="connsiteX8" fmla="*/ 574963 w 825070"/>
              <a:gd name="connsiteY8" fmla="*/ 36558 h 71194"/>
              <a:gd name="connsiteX9" fmla="*/ 630382 w 825070"/>
              <a:gd name="connsiteY9" fmla="*/ 29631 h 71194"/>
              <a:gd name="connsiteX10" fmla="*/ 748145 w 825070"/>
              <a:gd name="connsiteY10" fmla="*/ 22703 h 71194"/>
              <a:gd name="connsiteX11" fmla="*/ 817418 w 825070"/>
              <a:gd name="connsiteY11" fmla="*/ 15776 h 71194"/>
              <a:gd name="connsiteX12" fmla="*/ 796636 w 825070"/>
              <a:gd name="connsiteY12" fmla="*/ 1922 h 71194"/>
              <a:gd name="connsiteX13" fmla="*/ 748145 w 825070"/>
              <a:gd name="connsiteY13" fmla="*/ 15776 h 71194"/>
              <a:gd name="connsiteX14" fmla="*/ 665018 w 825070"/>
              <a:gd name="connsiteY14" fmla="*/ 22703 h 71194"/>
              <a:gd name="connsiteX15" fmla="*/ 533400 w 825070"/>
              <a:gd name="connsiteY15" fmla="*/ 36558 h 71194"/>
              <a:gd name="connsiteX16" fmla="*/ 450273 w 825070"/>
              <a:gd name="connsiteY16" fmla="*/ 43485 h 7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5070" h="71194">
                <a:moveTo>
                  <a:pt x="0" y="71194"/>
                </a:moveTo>
                <a:cubicBezTo>
                  <a:pt x="48491" y="68885"/>
                  <a:pt x="97095" y="68298"/>
                  <a:pt x="145473" y="64267"/>
                </a:cubicBezTo>
                <a:cubicBezTo>
                  <a:pt x="152749" y="63661"/>
                  <a:pt x="158970" y="57842"/>
                  <a:pt x="166254" y="57340"/>
                </a:cubicBezTo>
                <a:cubicBezTo>
                  <a:pt x="226192" y="53206"/>
                  <a:pt x="286327" y="52721"/>
                  <a:pt x="346363" y="50412"/>
                </a:cubicBezTo>
                <a:cubicBezTo>
                  <a:pt x="371763" y="52721"/>
                  <a:pt x="397233" y="54360"/>
                  <a:pt x="422563" y="57340"/>
                </a:cubicBezTo>
                <a:cubicBezTo>
                  <a:pt x="436513" y="58981"/>
                  <a:pt x="450081" y="64267"/>
                  <a:pt x="464127" y="64267"/>
                </a:cubicBezTo>
                <a:cubicBezTo>
                  <a:pt x="485037" y="64267"/>
                  <a:pt x="505691" y="59649"/>
                  <a:pt x="526473" y="57340"/>
                </a:cubicBezTo>
                <a:cubicBezTo>
                  <a:pt x="535709" y="55031"/>
                  <a:pt x="545431" y="54162"/>
                  <a:pt x="554182" y="50412"/>
                </a:cubicBezTo>
                <a:cubicBezTo>
                  <a:pt x="561834" y="47132"/>
                  <a:pt x="566931" y="38748"/>
                  <a:pt x="574963" y="36558"/>
                </a:cubicBezTo>
                <a:cubicBezTo>
                  <a:pt x="592924" y="31660"/>
                  <a:pt x="611909" y="31940"/>
                  <a:pt x="630382" y="29631"/>
                </a:cubicBezTo>
                <a:cubicBezTo>
                  <a:pt x="696141" y="7710"/>
                  <a:pt x="657401" y="14454"/>
                  <a:pt x="748145" y="22703"/>
                </a:cubicBezTo>
                <a:cubicBezTo>
                  <a:pt x="771236" y="20394"/>
                  <a:pt x="796088" y="24917"/>
                  <a:pt x="817418" y="15776"/>
                </a:cubicBezTo>
                <a:cubicBezTo>
                  <a:pt x="825070" y="12497"/>
                  <a:pt x="804878" y="3099"/>
                  <a:pt x="796636" y="1922"/>
                </a:cubicBezTo>
                <a:cubicBezTo>
                  <a:pt x="783185" y="0"/>
                  <a:pt x="761591" y="13983"/>
                  <a:pt x="748145" y="15776"/>
                </a:cubicBezTo>
                <a:cubicBezTo>
                  <a:pt x="720584" y="19451"/>
                  <a:pt x="692727" y="20394"/>
                  <a:pt x="665018" y="22703"/>
                </a:cubicBezTo>
                <a:cubicBezTo>
                  <a:pt x="563895" y="39559"/>
                  <a:pt x="701467" y="17885"/>
                  <a:pt x="533400" y="36558"/>
                </a:cubicBezTo>
                <a:cubicBezTo>
                  <a:pt x="442526" y="46655"/>
                  <a:pt x="565980" y="43485"/>
                  <a:pt x="450273" y="43485"/>
                </a:cubicBezTo>
              </a:path>
            </a:pathLst>
          </a:custGeom>
          <a:solidFill>
            <a:schemeClr val="tx2"/>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3671455" y="1115291"/>
            <a:ext cx="2417618" cy="1220481"/>
          </a:xfrm>
          <a:custGeom>
            <a:avLst/>
            <a:gdLst>
              <a:gd name="connsiteX0" fmla="*/ 0 w 2417618"/>
              <a:gd name="connsiteY0" fmla="*/ 0 h 1220481"/>
              <a:gd name="connsiteX1" fmla="*/ 124690 w 2417618"/>
              <a:gd name="connsiteY1" fmla="*/ 41564 h 1220481"/>
              <a:gd name="connsiteX2" fmla="*/ 152400 w 2417618"/>
              <a:gd name="connsiteY2" fmla="*/ 48491 h 1220481"/>
              <a:gd name="connsiteX3" fmla="*/ 173181 w 2417618"/>
              <a:gd name="connsiteY3" fmla="*/ 55418 h 1220481"/>
              <a:gd name="connsiteX4" fmla="*/ 207818 w 2417618"/>
              <a:gd name="connsiteY4" fmla="*/ 62345 h 1220481"/>
              <a:gd name="connsiteX5" fmla="*/ 235527 w 2417618"/>
              <a:gd name="connsiteY5" fmla="*/ 69273 h 1220481"/>
              <a:gd name="connsiteX6" fmla="*/ 297872 w 2417618"/>
              <a:gd name="connsiteY6" fmla="*/ 117764 h 1220481"/>
              <a:gd name="connsiteX7" fmla="*/ 339436 w 2417618"/>
              <a:gd name="connsiteY7" fmla="*/ 138545 h 1220481"/>
              <a:gd name="connsiteX8" fmla="*/ 360218 w 2417618"/>
              <a:gd name="connsiteY8" fmla="*/ 152400 h 1220481"/>
              <a:gd name="connsiteX9" fmla="*/ 408709 w 2417618"/>
              <a:gd name="connsiteY9" fmla="*/ 166254 h 1220481"/>
              <a:gd name="connsiteX10" fmla="*/ 450272 w 2417618"/>
              <a:gd name="connsiteY10" fmla="*/ 180109 h 1220481"/>
              <a:gd name="connsiteX11" fmla="*/ 512618 w 2417618"/>
              <a:gd name="connsiteY11" fmla="*/ 214745 h 1220481"/>
              <a:gd name="connsiteX12" fmla="*/ 561109 w 2417618"/>
              <a:gd name="connsiteY12" fmla="*/ 221673 h 1220481"/>
              <a:gd name="connsiteX13" fmla="*/ 581890 w 2417618"/>
              <a:gd name="connsiteY13" fmla="*/ 228600 h 1220481"/>
              <a:gd name="connsiteX14" fmla="*/ 609600 w 2417618"/>
              <a:gd name="connsiteY14" fmla="*/ 235527 h 1220481"/>
              <a:gd name="connsiteX15" fmla="*/ 651163 w 2417618"/>
              <a:gd name="connsiteY15" fmla="*/ 249382 h 1220481"/>
              <a:gd name="connsiteX16" fmla="*/ 678872 w 2417618"/>
              <a:gd name="connsiteY16" fmla="*/ 290945 h 1220481"/>
              <a:gd name="connsiteX17" fmla="*/ 734290 w 2417618"/>
              <a:gd name="connsiteY17" fmla="*/ 325582 h 1220481"/>
              <a:gd name="connsiteX18" fmla="*/ 755072 w 2417618"/>
              <a:gd name="connsiteY18" fmla="*/ 339436 h 1220481"/>
              <a:gd name="connsiteX19" fmla="*/ 796636 w 2417618"/>
              <a:gd name="connsiteY19" fmla="*/ 353291 h 1220481"/>
              <a:gd name="connsiteX20" fmla="*/ 817418 w 2417618"/>
              <a:gd name="connsiteY20" fmla="*/ 360218 h 1220481"/>
              <a:gd name="connsiteX21" fmla="*/ 838200 w 2417618"/>
              <a:gd name="connsiteY21" fmla="*/ 374073 h 1220481"/>
              <a:gd name="connsiteX22" fmla="*/ 879763 w 2417618"/>
              <a:gd name="connsiteY22" fmla="*/ 394854 h 1220481"/>
              <a:gd name="connsiteX23" fmla="*/ 900545 w 2417618"/>
              <a:gd name="connsiteY23" fmla="*/ 415636 h 1220481"/>
              <a:gd name="connsiteX24" fmla="*/ 914400 w 2417618"/>
              <a:gd name="connsiteY24" fmla="*/ 436418 h 1220481"/>
              <a:gd name="connsiteX25" fmla="*/ 997527 w 2417618"/>
              <a:gd name="connsiteY25" fmla="*/ 471054 h 1220481"/>
              <a:gd name="connsiteX26" fmla="*/ 1025236 w 2417618"/>
              <a:gd name="connsiteY26" fmla="*/ 484909 h 1220481"/>
              <a:gd name="connsiteX27" fmla="*/ 1046018 w 2417618"/>
              <a:gd name="connsiteY27" fmla="*/ 505691 h 1220481"/>
              <a:gd name="connsiteX28" fmla="*/ 1087581 w 2417618"/>
              <a:gd name="connsiteY28" fmla="*/ 519545 h 1220481"/>
              <a:gd name="connsiteX29" fmla="*/ 1108363 w 2417618"/>
              <a:gd name="connsiteY29" fmla="*/ 540327 h 1220481"/>
              <a:gd name="connsiteX30" fmla="*/ 1129145 w 2417618"/>
              <a:gd name="connsiteY30" fmla="*/ 547254 h 1220481"/>
              <a:gd name="connsiteX31" fmla="*/ 1156854 w 2417618"/>
              <a:gd name="connsiteY31" fmla="*/ 561109 h 1220481"/>
              <a:gd name="connsiteX32" fmla="*/ 1198418 w 2417618"/>
              <a:gd name="connsiteY32" fmla="*/ 588818 h 1220481"/>
              <a:gd name="connsiteX33" fmla="*/ 1219200 w 2417618"/>
              <a:gd name="connsiteY33" fmla="*/ 602673 h 1220481"/>
              <a:gd name="connsiteX34" fmla="*/ 1253836 w 2417618"/>
              <a:gd name="connsiteY34" fmla="*/ 644236 h 1220481"/>
              <a:gd name="connsiteX35" fmla="*/ 1295400 w 2417618"/>
              <a:gd name="connsiteY35" fmla="*/ 671945 h 1220481"/>
              <a:gd name="connsiteX36" fmla="*/ 1316181 w 2417618"/>
              <a:gd name="connsiteY36" fmla="*/ 685800 h 1220481"/>
              <a:gd name="connsiteX37" fmla="*/ 1336963 w 2417618"/>
              <a:gd name="connsiteY37" fmla="*/ 692727 h 1220481"/>
              <a:gd name="connsiteX38" fmla="*/ 1378527 w 2417618"/>
              <a:gd name="connsiteY38" fmla="*/ 720436 h 1220481"/>
              <a:gd name="connsiteX39" fmla="*/ 1406236 w 2417618"/>
              <a:gd name="connsiteY39" fmla="*/ 741218 h 1220481"/>
              <a:gd name="connsiteX40" fmla="*/ 1433945 w 2417618"/>
              <a:gd name="connsiteY40" fmla="*/ 755073 h 1220481"/>
              <a:gd name="connsiteX41" fmla="*/ 1475509 w 2417618"/>
              <a:gd name="connsiteY41" fmla="*/ 782782 h 1220481"/>
              <a:gd name="connsiteX42" fmla="*/ 1496290 w 2417618"/>
              <a:gd name="connsiteY42" fmla="*/ 789709 h 1220481"/>
              <a:gd name="connsiteX43" fmla="*/ 1524000 w 2417618"/>
              <a:gd name="connsiteY43" fmla="*/ 803564 h 1220481"/>
              <a:gd name="connsiteX44" fmla="*/ 1544781 w 2417618"/>
              <a:gd name="connsiteY44" fmla="*/ 810491 h 1220481"/>
              <a:gd name="connsiteX45" fmla="*/ 1607127 w 2417618"/>
              <a:gd name="connsiteY45" fmla="*/ 824345 h 1220481"/>
              <a:gd name="connsiteX46" fmla="*/ 1648690 w 2417618"/>
              <a:gd name="connsiteY46" fmla="*/ 852054 h 1220481"/>
              <a:gd name="connsiteX47" fmla="*/ 1697181 w 2417618"/>
              <a:gd name="connsiteY47" fmla="*/ 907473 h 1220481"/>
              <a:gd name="connsiteX48" fmla="*/ 1759527 w 2417618"/>
              <a:gd name="connsiteY48" fmla="*/ 921327 h 1220481"/>
              <a:gd name="connsiteX49" fmla="*/ 1780309 w 2417618"/>
              <a:gd name="connsiteY49" fmla="*/ 935182 h 1220481"/>
              <a:gd name="connsiteX50" fmla="*/ 1808018 w 2417618"/>
              <a:gd name="connsiteY50" fmla="*/ 949036 h 1220481"/>
              <a:gd name="connsiteX51" fmla="*/ 1856509 w 2417618"/>
              <a:gd name="connsiteY51" fmla="*/ 976745 h 1220481"/>
              <a:gd name="connsiteX52" fmla="*/ 1898072 w 2417618"/>
              <a:gd name="connsiteY52" fmla="*/ 997527 h 1220481"/>
              <a:gd name="connsiteX53" fmla="*/ 1918854 w 2417618"/>
              <a:gd name="connsiteY53" fmla="*/ 1011382 h 1220481"/>
              <a:gd name="connsiteX54" fmla="*/ 1953490 w 2417618"/>
              <a:gd name="connsiteY54" fmla="*/ 1018309 h 1220481"/>
              <a:gd name="connsiteX55" fmla="*/ 1974272 w 2417618"/>
              <a:gd name="connsiteY55" fmla="*/ 1032164 h 1220481"/>
              <a:gd name="connsiteX56" fmla="*/ 2015836 w 2417618"/>
              <a:gd name="connsiteY56" fmla="*/ 1046018 h 1220481"/>
              <a:gd name="connsiteX57" fmla="*/ 2057400 w 2417618"/>
              <a:gd name="connsiteY57" fmla="*/ 1039091 h 1220481"/>
              <a:gd name="connsiteX58" fmla="*/ 2126672 w 2417618"/>
              <a:gd name="connsiteY58" fmla="*/ 1073727 h 1220481"/>
              <a:gd name="connsiteX59" fmla="*/ 2189018 w 2417618"/>
              <a:gd name="connsiteY59" fmla="*/ 1094509 h 1220481"/>
              <a:gd name="connsiteX60" fmla="*/ 2209800 w 2417618"/>
              <a:gd name="connsiteY60" fmla="*/ 1101436 h 1220481"/>
              <a:gd name="connsiteX61" fmla="*/ 2244436 w 2417618"/>
              <a:gd name="connsiteY61" fmla="*/ 1136073 h 1220481"/>
              <a:gd name="connsiteX62" fmla="*/ 2265218 w 2417618"/>
              <a:gd name="connsiteY62" fmla="*/ 1149927 h 1220481"/>
              <a:gd name="connsiteX63" fmla="*/ 2272145 w 2417618"/>
              <a:gd name="connsiteY63" fmla="*/ 1170709 h 1220481"/>
              <a:gd name="connsiteX64" fmla="*/ 2348345 w 2417618"/>
              <a:gd name="connsiteY64" fmla="*/ 1177636 h 1220481"/>
              <a:gd name="connsiteX65" fmla="*/ 2389909 w 2417618"/>
              <a:gd name="connsiteY65" fmla="*/ 1205345 h 1220481"/>
              <a:gd name="connsiteX66" fmla="*/ 2417618 w 2417618"/>
              <a:gd name="connsiteY66" fmla="*/ 1219200 h 122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417618" h="1220481">
                <a:moveTo>
                  <a:pt x="0" y="0"/>
                </a:moveTo>
                <a:lnTo>
                  <a:pt x="124690" y="41564"/>
                </a:lnTo>
                <a:cubicBezTo>
                  <a:pt x="133722" y="44575"/>
                  <a:pt x="143245" y="45876"/>
                  <a:pt x="152400" y="48491"/>
                </a:cubicBezTo>
                <a:cubicBezTo>
                  <a:pt x="159421" y="50497"/>
                  <a:pt x="166097" y="53647"/>
                  <a:pt x="173181" y="55418"/>
                </a:cubicBezTo>
                <a:cubicBezTo>
                  <a:pt x="184604" y="58274"/>
                  <a:pt x="196324" y="59791"/>
                  <a:pt x="207818" y="62345"/>
                </a:cubicBezTo>
                <a:cubicBezTo>
                  <a:pt x="217112" y="64410"/>
                  <a:pt x="226291" y="66964"/>
                  <a:pt x="235527" y="69273"/>
                </a:cubicBezTo>
                <a:cubicBezTo>
                  <a:pt x="268082" y="101826"/>
                  <a:pt x="248161" y="84623"/>
                  <a:pt x="297872" y="117764"/>
                </a:cubicBezTo>
                <a:cubicBezTo>
                  <a:pt x="324726" y="135667"/>
                  <a:pt x="310759" y="128986"/>
                  <a:pt x="339436" y="138545"/>
                </a:cubicBezTo>
                <a:cubicBezTo>
                  <a:pt x="346363" y="143163"/>
                  <a:pt x="352771" y="148677"/>
                  <a:pt x="360218" y="152400"/>
                </a:cubicBezTo>
                <a:cubicBezTo>
                  <a:pt x="371857" y="158220"/>
                  <a:pt x="397613" y="162925"/>
                  <a:pt x="408709" y="166254"/>
                </a:cubicBezTo>
                <a:cubicBezTo>
                  <a:pt x="422697" y="170450"/>
                  <a:pt x="450272" y="180109"/>
                  <a:pt x="450272" y="180109"/>
                </a:cubicBezTo>
                <a:cubicBezTo>
                  <a:pt x="474083" y="195983"/>
                  <a:pt x="486489" y="209519"/>
                  <a:pt x="512618" y="214745"/>
                </a:cubicBezTo>
                <a:cubicBezTo>
                  <a:pt x="528629" y="217947"/>
                  <a:pt x="544945" y="219364"/>
                  <a:pt x="561109" y="221673"/>
                </a:cubicBezTo>
                <a:cubicBezTo>
                  <a:pt x="568036" y="223982"/>
                  <a:pt x="574869" y="226594"/>
                  <a:pt x="581890" y="228600"/>
                </a:cubicBezTo>
                <a:cubicBezTo>
                  <a:pt x="591045" y="231215"/>
                  <a:pt x="600481" y="232791"/>
                  <a:pt x="609600" y="235527"/>
                </a:cubicBezTo>
                <a:cubicBezTo>
                  <a:pt x="623588" y="239723"/>
                  <a:pt x="651163" y="249382"/>
                  <a:pt x="651163" y="249382"/>
                </a:cubicBezTo>
                <a:cubicBezTo>
                  <a:pt x="660399" y="263236"/>
                  <a:pt x="665551" y="280954"/>
                  <a:pt x="678872" y="290945"/>
                </a:cubicBezTo>
                <a:cubicBezTo>
                  <a:pt x="731846" y="330676"/>
                  <a:pt x="681046" y="295157"/>
                  <a:pt x="734290" y="325582"/>
                </a:cubicBezTo>
                <a:cubicBezTo>
                  <a:pt x="741519" y="329713"/>
                  <a:pt x="747464" y="336055"/>
                  <a:pt x="755072" y="339436"/>
                </a:cubicBezTo>
                <a:cubicBezTo>
                  <a:pt x="768417" y="345367"/>
                  <a:pt x="782781" y="348673"/>
                  <a:pt x="796636" y="353291"/>
                </a:cubicBezTo>
                <a:lnTo>
                  <a:pt x="817418" y="360218"/>
                </a:lnTo>
                <a:cubicBezTo>
                  <a:pt x="824345" y="364836"/>
                  <a:pt x="830753" y="370350"/>
                  <a:pt x="838200" y="374073"/>
                </a:cubicBezTo>
                <a:cubicBezTo>
                  <a:pt x="869442" y="389694"/>
                  <a:pt x="849984" y="370039"/>
                  <a:pt x="879763" y="394854"/>
                </a:cubicBezTo>
                <a:cubicBezTo>
                  <a:pt x="887289" y="401126"/>
                  <a:pt x="894273" y="408110"/>
                  <a:pt x="900545" y="415636"/>
                </a:cubicBezTo>
                <a:cubicBezTo>
                  <a:pt x="905875" y="422032"/>
                  <a:pt x="908134" y="430935"/>
                  <a:pt x="914400" y="436418"/>
                </a:cubicBezTo>
                <a:cubicBezTo>
                  <a:pt x="951989" y="469308"/>
                  <a:pt x="952749" y="463591"/>
                  <a:pt x="997527" y="471054"/>
                </a:cubicBezTo>
                <a:cubicBezTo>
                  <a:pt x="1006763" y="475672"/>
                  <a:pt x="1016833" y="478907"/>
                  <a:pt x="1025236" y="484909"/>
                </a:cubicBezTo>
                <a:cubicBezTo>
                  <a:pt x="1033208" y="490603"/>
                  <a:pt x="1037454" y="500933"/>
                  <a:pt x="1046018" y="505691"/>
                </a:cubicBezTo>
                <a:cubicBezTo>
                  <a:pt x="1058784" y="512783"/>
                  <a:pt x="1087581" y="519545"/>
                  <a:pt x="1087581" y="519545"/>
                </a:cubicBezTo>
                <a:cubicBezTo>
                  <a:pt x="1094508" y="526472"/>
                  <a:pt x="1100212" y="534893"/>
                  <a:pt x="1108363" y="540327"/>
                </a:cubicBezTo>
                <a:cubicBezTo>
                  <a:pt x="1114439" y="544377"/>
                  <a:pt x="1122433" y="544378"/>
                  <a:pt x="1129145" y="547254"/>
                </a:cubicBezTo>
                <a:cubicBezTo>
                  <a:pt x="1138637" y="551322"/>
                  <a:pt x="1148451" y="555107"/>
                  <a:pt x="1156854" y="561109"/>
                </a:cubicBezTo>
                <a:cubicBezTo>
                  <a:pt x="1202256" y="593540"/>
                  <a:pt x="1153840" y="573959"/>
                  <a:pt x="1198418" y="588818"/>
                </a:cubicBezTo>
                <a:cubicBezTo>
                  <a:pt x="1205345" y="593436"/>
                  <a:pt x="1213313" y="596786"/>
                  <a:pt x="1219200" y="602673"/>
                </a:cubicBezTo>
                <a:cubicBezTo>
                  <a:pt x="1259223" y="642696"/>
                  <a:pt x="1202768" y="604517"/>
                  <a:pt x="1253836" y="644236"/>
                </a:cubicBezTo>
                <a:cubicBezTo>
                  <a:pt x="1266980" y="654459"/>
                  <a:pt x="1281545" y="662708"/>
                  <a:pt x="1295400" y="671945"/>
                </a:cubicBezTo>
                <a:cubicBezTo>
                  <a:pt x="1302327" y="676563"/>
                  <a:pt x="1308283" y="683167"/>
                  <a:pt x="1316181" y="685800"/>
                </a:cubicBezTo>
                <a:lnTo>
                  <a:pt x="1336963" y="692727"/>
                </a:lnTo>
                <a:cubicBezTo>
                  <a:pt x="1385327" y="741091"/>
                  <a:pt x="1331741" y="693701"/>
                  <a:pt x="1378527" y="720436"/>
                </a:cubicBezTo>
                <a:cubicBezTo>
                  <a:pt x="1388551" y="726164"/>
                  <a:pt x="1396446" y="735099"/>
                  <a:pt x="1406236" y="741218"/>
                </a:cubicBezTo>
                <a:cubicBezTo>
                  <a:pt x="1414993" y="746691"/>
                  <a:pt x="1425090" y="749760"/>
                  <a:pt x="1433945" y="755073"/>
                </a:cubicBezTo>
                <a:cubicBezTo>
                  <a:pt x="1448223" y="763640"/>
                  <a:pt x="1461654" y="773546"/>
                  <a:pt x="1475509" y="782782"/>
                </a:cubicBezTo>
                <a:cubicBezTo>
                  <a:pt x="1481584" y="786832"/>
                  <a:pt x="1489579" y="786833"/>
                  <a:pt x="1496290" y="789709"/>
                </a:cubicBezTo>
                <a:cubicBezTo>
                  <a:pt x="1505782" y="793777"/>
                  <a:pt x="1514508" y="799496"/>
                  <a:pt x="1524000" y="803564"/>
                </a:cubicBezTo>
                <a:cubicBezTo>
                  <a:pt x="1530711" y="806440"/>
                  <a:pt x="1537760" y="808485"/>
                  <a:pt x="1544781" y="810491"/>
                </a:cubicBezTo>
                <a:cubicBezTo>
                  <a:pt x="1567608" y="817013"/>
                  <a:pt x="1583319" y="819584"/>
                  <a:pt x="1607127" y="824345"/>
                </a:cubicBezTo>
                <a:cubicBezTo>
                  <a:pt x="1620981" y="833581"/>
                  <a:pt x="1639454" y="838200"/>
                  <a:pt x="1648690" y="852054"/>
                </a:cubicBezTo>
                <a:cubicBezTo>
                  <a:pt x="1669470" y="883223"/>
                  <a:pt x="1668320" y="893042"/>
                  <a:pt x="1697181" y="907473"/>
                </a:cubicBezTo>
                <a:cubicBezTo>
                  <a:pt x="1714233" y="915999"/>
                  <a:pt x="1743567" y="918667"/>
                  <a:pt x="1759527" y="921327"/>
                </a:cubicBezTo>
                <a:cubicBezTo>
                  <a:pt x="1766454" y="925945"/>
                  <a:pt x="1773080" y="931051"/>
                  <a:pt x="1780309" y="935182"/>
                </a:cubicBezTo>
                <a:cubicBezTo>
                  <a:pt x="1789275" y="940305"/>
                  <a:pt x="1799261" y="943563"/>
                  <a:pt x="1808018" y="949036"/>
                </a:cubicBezTo>
                <a:cubicBezTo>
                  <a:pt x="1855948" y="978992"/>
                  <a:pt x="1815679" y="963136"/>
                  <a:pt x="1856509" y="976745"/>
                </a:cubicBezTo>
                <a:cubicBezTo>
                  <a:pt x="1916059" y="1016448"/>
                  <a:pt x="1840717" y="968850"/>
                  <a:pt x="1898072" y="997527"/>
                </a:cubicBezTo>
                <a:cubicBezTo>
                  <a:pt x="1905519" y="1001250"/>
                  <a:pt x="1911058" y="1008459"/>
                  <a:pt x="1918854" y="1011382"/>
                </a:cubicBezTo>
                <a:cubicBezTo>
                  <a:pt x="1929878" y="1015516"/>
                  <a:pt x="1941945" y="1016000"/>
                  <a:pt x="1953490" y="1018309"/>
                </a:cubicBezTo>
                <a:cubicBezTo>
                  <a:pt x="1960417" y="1022927"/>
                  <a:pt x="1966664" y="1028783"/>
                  <a:pt x="1974272" y="1032164"/>
                </a:cubicBezTo>
                <a:cubicBezTo>
                  <a:pt x="1987617" y="1038095"/>
                  <a:pt x="2015836" y="1046018"/>
                  <a:pt x="2015836" y="1046018"/>
                </a:cubicBezTo>
                <a:cubicBezTo>
                  <a:pt x="2029691" y="1043709"/>
                  <a:pt x="2043354" y="1039091"/>
                  <a:pt x="2057400" y="1039091"/>
                </a:cubicBezTo>
                <a:cubicBezTo>
                  <a:pt x="2084815" y="1039091"/>
                  <a:pt x="2105954" y="1059915"/>
                  <a:pt x="2126672" y="1073727"/>
                </a:cubicBezTo>
                <a:cubicBezTo>
                  <a:pt x="2126675" y="1073729"/>
                  <a:pt x="2178625" y="1091045"/>
                  <a:pt x="2189018" y="1094509"/>
                </a:cubicBezTo>
                <a:lnTo>
                  <a:pt x="2209800" y="1101436"/>
                </a:lnTo>
                <a:cubicBezTo>
                  <a:pt x="2265223" y="1138387"/>
                  <a:pt x="2198247" y="1089885"/>
                  <a:pt x="2244436" y="1136073"/>
                </a:cubicBezTo>
                <a:cubicBezTo>
                  <a:pt x="2250323" y="1141960"/>
                  <a:pt x="2258291" y="1145309"/>
                  <a:pt x="2265218" y="1149927"/>
                </a:cubicBezTo>
                <a:cubicBezTo>
                  <a:pt x="2267527" y="1156854"/>
                  <a:pt x="2265218" y="1168400"/>
                  <a:pt x="2272145" y="1170709"/>
                </a:cubicBezTo>
                <a:cubicBezTo>
                  <a:pt x="2296341" y="1178774"/>
                  <a:pt x="2323877" y="1170440"/>
                  <a:pt x="2348345" y="1177636"/>
                </a:cubicBezTo>
                <a:cubicBezTo>
                  <a:pt x="2364320" y="1182334"/>
                  <a:pt x="2376054" y="1196108"/>
                  <a:pt x="2389909" y="1205345"/>
                </a:cubicBezTo>
                <a:cubicBezTo>
                  <a:pt x="2412613" y="1220481"/>
                  <a:pt x="2402364" y="1219200"/>
                  <a:pt x="2417618" y="1219200"/>
                </a:cubicBezTo>
              </a:path>
            </a:pathLst>
          </a:custGeom>
          <a:solidFill>
            <a:schemeClr val="tx1"/>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9"/>
          <p:cNvGrpSpPr/>
          <p:nvPr/>
        </p:nvGrpSpPr>
        <p:grpSpPr>
          <a:xfrm>
            <a:off x="6858000" y="990600"/>
            <a:ext cx="1544012" cy="1633954"/>
            <a:chOff x="1905000" y="762000"/>
            <a:chExt cx="1544012" cy="1633954"/>
          </a:xfrm>
        </p:grpSpPr>
        <p:pic>
          <p:nvPicPr>
            <p:cNvPr id="132098" name="Picture 2" descr="http://www.treesdirect.co.uk/uploads/shop/prod/102_00.jpg"/>
            <p:cNvPicPr>
              <a:picLocks noChangeAspect="1" noChangeArrowheads="1"/>
            </p:cNvPicPr>
            <p:nvPr/>
          </p:nvPicPr>
          <p:blipFill>
            <a:blip r:embed="rId5" cstate="print"/>
            <a:srcRect l="20347" t="13714" r="8439" b="5143"/>
            <a:stretch>
              <a:fillRect/>
            </a:stretch>
          </p:blipFill>
          <p:spPr bwMode="auto">
            <a:xfrm>
              <a:off x="1981200" y="762000"/>
              <a:ext cx="1404871" cy="1295400"/>
            </a:xfrm>
            <a:prstGeom prst="rect">
              <a:avLst/>
            </a:prstGeom>
            <a:noFill/>
          </p:spPr>
        </p:pic>
        <p:sp>
          <p:nvSpPr>
            <p:cNvPr id="7" name="TextBox 6"/>
            <p:cNvSpPr txBox="1"/>
            <p:nvPr/>
          </p:nvSpPr>
          <p:spPr>
            <a:xfrm>
              <a:off x="1905000" y="2057400"/>
              <a:ext cx="1544012" cy="338554"/>
            </a:xfrm>
            <a:prstGeom prst="rect">
              <a:avLst/>
            </a:prstGeom>
            <a:noFill/>
          </p:spPr>
          <p:txBody>
            <a:bodyPr wrap="none" rtlCol="0">
              <a:spAutoFit/>
            </a:bodyPr>
            <a:lstStyle/>
            <a:p>
              <a:r>
                <a:rPr lang="en-US" sz="1600" b="1" i="1" dirty="0" smtClean="0"/>
                <a:t>M. </a:t>
              </a:r>
              <a:r>
                <a:rPr lang="en-US" sz="1600" b="1" i="1" dirty="0" err="1" smtClean="0"/>
                <a:t>grandiflora</a:t>
              </a:r>
              <a:endParaRPr lang="en-US" sz="1600" b="1" i="1" dirty="0"/>
            </a:p>
          </p:txBody>
        </p:sp>
      </p:grpSp>
      <p:grpSp>
        <p:nvGrpSpPr>
          <p:cNvPr id="3" name="Group 10"/>
          <p:cNvGrpSpPr/>
          <p:nvPr/>
        </p:nvGrpSpPr>
        <p:grpSpPr>
          <a:xfrm>
            <a:off x="533400" y="4343400"/>
            <a:ext cx="1750882" cy="1633954"/>
            <a:chOff x="4572000" y="762000"/>
            <a:chExt cx="1750882" cy="1633954"/>
          </a:xfrm>
        </p:grpSpPr>
        <p:pic>
          <p:nvPicPr>
            <p:cNvPr id="6" name="Picture 7" descr="Nilson's Mad Orchids"/>
            <p:cNvPicPr>
              <a:picLocks noChangeAspect="1" noChangeArrowheads="1"/>
            </p:cNvPicPr>
            <p:nvPr/>
          </p:nvPicPr>
          <p:blipFill>
            <a:blip r:embed="rId6" cstate="print"/>
            <a:srcRect/>
            <a:stretch>
              <a:fillRect/>
            </a:stretch>
          </p:blipFill>
          <p:spPr bwMode="auto">
            <a:xfrm>
              <a:off x="4572000" y="762000"/>
              <a:ext cx="1679055" cy="1295400"/>
            </a:xfrm>
            <a:prstGeom prst="rect">
              <a:avLst/>
            </a:prstGeom>
            <a:noFill/>
            <a:ln w="9525">
              <a:noFill/>
              <a:miter lim="800000"/>
              <a:headEnd/>
              <a:tailEnd/>
            </a:ln>
          </p:spPr>
        </p:pic>
        <p:sp>
          <p:nvSpPr>
            <p:cNvPr id="8" name="TextBox 7"/>
            <p:cNvSpPr txBox="1"/>
            <p:nvPr/>
          </p:nvSpPr>
          <p:spPr>
            <a:xfrm>
              <a:off x="4576891" y="2057400"/>
              <a:ext cx="1745991" cy="338554"/>
            </a:xfrm>
            <a:prstGeom prst="rect">
              <a:avLst/>
            </a:prstGeom>
            <a:noFill/>
          </p:spPr>
          <p:txBody>
            <a:bodyPr wrap="none" rtlCol="0">
              <a:spAutoFit/>
            </a:bodyPr>
            <a:lstStyle/>
            <a:p>
              <a:r>
                <a:rPr lang="en-US" sz="1600" b="1" i="1" dirty="0" smtClean="0"/>
                <a:t>A. </a:t>
              </a:r>
              <a:r>
                <a:rPr lang="en-US" sz="1600" b="1" i="1" dirty="0" err="1" smtClean="0"/>
                <a:t>sesquipedale</a:t>
              </a:r>
              <a:endParaRPr lang="en-US" sz="1600" i="1" dirty="0"/>
            </a:p>
          </p:txBody>
        </p:sp>
      </p:grpSp>
      <p:sp>
        <p:nvSpPr>
          <p:cNvPr id="18" name="TextBox 17"/>
          <p:cNvSpPr txBox="1"/>
          <p:nvPr/>
        </p:nvSpPr>
        <p:spPr>
          <a:xfrm>
            <a:off x="6781800" y="2895600"/>
            <a:ext cx="1826141" cy="646331"/>
          </a:xfrm>
          <a:prstGeom prst="rect">
            <a:avLst/>
          </a:prstGeom>
          <a:noFill/>
        </p:spPr>
        <p:txBody>
          <a:bodyPr wrap="none" rtlCol="0">
            <a:spAutoFit/>
          </a:bodyPr>
          <a:lstStyle/>
          <a:p>
            <a:r>
              <a:rPr lang="en-US" b="1" dirty="0" smtClean="0"/>
              <a:t>Contemporary </a:t>
            </a:r>
          </a:p>
          <a:p>
            <a:r>
              <a:rPr lang="en-US" b="1" dirty="0" smtClean="0"/>
              <a:t> Frequency</a:t>
            </a:r>
            <a:endParaRPr lang="en-US" b="1" dirty="0"/>
          </a:p>
        </p:txBody>
      </p:sp>
      <p:sp>
        <p:nvSpPr>
          <p:cNvPr id="19" name="TextBox 18"/>
          <p:cNvSpPr txBox="1"/>
          <p:nvPr/>
        </p:nvSpPr>
        <p:spPr>
          <a:xfrm>
            <a:off x="6858000" y="4916269"/>
            <a:ext cx="1826141" cy="646331"/>
          </a:xfrm>
          <a:prstGeom prst="rect">
            <a:avLst/>
          </a:prstGeom>
          <a:noFill/>
        </p:spPr>
        <p:txBody>
          <a:bodyPr wrap="none" rtlCol="0">
            <a:spAutoFit/>
          </a:bodyPr>
          <a:lstStyle/>
          <a:p>
            <a:r>
              <a:rPr lang="en-US" b="1" dirty="0" smtClean="0"/>
              <a:t>Contemporary </a:t>
            </a:r>
          </a:p>
          <a:p>
            <a:r>
              <a:rPr lang="en-US" b="1" dirty="0" smtClean="0"/>
              <a:t> Frequency</a:t>
            </a:r>
            <a:endParaRPr lang="en-US" b="1" dirty="0"/>
          </a:p>
        </p:txBody>
      </p:sp>
      <p:sp>
        <p:nvSpPr>
          <p:cNvPr id="20" name="TextBox 19"/>
          <p:cNvSpPr txBox="1"/>
          <p:nvPr/>
        </p:nvSpPr>
        <p:spPr>
          <a:xfrm>
            <a:off x="6705600" y="6324600"/>
            <a:ext cx="2590800" cy="369332"/>
          </a:xfrm>
          <a:prstGeom prst="rect">
            <a:avLst/>
          </a:prstGeom>
          <a:noFill/>
        </p:spPr>
        <p:txBody>
          <a:bodyPr wrap="square" rtlCol="0">
            <a:spAutoFit/>
          </a:bodyPr>
          <a:lstStyle/>
          <a:p>
            <a:r>
              <a:rPr lang="en-US" i="1" dirty="0" smtClean="0"/>
              <a:t>O’Meara, Smith et al.</a:t>
            </a:r>
            <a:endParaRPr lang="en-US" i="1"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 name="Rectangle 1412"/>
          <p:cNvSpPr/>
          <p:nvPr/>
        </p:nvSpPr>
        <p:spPr>
          <a:xfrm>
            <a:off x="3505200" y="0"/>
            <a:ext cx="5638800" cy="4724400"/>
          </a:xfrm>
          <a:prstGeom prst="rect">
            <a:avLst/>
          </a:prstGeom>
          <a:solidFill>
            <a:srgbClr val="FFFF00"/>
          </a:solidFill>
          <a:ln/>
          <a:effectLst>
            <a:glow rad="101600">
              <a:srgbClr val="FFFF00">
                <a:alpha val="60000"/>
              </a:srgb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2" name="TextBox 1"/>
          <p:cNvSpPr txBox="1"/>
          <p:nvPr/>
        </p:nvSpPr>
        <p:spPr>
          <a:xfrm>
            <a:off x="381000" y="4227255"/>
            <a:ext cx="9067800" cy="2554545"/>
          </a:xfrm>
          <a:prstGeom prst="rect">
            <a:avLst/>
          </a:prstGeom>
          <a:noFill/>
        </p:spPr>
        <p:txBody>
          <a:bodyPr wrap="square" rtlCol="0">
            <a:spAutoFit/>
          </a:bodyPr>
          <a:lstStyle/>
          <a:p>
            <a:endParaRPr lang="en-US" sz="2000" b="1" dirty="0" smtClean="0"/>
          </a:p>
          <a:p>
            <a:endParaRPr lang="en-US" sz="2000" b="1" dirty="0" smtClean="0"/>
          </a:p>
          <a:p>
            <a:pPr>
              <a:buFont typeface="Wingdings" pitchFamily="2" charset="2"/>
              <a:buChar char="Ø"/>
            </a:pPr>
            <a:r>
              <a:rPr lang="en-US" sz="2000" b="1" dirty="0" smtClean="0"/>
              <a:t> Trait combinations are important</a:t>
            </a:r>
          </a:p>
          <a:p>
            <a:pPr>
              <a:buFont typeface="Wingdings" pitchFamily="2" charset="2"/>
              <a:buChar char="Ø"/>
            </a:pPr>
            <a:endParaRPr lang="en-US" sz="2000" b="1" dirty="0" smtClean="0"/>
          </a:p>
          <a:p>
            <a:pPr>
              <a:buFont typeface="Wingdings" pitchFamily="2" charset="2"/>
              <a:buChar char="Ø"/>
            </a:pPr>
            <a:r>
              <a:rPr lang="en-US" sz="2000" b="1" dirty="0" smtClean="0"/>
              <a:t> Selection within species assembles the traits but this is rate-limiting</a:t>
            </a:r>
          </a:p>
          <a:p>
            <a:pPr>
              <a:buFont typeface="Wingdings" pitchFamily="2" charset="2"/>
              <a:buChar char="Ø"/>
            </a:pPr>
            <a:endParaRPr lang="en-US" sz="2000" b="1" dirty="0" smtClean="0"/>
          </a:p>
          <a:p>
            <a:pPr>
              <a:buFont typeface="Wingdings" pitchFamily="2" charset="2"/>
              <a:buChar char="Ø"/>
            </a:pPr>
            <a:r>
              <a:rPr lang="en-US" sz="2000" b="1" dirty="0" smtClean="0"/>
              <a:t> Selection among species based on trait  combinations generates 	angiosperm diversity </a:t>
            </a:r>
          </a:p>
        </p:txBody>
      </p:sp>
      <p:sp>
        <p:nvSpPr>
          <p:cNvPr id="1402" name="TextBox 1401"/>
          <p:cNvSpPr txBox="1"/>
          <p:nvPr/>
        </p:nvSpPr>
        <p:spPr>
          <a:xfrm>
            <a:off x="4495800" y="3352800"/>
            <a:ext cx="4713150" cy="738664"/>
          </a:xfrm>
          <a:prstGeom prst="rect">
            <a:avLst/>
          </a:prstGeom>
          <a:noFill/>
        </p:spPr>
        <p:txBody>
          <a:bodyPr wrap="none" rtlCol="0">
            <a:spAutoFit/>
          </a:bodyPr>
          <a:lstStyle/>
          <a:p>
            <a:r>
              <a:rPr lang="en-US" sz="1400" b="1" dirty="0" smtClean="0"/>
              <a:t>Flower Symmetry:        Radial         </a:t>
            </a:r>
            <a:r>
              <a:rPr lang="en-US" sz="1400" b="1" dirty="0" err="1" smtClean="0"/>
              <a:t>Radial</a:t>
            </a:r>
            <a:r>
              <a:rPr lang="en-US" sz="1400" b="1" dirty="0" smtClean="0"/>
              <a:t>       Bilateral</a:t>
            </a:r>
          </a:p>
          <a:p>
            <a:endParaRPr lang="en-US" sz="1400" b="1" dirty="0" smtClean="0"/>
          </a:p>
          <a:p>
            <a:r>
              <a:rPr lang="en-US" sz="1400" b="1" dirty="0" smtClean="0"/>
              <a:t>Stamen Number:          Many           Few           Few</a:t>
            </a:r>
            <a:endParaRPr lang="en-US" sz="1400" b="1" dirty="0"/>
          </a:p>
        </p:txBody>
      </p:sp>
      <p:grpSp>
        <p:nvGrpSpPr>
          <p:cNvPr id="3" name="Group 1411"/>
          <p:cNvGrpSpPr/>
          <p:nvPr/>
        </p:nvGrpSpPr>
        <p:grpSpPr>
          <a:xfrm>
            <a:off x="3733800" y="152400"/>
            <a:ext cx="5181600" cy="4331732"/>
            <a:chOff x="3733800" y="152400"/>
            <a:chExt cx="5181600" cy="4331732"/>
          </a:xfrm>
        </p:grpSpPr>
        <p:grpSp>
          <p:nvGrpSpPr>
            <p:cNvPr id="4" name="Group 1390"/>
            <p:cNvGrpSpPr/>
            <p:nvPr/>
          </p:nvGrpSpPr>
          <p:grpSpPr>
            <a:xfrm>
              <a:off x="7154862" y="1447800"/>
              <a:ext cx="846138" cy="803275"/>
              <a:chOff x="2559050" y="1612900"/>
              <a:chExt cx="846138" cy="803275"/>
            </a:xfrm>
          </p:grpSpPr>
          <p:sp>
            <p:nvSpPr>
              <p:cNvPr id="398971" name="Freeform 635"/>
              <p:cNvSpPr>
                <a:spLocks/>
              </p:cNvSpPr>
              <p:nvPr/>
            </p:nvSpPr>
            <p:spPr bwMode="auto">
              <a:xfrm>
                <a:off x="2897188" y="1958975"/>
                <a:ext cx="165100" cy="147638"/>
              </a:xfrm>
              <a:custGeom>
                <a:avLst/>
                <a:gdLst/>
                <a:ahLst/>
                <a:cxnLst>
                  <a:cxn ang="0">
                    <a:pos x="165" y="183"/>
                  </a:cxn>
                  <a:cxn ang="0">
                    <a:pos x="165" y="183"/>
                  </a:cxn>
                  <a:cxn ang="0">
                    <a:pos x="42" y="184"/>
                  </a:cxn>
                  <a:cxn ang="0">
                    <a:pos x="0" y="68"/>
                  </a:cxn>
                  <a:cxn ang="0">
                    <a:pos x="104" y="0"/>
                  </a:cxn>
                  <a:cxn ang="0">
                    <a:pos x="205" y="67"/>
                  </a:cxn>
                  <a:cxn ang="0">
                    <a:pos x="165" y="183"/>
                  </a:cxn>
                </a:cxnLst>
                <a:rect l="0" t="0" r="r" b="b"/>
                <a:pathLst>
                  <a:path w="205" h="184">
                    <a:moveTo>
                      <a:pt x="165" y="183"/>
                    </a:moveTo>
                    <a:lnTo>
                      <a:pt x="165" y="183"/>
                    </a:lnTo>
                    <a:lnTo>
                      <a:pt x="42" y="184"/>
                    </a:lnTo>
                    <a:lnTo>
                      <a:pt x="0" y="68"/>
                    </a:lnTo>
                    <a:lnTo>
                      <a:pt x="104" y="0"/>
                    </a:lnTo>
                    <a:lnTo>
                      <a:pt x="205" y="67"/>
                    </a:lnTo>
                    <a:lnTo>
                      <a:pt x="165" y="183"/>
                    </a:lnTo>
                    <a:close/>
                  </a:path>
                </a:pathLst>
              </a:custGeom>
              <a:solidFill>
                <a:srgbClr val="B2B6B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972" name="Freeform 636"/>
              <p:cNvSpPr>
                <a:spLocks/>
              </p:cNvSpPr>
              <p:nvPr/>
            </p:nvSpPr>
            <p:spPr bwMode="auto">
              <a:xfrm>
                <a:off x="2735263" y="1722437"/>
                <a:ext cx="244475" cy="290513"/>
              </a:xfrm>
              <a:custGeom>
                <a:avLst/>
                <a:gdLst/>
                <a:ahLst/>
                <a:cxnLst>
                  <a:cxn ang="0">
                    <a:pos x="202" y="361"/>
                  </a:cxn>
                  <a:cxn ang="0">
                    <a:pos x="202" y="361"/>
                  </a:cxn>
                  <a:cxn ang="0">
                    <a:pos x="117" y="263"/>
                  </a:cxn>
                  <a:cxn ang="0">
                    <a:pos x="33" y="23"/>
                  </a:cxn>
                  <a:cxn ang="0">
                    <a:pos x="234" y="178"/>
                  </a:cxn>
                  <a:cxn ang="0">
                    <a:pos x="303" y="294"/>
                  </a:cxn>
                </a:cxnLst>
                <a:rect l="0" t="0" r="r" b="b"/>
                <a:pathLst>
                  <a:path w="303" h="361">
                    <a:moveTo>
                      <a:pt x="202" y="361"/>
                    </a:moveTo>
                    <a:lnTo>
                      <a:pt x="202" y="361"/>
                    </a:lnTo>
                    <a:cubicBezTo>
                      <a:pt x="174" y="335"/>
                      <a:pt x="145" y="301"/>
                      <a:pt x="117" y="263"/>
                    </a:cubicBezTo>
                    <a:cubicBezTo>
                      <a:pt x="38" y="154"/>
                      <a:pt x="0" y="47"/>
                      <a:pt x="33" y="23"/>
                    </a:cubicBezTo>
                    <a:cubicBezTo>
                      <a:pt x="65" y="0"/>
                      <a:pt x="155" y="69"/>
                      <a:pt x="234" y="178"/>
                    </a:cubicBezTo>
                    <a:cubicBezTo>
                      <a:pt x="263" y="218"/>
                      <a:pt x="287" y="258"/>
                      <a:pt x="303" y="294"/>
                    </a:cubicBezTo>
                  </a:path>
                </a:pathLst>
              </a:custGeom>
              <a:solidFill>
                <a:srgbClr val="B2B6B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973" name="Freeform 637"/>
              <p:cNvSpPr>
                <a:spLocks/>
              </p:cNvSpPr>
              <p:nvPr/>
            </p:nvSpPr>
            <p:spPr bwMode="auto">
              <a:xfrm>
                <a:off x="2735263" y="1722437"/>
                <a:ext cx="244475" cy="290513"/>
              </a:xfrm>
              <a:custGeom>
                <a:avLst/>
                <a:gdLst/>
                <a:ahLst/>
                <a:cxnLst>
                  <a:cxn ang="0">
                    <a:pos x="202" y="361"/>
                  </a:cxn>
                  <a:cxn ang="0">
                    <a:pos x="202" y="361"/>
                  </a:cxn>
                  <a:cxn ang="0">
                    <a:pos x="117" y="263"/>
                  </a:cxn>
                  <a:cxn ang="0">
                    <a:pos x="33" y="23"/>
                  </a:cxn>
                  <a:cxn ang="0">
                    <a:pos x="234" y="178"/>
                  </a:cxn>
                  <a:cxn ang="0">
                    <a:pos x="303" y="294"/>
                  </a:cxn>
                </a:cxnLst>
                <a:rect l="0" t="0" r="r" b="b"/>
                <a:pathLst>
                  <a:path w="303" h="361">
                    <a:moveTo>
                      <a:pt x="202" y="361"/>
                    </a:moveTo>
                    <a:lnTo>
                      <a:pt x="202" y="361"/>
                    </a:lnTo>
                    <a:cubicBezTo>
                      <a:pt x="174" y="335"/>
                      <a:pt x="145" y="301"/>
                      <a:pt x="117" y="263"/>
                    </a:cubicBezTo>
                    <a:cubicBezTo>
                      <a:pt x="38" y="154"/>
                      <a:pt x="0" y="47"/>
                      <a:pt x="33" y="23"/>
                    </a:cubicBezTo>
                    <a:cubicBezTo>
                      <a:pt x="65" y="0"/>
                      <a:pt x="155" y="69"/>
                      <a:pt x="234" y="178"/>
                    </a:cubicBezTo>
                    <a:cubicBezTo>
                      <a:pt x="263" y="218"/>
                      <a:pt x="287" y="258"/>
                      <a:pt x="303" y="294"/>
                    </a:cubicBezTo>
                  </a:path>
                </a:pathLst>
              </a:custGeom>
              <a:noFill/>
              <a:ln w="11113" cap="flat">
                <a:solidFill>
                  <a:srgbClr val="32393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8974" name="Freeform 638"/>
              <p:cNvSpPr>
                <a:spLocks/>
              </p:cNvSpPr>
              <p:nvPr/>
            </p:nvSpPr>
            <p:spPr bwMode="auto">
              <a:xfrm>
                <a:off x="2617788" y="2012950"/>
                <a:ext cx="314325" cy="169863"/>
              </a:xfrm>
              <a:custGeom>
                <a:avLst/>
                <a:gdLst/>
                <a:ahLst/>
                <a:cxnLst>
                  <a:cxn ang="0">
                    <a:pos x="390" y="115"/>
                  </a:cxn>
                  <a:cxn ang="0">
                    <a:pos x="390" y="115"/>
                  </a:cxn>
                  <a:cxn ang="0">
                    <a:pos x="265" y="167"/>
                  </a:cxn>
                  <a:cxn ang="0">
                    <a:pos x="12" y="173"/>
                  </a:cxn>
                  <a:cxn ang="0">
                    <a:pos x="221" y="29"/>
                  </a:cxn>
                  <a:cxn ang="0">
                    <a:pos x="346" y="0"/>
                  </a:cxn>
                </a:cxnLst>
                <a:rect l="0" t="0" r="r" b="b"/>
                <a:pathLst>
                  <a:path w="390" h="211">
                    <a:moveTo>
                      <a:pt x="390" y="115"/>
                    </a:moveTo>
                    <a:lnTo>
                      <a:pt x="390" y="115"/>
                    </a:lnTo>
                    <a:cubicBezTo>
                      <a:pt x="356" y="133"/>
                      <a:pt x="312" y="152"/>
                      <a:pt x="265" y="167"/>
                    </a:cubicBezTo>
                    <a:cubicBezTo>
                      <a:pt x="138" y="208"/>
                      <a:pt x="24" y="211"/>
                      <a:pt x="12" y="173"/>
                    </a:cubicBezTo>
                    <a:cubicBezTo>
                      <a:pt x="0" y="135"/>
                      <a:pt x="93" y="71"/>
                      <a:pt x="221" y="29"/>
                    </a:cubicBezTo>
                    <a:cubicBezTo>
                      <a:pt x="266" y="15"/>
                      <a:pt x="309" y="5"/>
                      <a:pt x="346" y="0"/>
                    </a:cubicBezTo>
                  </a:path>
                </a:pathLst>
              </a:custGeom>
              <a:solidFill>
                <a:srgbClr val="B2B6B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975" name="Freeform 639"/>
              <p:cNvSpPr>
                <a:spLocks/>
              </p:cNvSpPr>
              <p:nvPr/>
            </p:nvSpPr>
            <p:spPr bwMode="auto">
              <a:xfrm>
                <a:off x="2617788" y="2012950"/>
                <a:ext cx="314325" cy="169863"/>
              </a:xfrm>
              <a:custGeom>
                <a:avLst/>
                <a:gdLst/>
                <a:ahLst/>
                <a:cxnLst>
                  <a:cxn ang="0">
                    <a:pos x="390" y="115"/>
                  </a:cxn>
                  <a:cxn ang="0">
                    <a:pos x="390" y="115"/>
                  </a:cxn>
                  <a:cxn ang="0">
                    <a:pos x="265" y="167"/>
                  </a:cxn>
                  <a:cxn ang="0">
                    <a:pos x="12" y="173"/>
                  </a:cxn>
                  <a:cxn ang="0">
                    <a:pos x="221" y="29"/>
                  </a:cxn>
                  <a:cxn ang="0">
                    <a:pos x="346" y="0"/>
                  </a:cxn>
                </a:cxnLst>
                <a:rect l="0" t="0" r="r" b="b"/>
                <a:pathLst>
                  <a:path w="390" h="211">
                    <a:moveTo>
                      <a:pt x="390" y="115"/>
                    </a:moveTo>
                    <a:lnTo>
                      <a:pt x="390" y="115"/>
                    </a:lnTo>
                    <a:cubicBezTo>
                      <a:pt x="356" y="133"/>
                      <a:pt x="312" y="152"/>
                      <a:pt x="265" y="167"/>
                    </a:cubicBezTo>
                    <a:cubicBezTo>
                      <a:pt x="138" y="208"/>
                      <a:pt x="24" y="211"/>
                      <a:pt x="12" y="173"/>
                    </a:cubicBezTo>
                    <a:cubicBezTo>
                      <a:pt x="0" y="135"/>
                      <a:pt x="93" y="71"/>
                      <a:pt x="221" y="29"/>
                    </a:cubicBezTo>
                    <a:cubicBezTo>
                      <a:pt x="266" y="15"/>
                      <a:pt x="309" y="5"/>
                      <a:pt x="346" y="0"/>
                    </a:cubicBezTo>
                  </a:path>
                </a:pathLst>
              </a:custGeom>
              <a:noFill/>
              <a:ln w="11113" cap="flat">
                <a:solidFill>
                  <a:srgbClr val="32393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8976" name="Freeform 640"/>
              <p:cNvSpPr>
                <a:spLocks/>
              </p:cNvSpPr>
              <p:nvPr/>
            </p:nvSpPr>
            <p:spPr bwMode="auto">
              <a:xfrm>
                <a:off x="2922588" y="2105025"/>
                <a:ext cx="115888" cy="303213"/>
              </a:xfrm>
              <a:custGeom>
                <a:avLst/>
                <a:gdLst/>
                <a:ahLst/>
                <a:cxnLst>
                  <a:cxn ang="0">
                    <a:pos x="133" y="0"/>
                  </a:cxn>
                  <a:cxn ang="0">
                    <a:pos x="133" y="0"/>
                  </a:cxn>
                  <a:cxn ang="0">
                    <a:pos x="145" y="133"/>
                  </a:cxn>
                  <a:cxn ang="0">
                    <a:pos x="73" y="376"/>
                  </a:cxn>
                  <a:cxn ang="0">
                    <a:pos x="0" y="133"/>
                  </a:cxn>
                  <a:cxn ang="0">
                    <a:pos x="12" y="1"/>
                  </a:cxn>
                </a:cxnLst>
                <a:rect l="0" t="0" r="r" b="b"/>
                <a:pathLst>
                  <a:path w="145" h="376">
                    <a:moveTo>
                      <a:pt x="133" y="0"/>
                    </a:moveTo>
                    <a:lnTo>
                      <a:pt x="133" y="0"/>
                    </a:lnTo>
                    <a:cubicBezTo>
                      <a:pt x="141" y="38"/>
                      <a:pt x="145" y="84"/>
                      <a:pt x="145" y="133"/>
                    </a:cubicBezTo>
                    <a:cubicBezTo>
                      <a:pt x="145" y="267"/>
                      <a:pt x="113" y="376"/>
                      <a:pt x="73" y="376"/>
                    </a:cubicBezTo>
                    <a:cubicBezTo>
                      <a:pt x="33" y="376"/>
                      <a:pt x="0" y="267"/>
                      <a:pt x="0" y="133"/>
                    </a:cubicBezTo>
                    <a:cubicBezTo>
                      <a:pt x="0" y="84"/>
                      <a:pt x="5" y="39"/>
                      <a:pt x="12" y="1"/>
                    </a:cubicBezTo>
                  </a:path>
                </a:pathLst>
              </a:custGeom>
              <a:solidFill>
                <a:srgbClr val="B2B6B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977" name="Freeform 641"/>
              <p:cNvSpPr>
                <a:spLocks/>
              </p:cNvSpPr>
              <p:nvPr/>
            </p:nvSpPr>
            <p:spPr bwMode="auto">
              <a:xfrm>
                <a:off x="2922588" y="2105025"/>
                <a:ext cx="115888" cy="303213"/>
              </a:xfrm>
              <a:custGeom>
                <a:avLst/>
                <a:gdLst/>
                <a:ahLst/>
                <a:cxnLst>
                  <a:cxn ang="0">
                    <a:pos x="133" y="0"/>
                  </a:cxn>
                  <a:cxn ang="0">
                    <a:pos x="133" y="0"/>
                  </a:cxn>
                  <a:cxn ang="0">
                    <a:pos x="145" y="133"/>
                  </a:cxn>
                  <a:cxn ang="0">
                    <a:pos x="73" y="376"/>
                  </a:cxn>
                  <a:cxn ang="0">
                    <a:pos x="0" y="133"/>
                  </a:cxn>
                  <a:cxn ang="0">
                    <a:pos x="12" y="1"/>
                  </a:cxn>
                </a:cxnLst>
                <a:rect l="0" t="0" r="r" b="b"/>
                <a:pathLst>
                  <a:path w="145" h="376">
                    <a:moveTo>
                      <a:pt x="133" y="0"/>
                    </a:moveTo>
                    <a:lnTo>
                      <a:pt x="133" y="0"/>
                    </a:lnTo>
                    <a:cubicBezTo>
                      <a:pt x="141" y="38"/>
                      <a:pt x="145" y="84"/>
                      <a:pt x="145" y="133"/>
                    </a:cubicBezTo>
                    <a:cubicBezTo>
                      <a:pt x="145" y="267"/>
                      <a:pt x="113" y="376"/>
                      <a:pt x="73" y="376"/>
                    </a:cubicBezTo>
                    <a:cubicBezTo>
                      <a:pt x="33" y="376"/>
                      <a:pt x="0" y="267"/>
                      <a:pt x="0" y="133"/>
                    </a:cubicBezTo>
                    <a:cubicBezTo>
                      <a:pt x="0" y="84"/>
                      <a:pt x="5" y="39"/>
                      <a:pt x="12" y="1"/>
                    </a:cubicBezTo>
                  </a:path>
                </a:pathLst>
              </a:custGeom>
              <a:noFill/>
              <a:ln w="11113" cap="flat">
                <a:solidFill>
                  <a:srgbClr val="32393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8978" name="Freeform 642"/>
              <p:cNvSpPr>
                <a:spLocks/>
              </p:cNvSpPr>
              <p:nvPr/>
            </p:nvSpPr>
            <p:spPr bwMode="auto">
              <a:xfrm>
                <a:off x="3030538" y="2011362"/>
                <a:ext cx="311150" cy="171450"/>
              </a:xfrm>
              <a:custGeom>
                <a:avLst/>
                <a:gdLst/>
                <a:ahLst/>
                <a:cxnLst>
                  <a:cxn ang="0">
                    <a:pos x="40" y="0"/>
                  </a:cxn>
                  <a:cxn ang="0">
                    <a:pos x="40" y="0"/>
                  </a:cxn>
                  <a:cxn ang="0">
                    <a:pos x="166" y="30"/>
                  </a:cxn>
                  <a:cxn ang="0">
                    <a:pos x="375" y="174"/>
                  </a:cxn>
                  <a:cxn ang="0">
                    <a:pos x="121" y="167"/>
                  </a:cxn>
                  <a:cxn ang="0">
                    <a:pos x="0" y="116"/>
                  </a:cxn>
                </a:cxnLst>
                <a:rect l="0" t="0" r="r" b="b"/>
                <a:pathLst>
                  <a:path w="387" h="212">
                    <a:moveTo>
                      <a:pt x="40" y="0"/>
                    </a:moveTo>
                    <a:lnTo>
                      <a:pt x="40" y="0"/>
                    </a:lnTo>
                    <a:cubicBezTo>
                      <a:pt x="77" y="5"/>
                      <a:pt x="121" y="15"/>
                      <a:pt x="166" y="30"/>
                    </a:cubicBezTo>
                    <a:cubicBezTo>
                      <a:pt x="294" y="71"/>
                      <a:pt x="387" y="136"/>
                      <a:pt x="375" y="174"/>
                    </a:cubicBezTo>
                    <a:cubicBezTo>
                      <a:pt x="363" y="212"/>
                      <a:pt x="249" y="209"/>
                      <a:pt x="121" y="167"/>
                    </a:cubicBezTo>
                    <a:cubicBezTo>
                      <a:pt x="75" y="152"/>
                      <a:pt x="34" y="134"/>
                      <a:pt x="0" y="116"/>
                    </a:cubicBezTo>
                  </a:path>
                </a:pathLst>
              </a:custGeom>
              <a:solidFill>
                <a:srgbClr val="B2B6B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979" name="Freeform 643"/>
              <p:cNvSpPr>
                <a:spLocks/>
              </p:cNvSpPr>
              <p:nvPr/>
            </p:nvSpPr>
            <p:spPr bwMode="auto">
              <a:xfrm>
                <a:off x="3030538" y="2011362"/>
                <a:ext cx="311150" cy="171450"/>
              </a:xfrm>
              <a:custGeom>
                <a:avLst/>
                <a:gdLst/>
                <a:ahLst/>
                <a:cxnLst>
                  <a:cxn ang="0">
                    <a:pos x="40" y="0"/>
                  </a:cxn>
                  <a:cxn ang="0">
                    <a:pos x="40" y="0"/>
                  </a:cxn>
                  <a:cxn ang="0">
                    <a:pos x="166" y="30"/>
                  </a:cxn>
                  <a:cxn ang="0">
                    <a:pos x="375" y="174"/>
                  </a:cxn>
                  <a:cxn ang="0">
                    <a:pos x="121" y="167"/>
                  </a:cxn>
                  <a:cxn ang="0">
                    <a:pos x="0" y="116"/>
                  </a:cxn>
                </a:cxnLst>
                <a:rect l="0" t="0" r="r" b="b"/>
                <a:pathLst>
                  <a:path w="387" h="212">
                    <a:moveTo>
                      <a:pt x="40" y="0"/>
                    </a:moveTo>
                    <a:lnTo>
                      <a:pt x="40" y="0"/>
                    </a:lnTo>
                    <a:cubicBezTo>
                      <a:pt x="77" y="5"/>
                      <a:pt x="121" y="15"/>
                      <a:pt x="166" y="30"/>
                    </a:cubicBezTo>
                    <a:cubicBezTo>
                      <a:pt x="294" y="71"/>
                      <a:pt x="387" y="136"/>
                      <a:pt x="375" y="174"/>
                    </a:cubicBezTo>
                    <a:cubicBezTo>
                      <a:pt x="363" y="212"/>
                      <a:pt x="249" y="209"/>
                      <a:pt x="121" y="167"/>
                    </a:cubicBezTo>
                    <a:cubicBezTo>
                      <a:pt x="75" y="152"/>
                      <a:pt x="34" y="134"/>
                      <a:pt x="0" y="116"/>
                    </a:cubicBezTo>
                  </a:path>
                </a:pathLst>
              </a:custGeom>
              <a:noFill/>
              <a:ln w="11113" cap="flat">
                <a:solidFill>
                  <a:srgbClr val="32393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8980" name="Freeform 644"/>
              <p:cNvSpPr>
                <a:spLocks/>
              </p:cNvSpPr>
              <p:nvPr/>
            </p:nvSpPr>
            <p:spPr bwMode="auto">
              <a:xfrm>
                <a:off x="2981325" y="1720850"/>
                <a:ext cx="244475" cy="292100"/>
              </a:xfrm>
              <a:custGeom>
                <a:avLst/>
                <a:gdLst/>
                <a:ahLst/>
                <a:cxnLst>
                  <a:cxn ang="0">
                    <a:pos x="0" y="294"/>
                  </a:cxn>
                  <a:cxn ang="0">
                    <a:pos x="0" y="294"/>
                  </a:cxn>
                  <a:cxn ang="0">
                    <a:pos x="69" y="177"/>
                  </a:cxn>
                  <a:cxn ang="0">
                    <a:pos x="271" y="23"/>
                  </a:cxn>
                  <a:cxn ang="0">
                    <a:pos x="186" y="262"/>
                  </a:cxn>
                  <a:cxn ang="0">
                    <a:pos x="101" y="361"/>
                  </a:cxn>
                </a:cxnLst>
                <a:rect l="0" t="0" r="r" b="b"/>
                <a:pathLst>
                  <a:path w="303" h="361">
                    <a:moveTo>
                      <a:pt x="0" y="294"/>
                    </a:moveTo>
                    <a:lnTo>
                      <a:pt x="0" y="294"/>
                    </a:lnTo>
                    <a:cubicBezTo>
                      <a:pt x="16" y="258"/>
                      <a:pt x="40" y="218"/>
                      <a:pt x="69" y="177"/>
                    </a:cubicBezTo>
                    <a:cubicBezTo>
                      <a:pt x="148" y="69"/>
                      <a:pt x="238" y="0"/>
                      <a:pt x="271" y="23"/>
                    </a:cubicBezTo>
                    <a:cubicBezTo>
                      <a:pt x="303" y="47"/>
                      <a:pt x="265" y="154"/>
                      <a:pt x="186" y="262"/>
                    </a:cubicBezTo>
                    <a:cubicBezTo>
                      <a:pt x="158" y="301"/>
                      <a:pt x="128" y="335"/>
                      <a:pt x="101" y="361"/>
                    </a:cubicBezTo>
                  </a:path>
                </a:pathLst>
              </a:custGeom>
              <a:solidFill>
                <a:srgbClr val="B2B6B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981" name="Freeform 645"/>
              <p:cNvSpPr>
                <a:spLocks/>
              </p:cNvSpPr>
              <p:nvPr/>
            </p:nvSpPr>
            <p:spPr bwMode="auto">
              <a:xfrm>
                <a:off x="2981325" y="1720850"/>
                <a:ext cx="244475" cy="292100"/>
              </a:xfrm>
              <a:custGeom>
                <a:avLst/>
                <a:gdLst/>
                <a:ahLst/>
                <a:cxnLst>
                  <a:cxn ang="0">
                    <a:pos x="0" y="294"/>
                  </a:cxn>
                  <a:cxn ang="0">
                    <a:pos x="0" y="294"/>
                  </a:cxn>
                  <a:cxn ang="0">
                    <a:pos x="69" y="177"/>
                  </a:cxn>
                  <a:cxn ang="0">
                    <a:pos x="271" y="23"/>
                  </a:cxn>
                  <a:cxn ang="0">
                    <a:pos x="186" y="262"/>
                  </a:cxn>
                  <a:cxn ang="0">
                    <a:pos x="101" y="361"/>
                  </a:cxn>
                </a:cxnLst>
                <a:rect l="0" t="0" r="r" b="b"/>
                <a:pathLst>
                  <a:path w="303" h="361">
                    <a:moveTo>
                      <a:pt x="0" y="294"/>
                    </a:moveTo>
                    <a:lnTo>
                      <a:pt x="0" y="294"/>
                    </a:lnTo>
                    <a:cubicBezTo>
                      <a:pt x="16" y="258"/>
                      <a:pt x="40" y="218"/>
                      <a:pt x="69" y="177"/>
                    </a:cubicBezTo>
                    <a:cubicBezTo>
                      <a:pt x="148" y="69"/>
                      <a:pt x="238" y="0"/>
                      <a:pt x="271" y="23"/>
                    </a:cubicBezTo>
                    <a:cubicBezTo>
                      <a:pt x="303" y="47"/>
                      <a:pt x="265" y="154"/>
                      <a:pt x="186" y="262"/>
                    </a:cubicBezTo>
                    <a:cubicBezTo>
                      <a:pt x="158" y="301"/>
                      <a:pt x="128" y="335"/>
                      <a:pt x="101" y="361"/>
                    </a:cubicBezTo>
                  </a:path>
                </a:pathLst>
              </a:custGeom>
              <a:noFill/>
              <a:ln w="11113" cap="flat">
                <a:solidFill>
                  <a:srgbClr val="32393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071" name="Freeform 735"/>
              <p:cNvSpPr>
                <a:spLocks/>
              </p:cNvSpPr>
              <p:nvPr/>
            </p:nvSpPr>
            <p:spPr bwMode="auto">
              <a:xfrm>
                <a:off x="2663825" y="1633537"/>
                <a:ext cx="7938" cy="14288"/>
              </a:xfrm>
              <a:custGeom>
                <a:avLst/>
                <a:gdLst/>
                <a:ahLst/>
                <a:cxnLst>
                  <a:cxn ang="0">
                    <a:pos x="4" y="18"/>
                  </a:cxn>
                  <a:cxn ang="0">
                    <a:pos x="4" y="18"/>
                  </a:cxn>
                  <a:cxn ang="0">
                    <a:pos x="11" y="0"/>
                  </a:cxn>
                  <a:cxn ang="0">
                    <a:pos x="4" y="1"/>
                  </a:cxn>
                  <a:cxn ang="0">
                    <a:pos x="0" y="18"/>
                  </a:cxn>
                  <a:cxn ang="0">
                    <a:pos x="4" y="18"/>
                  </a:cxn>
                </a:cxnLst>
                <a:rect l="0" t="0" r="r" b="b"/>
                <a:pathLst>
                  <a:path w="11" h="18">
                    <a:moveTo>
                      <a:pt x="4" y="18"/>
                    </a:moveTo>
                    <a:lnTo>
                      <a:pt x="4" y="18"/>
                    </a:lnTo>
                    <a:cubicBezTo>
                      <a:pt x="6" y="14"/>
                      <a:pt x="9" y="7"/>
                      <a:pt x="11" y="0"/>
                    </a:cubicBezTo>
                    <a:lnTo>
                      <a:pt x="4" y="1"/>
                    </a:lnTo>
                    <a:cubicBezTo>
                      <a:pt x="3" y="6"/>
                      <a:pt x="1" y="14"/>
                      <a:pt x="0" y="18"/>
                    </a:cubicBezTo>
                    <a:lnTo>
                      <a:pt x="4" y="1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256" name="Freeform 920"/>
              <p:cNvSpPr>
                <a:spLocks/>
              </p:cNvSpPr>
              <p:nvPr/>
            </p:nvSpPr>
            <p:spPr bwMode="auto">
              <a:xfrm>
                <a:off x="2874963" y="1612900"/>
                <a:ext cx="206375" cy="290513"/>
              </a:xfrm>
              <a:custGeom>
                <a:avLst/>
                <a:gdLst/>
                <a:ahLst/>
                <a:cxnLst>
                  <a:cxn ang="0">
                    <a:pos x="2" y="354"/>
                  </a:cxn>
                  <a:cxn ang="0">
                    <a:pos x="2" y="354"/>
                  </a:cxn>
                  <a:cxn ang="0">
                    <a:pos x="0" y="300"/>
                  </a:cxn>
                  <a:cxn ang="0">
                    <a:pos x="128" y="0"/>
                  </a:cxn>
                  <a:cxn ang="0">
                    <a:pos x="255" y="300"/>
                  </a:cxn>
                  <a:cxn ang="0">
                    <a:pos x="253" y="360"/>
                  </a:cxn>
                </a:cxnLst>
                <a:rect l="0" t="0" r="r" b="b"/>
                <a:pathLst>
                  <a:path w="255" h="360">
                    <a:moveTo>
                      <a:pt x="2" y="354"/>
                    </a:moveTo>
                    <a:lnTo>
                      <a:pt x="2" y="354"/>
                    </a:lnTo>
                    <a:cubicBezTo>
                      <a:pt x="0" y="337"/>
                      <a:pt x="0" y="317"/>
                      <a:pt x="0" y="300"/>
                    </a:cubicBezTo>
                    <a:cubicBezTo>
                      <a:pt x="0" y="134"/>
                      <a:pt x="57" y="0"/>
                      <a:pt x="128" y="0"/>
                    </a:cubicBezTo>
                    <a:cubicBezTo>
                      <a:pt x="198" y="0"/>
                      <a:pt x="255" y="134"/>
                      <a:pt x="255" y="300"/>
                    </a:cubicBezTo>
                    <a:cubicBezTo>
                      <a:pt x="255" y="320"/>
                      <a:pt x="254" y="340"/>
                      <a:pt x="253" y="360"/>
                    </a:cubicBezTo>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257" name="Freeform 921"/>
              <p:cNvSpPr>
                <a:spLocks/>
              </p:cNvSpPr>
              <p:nvPr/>
            </p:nvSpPr>
            <p:spPr bwMode="auto">
              <a:xfrm>
                <a:off x="2874963" y="1612900"/>
                <a:ext cx="206375" cy="290513"/>
              </a:xfrm>
              <a:custGeom>
                <a:avLst/>
                <a:gdLst/>
                <a:ahLst/>
                <a:cxnLst>
                  <a:cxn ang="0">
                    <a:pos x="2" y="354"/>
                  </a:cxn>
                  <a:cxn ang="0">
                    <a:pos x="2" y="354"/>
                  </a:cxn>
                  <a:cxn ang="0">
                    <a:pos x="0" y="300"/>
                  </a:cxn>
                  <a:cxn ang="0">
                    <a:pos x="128" y="0"/>
                  </a:cxn>
                  <a:cxn ang="0">
                    <a:pos x="255" y="300"/>
                  </a:cxn>
                  <a:cxn ang="0">
                    <a:pos x="253" y="360"/>
                  </a:cxn>
                </a:cxnLst>
                <a:rect l="0" t="0" r="r" b="b"/>
                <a:pathLst>
                  <a:path w="255" h="360">
                    <a:moveTo>
                      <a:pt x="2" y="354"/>
                    </a:moveTo>
                    <a:lnTo>
                      <a:pt x="2" y="354"/>
                    </a:lnTo>
                    <a:cubicBezTo>
                      <a:pt x="0" y="337"/>
                      <a:pt x="0" y="317"/>
                      <a:pt x="0" y="300"/>
                    </a:cubicBezTo>
                    <a:cubicBezTo>
                      <a:pt x="0" y="134"/>
                      <a:pt x="57" y="0"/>
                      <a:pt x="128" y="0"/>
                    </a:cubicBezTo>
                    <a:cubicBezTo>
                      <a:pt x="198" y="0"/>
                      <a:pt x="255" y="134"/>
                      <a:pt x="255" y="300"/>
                    </a:cubicBezTo>
                    <a:cubicBezTo>
                      <a:pt x="255" y="320"/>
                      <a:pt x="254" y="340"/>
                      <a:pt x="253" y="360"/>
                    </a:cubicBezTo>
                  </a:path>
                </a:pathLst>
              </a:custGeom>
              <a:noFill/>
              <a:ln w="11113"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258" name="Freeform 922"/>
              <p:cNvSpPr>
                <a:spLocks/>
              </p:cNvSpPr>
              <p:nvPr/>
            </p:nvSpPr>
            <p:spPr bwMode="auto">
              <a:xfrm>
                <a:off x="2559050" y="1843087"/>
                <a:ext cx="319088" cy="247650"/>
              </a:xfrm>
              <a:custGeom>
                <a:avLst/>
                <a:gdLst/>
                <a:ahLst/>
                <a:cxnLst>
                  <a:cxn ang="0">
                    <a:pos x="320" y="307"/>
                  </a:cxn>
                  <a:cxn ang="0">
                    <a:pos x="320" y="307"/>
                  </a:cxn>
                  <a:cxn ang="0">
                    <a:pos x="267" y="294"/>
                  </a:cxn>
                  <a:cxn ang="0">
                    <a:pos x="21" y="80"/>
                  </a:cxn>
                  <a:cxn ang="0">
                    <a:pos x="346" y="51"/>
                  </a:cxn>
                  <a:cxn ang="0">
                    <a:pos x="395" y="69"/>
                  </a:cxn>
                </a:cxnLst>
                <a:rect l="0" t="0" r="r" b="b"/>
                <a:pathLst>
                  <a:path w="395" h="307">
                    <a:moveTo>
                      <a:pt x="320" y="307"/>
                    </a:moveTo>
                    <a:lnTo>
                      <a:pt x="320" y="307"/>
                    </a:lnTo>
                    <a:cubicBezTo>
                      <a:pt x="304" y="303"/>
                      <a:pt x="284" y="299"/>
                      <a:pt x="267" y="294"/>
                    </a:cubicBezTo>
                    <a:cubicBezTo>
                      <a:pt x="110" y="242"/>
                      <a:pt x="0" y="147"/>
                      <a:pt x="21" y="80"/>
                    </a:cubicBezTo>
                    <a:cubicBezTo>
                      <a:pt x="43" y="13"/>
                      <a:pt x="189" y="0"/>
                      <a:pt x="346" y="51"/>
                    </a:cubicBezTo>
                    <a:cubicBezTo>
                      <a:pt x="363" y="57"/>
                      <a:pt x="379" y="63"/>
                      <a:pt x="395" y="69"/>
                    </a:cubicBezTo>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259" name="Freeform 923"/>
              <p:cNvSpPr>
                <a:spLocks/>
              </p:cNvSpPr>
              <p:nvPr/>
            </p:nvSpPr>
            <p:spPr bwMode="auto">
              <a:xfrm>
                <a:off x="2559050" y="1843087"/>
                <a:ext cx="319088" cy="247650"/>
              </a:xfrm>
              <a:custGeom>
                <a:avLst/>
                <a:gdLst/>
                <a:ahLst/>
                <a:cxnLst>
                  <a:cxn ang="0">
                    <a:pos x="320" y="307"/>
                  </a:cxn>
                  <a:cxn ang="0">
                    <a:pos x="320" y="307"/>
                  </a:cxn>
                  <a:cxn ang="0">
                    <a:pos x="267" y="294"/>
                  </a:cxn>
                  <a:cxn ang="0">
                    <a:pos x="21" y="80"/>
                  </a:cxn>
                  <a:cxn ang="0">
                    <a:pos x="346" y="51"/>
                  </a:cxn>
                  <a:cxn ang="0">
                    <a:pos x="395" y="69"/>
                  </a:cxn>
                </a:cxnLst>
                <a:rect l="0" t="0" r="r" b="b"/>
                <a:pathLst>
                  <a:path w="395" h="307">
                    <a:moveTo>
                      <a:pt x="320" y="307"/>
                    </a:moveTo>
                    <a:lnTo>
                      <a:pt x="320" y="307"/>
                    </a:lnTo>
                    <a:cubicBezTo>
                      <a:pt x="304" y="303"/>
                      <a:pt x="284" y="299"/>
                      <a:pt x="267" y="294"/>
                    </a:cubicBezTo>
                    <a:cubicBezTo>
                      <a:pt x="110" y="242"/>
                      <a:pt x="0" y="147"/>
                      <a:pt x="21" y="80"/>
                    </a:cubicBezTo>
                    <a:cubicBezTo>
                      <a:pt x="43" y="13"/>
                      <a:pt x="189" y="0"/>
                      <a:pt x="346" y="51"/>
                    </a:cubicBezTo>
                    <a:cubicBezTo>
                      <a:pt x="363" y="57"/>
                      <a:pt x="379" y="63"/>
                      <a:pt x="395" y="69"/>
                    </a:cubicBezTo>
                  </a:path>
                </a:pathLst>
              </a:custGeom>
              <a:noFill/>
              <a:ln w="11113"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260" name="Freeform 924"/>
              <p:cNvSpPr>
                <a:spLocks/>
              </p:cNvSpPr>
              <p:nvPr/>
            </p:nvSpPr>
            <p:spPr bwMode="auto">
              <a:xfrm>
                <a:off x="2684463" y="2090737"/>
                <a:ext cx="296863" cy="323850"/>
              </a:xfrm>
              <a:custGeom>
                <a:avLst/>
                <a:gdLst/>
                <a:ahLst/>
                <a:cxnLst>
                  <a:cxn ang="0">
                    <a:pos x="368" y="144"/>
                  </a:cxn>
                  <a:cxn ang="0">
                    <a:pos x="368" y="144"/>
                  </a:cxn>
                  <a:cxn ang="0">
                    <a:pos x="336" y="191"/>
                  </a:cxn>
                  <a:cxn ang="0">
                    <a:pos x="57" y="359"/>
                  </a:cxn>
                  <a:cxn ang="0">
                    <a:pos x="130" y="41"/>
                  </a:cxn>
                  <a:cxn ang="0">
                    <a:pos x="162" y="0"/>
                  </a:cxn>
                </a:cxnLst>
                <a:rect l="0" t="0" r="r" b="b"/>
                <a:pathLst>
                  <a:path w="368" h="400">
                    <a:moveTo>
                      <a:pt x="368" y="144"/>
                    </a:moveTo>
                    <a:lnTo>
                      <a:pt x="368" y="144"/>
                    </a:lnTo>
                    <a:cubicBezTo>
                      <a:pt x="358" y="160"/>
                      <a:pt x="348" y="176"/>
                      <a:pt x="336" y="191"/>
                    </a:cubicBezTo>
                    <a:cubicBezTo>
                      <a:pt x="239" y="325"/>
                      <a:pt x="114" y="400"/>
                      <a:pt x="57" y="359"/>
                    </a:cubicBezTo>
                    <a:cubicBezTo>
                      <a:pt x="0" y="318"/>
                      <a:pt x="33" y="175"/>
                      <a:pt x="130" y="41"/>
                    </a:cubicBezTo>
                    <a:cubicBezTo>
                      <a:pt x="140" y="27"/>
                      <a:pt x="151" y="13"/>
                      <a:pt x="162" y="0"/>
                    </a:cubicBezTo>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261" name="Freeform 925"/>
              <p:cNvSpPr>
                <a:spLocks/>
              </p:cNvSpPr>
              <p:nvPr/>
            </p:nvSpPr>
            <p:spPr bwMode="auto">
              <a:xfrm>
                <a:off x="2684463" y="2090737"/>
                <a:ext cx="296863" cy="323850"/>
              </a:xfrm>
              <a:custGeom>
                <a:avLst/>
                <a:gdLst/>
                <a:ahLst/>
                <a:cxnLst>
                  <a:cxn ang="0">
                    <a:pos x="368" y="144"/>
                  </a:cxn>
                  <a:cxn ang="0">
                    <a:pos x="368" y="144"/>
                  </a:cxn>
                  <a:cxn ang="0">
                    <a:pos x="336" y="191"/>
                  </a:cxn>
                  <a:cxn ang="0">
                    <a:pos x="57" y="359"/>
                  </a:cxn>
                  <a:cxn ang="0">
                    <a:pos x="130" y="41"/>
                  </a:cxn>
                  <a:cxn ang="0">
                    <a:pos x="162" y="0"/>
                  </a:cxn>
                </a:cxnLst>
                <a:rect l="0" t="0" r="r" b="b"/>
                <a:pathLst>
                  <a:path w="368" h="400">
                    <a:moveTo>
                      <a:pt x="368" y="144"/>
                    </a:moveTo>
                    <a:lnTo>
                      <a:pt x="368" y="144"/>
                    </a:lnTo>
                    <a:cubicBezTo>
                      <a:pt x="358" y="160"/>
                      <a:pt x="348" y="176"/>
                      <a:pt x="336" y="191"/>
                    </a:cubicBezTo>
                    <a:cubicBezTo>
                      <a:pt x="239" y="325"/>
                      <a:pt x="114" y="400"/>
                      <a:pt x="57" y="359"/>
                    </a:cubicBezTo>
                    <a:cubicBezTo>
                      <a:pt x="0" y="318"/>
                      <a:pt x="33" y="175"/>
                      <a:pt x="130" y="41"/>
                    </a:cubicBezTo>
                    <a:cubicBezTo>
                      <a:pt x="140" y="27"/>
                      <a:pt x="151" y="13"/>
                      <a:pt x="162" y="0"/>
                    </a:cubicBezTo>
                  </a:path>
                </a:pathLst>
              </a:custGeom>
              <a:noFill/>
              <a:ln w="11113"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262" name="Freeform 926"/>
              <p:cNvSpPr>
                <a:spLocks/>
              </p:cNvSpPr>
              <p:nvPr/>
            </p:nvSpPr>
            <p:spPr bwMode="auto">
              <a:xfrm>
                <a:off x="2981325" y="2092325"/>
                <a:ext cx="298450" cy="323850"/>
              </a:xfrm>
              <a:custGeom>
                <a:avLst/>
                <a:gdLst/>
                <a:ahLst/>
                <a:cxnLst>
                  <a:cxn ang="0">
                    <a:pos x="206" y="0"/>
                  </a:cxn>
                  <a:cxn ang="0">
                    <a:pos x="206" y="0"/>
                  </a:cxn>
                  <a:cxn ang="0">
                    <a:pos x="239" y="42"/>
                  </a:cxn>
                  <a:cxn ang="0">
                    <a:pos x="313" y="359"/>
                  </a:cxn>
                  <a:cxn ang="0">
                    <a:pos x="33" y="192"/>
                  </a:cxn>
                  <a:cxn ang="0">
                    <a:pos x="0" y="141"/>
                  </a:cxn>
                </a:cxnLst>
                <a:rect l="0" t="0" r="r" b="b"/>
                <a:pathLst>
                  <a:path w="370" h="401">
                    <a:moveTo>
                      <a:pt x="206" y="0"/>
                    </a:moveTo>
                    <a:lnTo>
                      <a:pt x="206" y="0"/>
                    </a:lnTo>
                    <a:cubicBezTo>
                      <a:pt x="217" y="13"/>
                      <a:pt x="229" y="27"/>
                      <a:pt x="239" y="42"/>
                    </a:cubicBezTo>
                    <a:cubicBezTo>
                      <a:pt x="337" y="176"/>
                      <a:pt x="370" y="318"/>
                      <a:pt x="313" y="359"/>
                    </a:cubicBezTo>
                    <a:cubicBezTo>
                      <a:pt x="256" y="401"/>
                      <a:pt x="130" y="326"/>
                      <a:pt x="33" y="192"/>
                    </a:cubicBezTo>
                    <a:cubicBezTo>
                      <a:pt x="21" y="175"/>
                      <a:pt x="10" y="158"/>
                      <a:pt x="0" y="141"/>
                    </a:cubicBezTo>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263" name="Freeform 927"/>
              <p:cNvSpPr>
                <a:spLocks/>
              </p:cNvSpPr>
              <p:nvPr/>
            </p:nvSpPr>
            <p:spPr bwMode="auto">
              <a:xfrm>
                <a:off x="2981325" y="2092325"/>
                <a:ext cx="298450" cy="323850"/>
              </a:xfrm>
              <a:custGeom>
                <a:avLst/>
                <a:gdLst/>
                <a:ahLst/>
                <a:cxnLst>
                  <a:cxn ang="0">
                    <a:pos x="206" y="0"/>
                  </a:cxn>
                  <a:cxn ang="0">
                    <a:pos x="206" y="0"/>
                  </a:cxn>
                  <a:cxn ang="0">
                    <a:pos x="239" y="42"/>
                  </a:cxn>
                  <a:cxn ang="0">
                    <a:pos x="313" y="359"/>
                  </a:cxn>
                  <a:cxn ang="0">
                    <a:pos x="33" y="192"/>
                  </a:cxn>
                  <a:cxn ang="0">
                    <a:pos x="0" y="141"/>
                  </a:cxn>
                </a:cxnLst>
                <a:rect l="0" t="0" r="r" b="b"/>
                <a:pathLst>
                  <a:path w="370" h="401">
                    <a:moveTo>
                      <a:pt x="206" y="0"/>
                    </a:moveTo>
                    <a:lnTo>
                      <a:pt x="206" y="0"/>
                    </a:lnTo>
                    <a:cubicBezTo>
                      <a:pt x="217" y="13"/>
                      <a:pt x="229" y="27"/>
                      <a:pt x="239" y="42"/>
                    </a:cubicBezTo>
                    <a:cubicBezTo>
                      <a:pt x="337" y="176"/>
                      <a:pt x="370" y="318"/>
                      <a:pt x="313" y="359"/>
                    </a:cubicBezTo>
                    <a:cubicBezTo>
                      <a:pt x="256" y="401"/>
                      <a:pt x="130" y="326"/>
                      <a:pt x="33" y="192"/>
                    </a:cubicBezTo>
                    <a:cubicBezTo>
                      <a:pt x="21" y="175"/>
                      <a:pt x="10" y="158"/>
                      <a:pt x="0" y="141"/>
                    </a:cubicBezTo>
                  </a:path>
                </a:pathLst>
              </a:custGeom>
              <a:noFill/>
              <a:ln w="11113"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264" name="Freeform 928"/>
              <p:cNvSpPr>
                <a:spLocks/>
              </p:cNvSpPr>
              <p:nvPr/>
            </p:nvSpPr>
            <p:spPr bwMode="auto">
              <a:xfrm>
                <a:off x="3078163" y="1844675"/>
                <a:ext cx="327025" cy="247650"/>
              </a:xfrm>
              <a:custGeom>
                <a:avLst/>
                <a:gdLst/>
                <a:ahLst/>
                <a:cxnLst>
                  <a:cxn ang="0">
                    <a:pos x="0" y="73"/>
                  </a:cxn>
                  <a:cxn ang="0">
                    <a:pos x="0" y="73"/>
                  </a:cxn>
                  <a:cxn ang="0">
                    <a:pos x="58" y="52"/>
                  </a:cxn>
                  <a:cxn ang="0">
                    <a:pos x="383" y="80"/>
                  </a:cxn>
                  <a:cxn ang="0">
                    <a:pos x="137" y="294"/>
                  </a:cxn>
                  <a:cxn ang="0">
                    <a:pos x="83" y="309"/>
                  </a:cxn>
                </a:cxnLst>
                <a:rect l="0" t="0" r="r" b="b"/>
                <a:pathLst>
                  <a:path w="405" h="309">
                    <a:moveTo>
                      <a:pt x="0" y="73"/>
                    </a:moveTo>
                    <a:lnTo>
                      <a:pt x="0" y="73"/>
                    </a:lnTo>
                    <a:cubicBezTo>
                      <a:pt x="19" y="65"/>
                      <a:pt x="38" y="58"/>
                      <a:pt x="58" y="52"/>
                    </a:cubicBezTo>
                    <a:cubicBezTo>
                      <a:pt x="216" y="0"/>
                      <a:pt x="361" y="13"/>
                      <a:pt x="383" y="80"/>
                    </a:cubicBezTo>
                    <a:cubicBezTo>
                      <a:pt x="405" y="147"/>
                      <a:pt x="295" y="243"/>
                      <a:pt x="137" y="294"/>
                    </a:cubicBezTo>
                    <a:cubicBezTo>
                      <a:pt x="119" y="300"/>
                      <a:pt x="101" y="305"/>
                      <a:pt x="83" y="309"/>
                    </a:cubicBezTo>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265" name="Freeform 929"/>
              <p:cNvSpPr>
                <a:spLocks/>
              </p:cNvSpPr>
              <p:nvPr/>
            </p:nvSpPr>
            <p:spPr bwMode="auto">
              <a:xfrm>
                <a:off x="3078163" y="1844675"/>
                <a:ext cx="327025" cy="247650"/>
              </a:xfrm>
              <a:custGeom>
                <a:avLst/>
                <a:gdLst/>
                <a:ahLst/>
                <a:cxnLst>
                  <a:cxn ang="0">
                    <a:pos x="0" y="73"/>
                  </a:cxn>
                  <a:cxn ang="0">
                    <a:pos x="0" y="73"/>
                  </a:cxn>
                  <a:cxn ang="0">
                    <a:pos x="58" y="52"/>
                  </a:cxn>
                  <a:cxn ang="0">
                    <a:pos x="383" y="80"/>
                  </a:cxn>
                  <a:cxn ang="0">
                    <a:pos x="137" y="294"/>
                  </a:cxn>
                  <a:cxn ang="0">
                    <a:pos x="83" y="309"/>
                  </a:cxn>
                </a:cxnLst>
                <a:rect l="0" t="0" r="r" b="b"/>
                <a:pathLst>
                  <a:path w="405" h="309">
                    <a:moveTo>
                      <a:pt x="0" y="73"/>
                    </a:moveTo>
                    <a:lnTo>
                      <a:pt x="0" y="73"/>
                    </a:lnTo>
                    <a:cubicBezTo>
                      <a:pt x="19" y="65"/>
                      <a:pt x="38" y="58"/>
                      <a:pt x="58" y="52"/>
                    </a:cubicBezTo>
                    <a:cubicBezTo>
                      <a:pt x="216" y="0"/>
                      <a:pt x="361" y="13"/>
                      <a:pt x="383" y="80"/>
                    </a:cubicBezTo>
                    <a:cubicBezTo>
                      <a:pt x="405" y="147"/>
                      <a:pt x="295" y="243"/>
                      <a:pt x="137" y="294"/>
                    </a:cubicBezTo>
                    <a:cubicBezTo>
                      <a:pt x="119" y="300"/>
                      <a:pt x="101" y="305"/>
                      <a:pt x="83" y="309"/>
                    </a:cubicBezTo>
                  </a:path>
                </a:pathLst>
              </a:custGeom>
              <a:noFill/>
              <a:ln w="11113"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266" name="Freeform 930"/>
              <p:cNvSpPr>
                <a:spLocks/>
              </p:cNvSpPr>
              <p:nvPr/>
            </p:nvSpPr>
            <p:spPr bwMode="auto">
              <a:xfrm>
                <a:off x="2816225" y="1898650"/>
                <a:ext cx="328613" cy="309563"/>
              </a:xfrm>
              <a:custGeom>
                <a:avLst/>
                <a:gdLst/>
                <a:ahLst/>
                <a:cxnLst>
                  <a:cxn ang="0">
                    <a:pos x="409" y="242"/>
                  </a:cxn>
                  <a:cxn ang="0">
                    <a:pos x="409" y="242"/>
                  </a:cxn>
                  <a:cxn ang="0">
                    <a:pos x="206" y="384"/>
                  </a:cxn>
                  <a:cxn ang="0">
                    <a:pos x="0" y="240"/>
                  </a:cxn>
                  <a:cxn ang="0">
                    <a:pos x="77" y="0"/>
                  </a:cxn>
                  <a:cxn ang="0">
                    <a:pos x="326" y="6"/>
                  </a:cxn>
                  <a:cxn ang="0">
                    <a:pos x="409" y="242"/>
                  </a:cxn>
                </a:cxnLst>
                <a:rect l="0" t="0" r="r" b="b"/>
                <a:pathLst>
                  <a:path w="409" h="384">
                    <a:moveTo>
                      <a:pt x="409" y="242"/>
                    </a:moveTo>
                    <a:lnTo>
                      <a:pt x="409" y="242"/>
                    </a:lnTo>
                    <a:lnTo>
                      <a:pt x="206" y="384"/>
                    </a:lnTo>
                    <a:lnTo>
                      <a:pt x="0" y="240"/>
                    </a:lnTo>
                    <a:lnTo>
                      <a:pt x="77" y="0"/>
                    </a:lnTo>
                    <a:lnTo>
                      <a:pt x="326" y="6"/>
                    </a:lnTo>
                    <a:lnTo>
                      <a:pt x="409" y="242"/>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300" name="Freeform 964"/>
              <p:cNvSpPr>
                <a:spLocks/>
              </p:cNvSpPr>
              <p:nvPr/>
            </p:nvSpPr>
            <p:spPr bwMode="auto">
              <a:xfrm>
                <a:off x="2979738" y="1933575"/>
                <a:ext cx="101600" cy="101600"/>
              </a:xfrm>
              <a:custGeom>
                <a:avLst/>
                <a:gdLst/>
                <a:ahLst/>
                <a:cxnLst>
                  <a:cxn ang="0">
                    <a:pos x="0" y="125"/>
                  </a:cxn>
                  <a:cxn ang="0">
                    <a:pos x="0" y="125"/>
                  </a:cxn>
                  <a:cxn ang="0">
                    <a:pos x="46" y="66"/>
                  </a:cxn>
                  <a:cxn ang="0">
                    <a:pos x="91" y="41"/>
                  </a:cxn>
                  <a:cxn ang="0">
                    <a:pos x="126" y="0"/>
                  </a:cxn>
                </a:cxnLst>
                <a:rect l="0" t="0" r="r" b="b"/>
                <a:pathLst>
                  <a:path w="126" h="125">
                    <a:moveTo>
                      <a:pt x="0" y="125"/>
                    </a:moveTo>
                    <a:lnTo>
                      <a:pt x="0" y="125"/>
                    </a:lnTo>
                    <a:cubicBezTo>
                      <a:pt x="0" y="102"/>
                      <a:pt x="31" y="74"/>
                      <a:pt x="46" y="66"/>
                    </a:cubicBezTo>
                    <a:cubicBezTo>
                      <a:pt x="68" y="56"/>
                      <a:pt x="79" y="51"/>
                      <a:pt x="91" y="41"/>
                    </a:cubicBezTo>
                    <a:cubicBezTo>
                      <a:pt x="108" y="25"/>
                      <a:pt x="111" y="15"/>
                      <a:pt x="126" y="0"/>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01" name="Freeform 965"/>
              <p:cNvSpPr>
                <a:spLocks/>
              </p:cNvSpPr>
              <p:nvPr/>
            </p:nvSpPr>
            <p:spPr bwMode="auto">
              <a:xfrm>
                <a:off x="3065463" y="1906587"/>
                <a:ext cx="30163" cy="36513"/>
              </a:xfrm>
              <a:custGeom>
                <a:avLst/>
                <a:gdLst/>
                <a:ahLst/>
                <a:cxnLst>
                  <a:cxn ang="0">
                    <a:pos x="25" y="26"/>
                  </a:cxn>
                  <a:cxn ang="0">
                    <a:pos x="25" y="26"/>
                  </a:cxn>
                  <a:cxn ang="0">
                    <a:pos x="3" y="42"/>
                  </a:cxn>
                  <a:cxn ang="0">
                    <a:pos x="15" y="18"/>
                  </a:cxn>
                  <a:cxn ang="0">
                    <a:pos x="37" y="2"/>
                  </a:cxn>
                  <a:cxn ang="0">
                    <a:pos x="25" y="26"/>
                  </a:cxn>
                </a:cxnLst>
                <a:rect l="0" t="0" r="r" b="b"/>
                <a:pathLst>
                  <a:path w="39" h="44">
                    <a:moveTo>
                      <a:pt x="25" y="26"/>
                    </a:moveTo>
                    <a:lnTo>
                      <a:pt x="25" y="26"/>
                    </a:lnTo>
                    <a:cubicBezTo>
                      <a:pt x="16" y="37"/>
                      <a:pt x="6" y="44"/>
                      <a:pt x="3" y="42"/>
                    </a:cubicBezTo>
                    <a:cubicBezTo>
                      <a:pt x="0" y="39"/>
                      <a:pt x="5" y="29"/>
                      <a:pt x="15" y="18"/>
                    </a:cubicBezTo>
                    <a:cubicBezTo>
                      <a:pt x="24" y="7"/>
                      <a:pt x="34" y="0"/>
                      <a:pt x="37" y="2"/>
                    </a:cubicBezTo>
                    <a:cubicBezTo>
                      <a:pt x="39" y="4"/>
                      <a:pt x="34" y="15"/>
                      <a:pt x="25" y="26"/>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302" name="Freeform 966"/>
              <p:cNvSpPr>
                <a:spLocks/>
              </p:cNvSpPr>
              <p:nvPr/>
            </p:nvSpPr>
            <p:spPr bwMode="auto">
              <a:xfrm>
                <a:off x="3065463" y="1906587"/>
                <a:ext cx="30163" cy="36513"/>
              </a:xfrm>
              <a:custGeom>
                <a:avLst/>
                <a:gdLst/>
                <a:ahLst/>
                <a:cxnLst>
                  <a:cxn ang="0">
                    <a:pos x="25" y="26"/>
                  </a:cxn>
                  <a:cxn ang="0">
                    <a:pos x="25" y="26"/>
                  </a:cxn>
                  <a:cxn ang="0">
                    <a:pos x="3" y="42"/>
                  </a:cxn>
                  <a:cxn ang="0">
                    <a:pos x="15" y="18"/>
                  </a:cxn>
                  <a:cxn ang="0">
                    <a:pos x="37" y="2"/>
                  </a:cxn>
                  <a:cxn ang="0">
                    <a:pos x="25" y="26"/>
                  </a:cxn>
                  <a:cxn ang="0">
                    <a:pos x="25" y="26"/>
                  </a:cxn>
                </a:cxnLst>
                <a:rect l="0" t="0" r="r" b="b"/>
                <a:pathLst>
                  <a:path w="39" h="44">
                    <a:moveTo>
                      <a:pt x="25" y="26"/>
                    </a:moveTo>
                    <a:lnTo>
                      <a:pt x="25" y="26"/>
                    </a:lnTo>
                    <a:cubicBezTo>
                      <a:pt x="16" y="37"/>
                      <a:pt x="6" y="44"/>
                      <a:pt x="3" y="42"/>
                    </a:cubicBezTo>
                    <a:cubicBezTo>
                      <a:pt x="0" y="39"/>
                      <a:pt x="5" y="29"/>
                      <a:pt x="15" y="18"/>
                    </a:cubicBezTo>
                    <a:cubicBezTo>
                      <a:pt x="24" y="7"/>
                      <a:pt x="34" y="0"/>
                      <a:pt x="37" y="2"/>
                    </a:cubicBezTo>
                    <a:cubicBezTo>
                      <a:pt x="39" y="4"/>
                      <a:pt x="34" y="15"/>
                      <a:pt x="25" y="26"/>
                    </a:cubicBezTo>
                    <a:lnTo>
                      <a:pt x="25" y="26"/>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03" name="Freeform 967"/>
              <p:cNvSpPr>
                <a:spLocks/>
              </p:cNvSpPr>
              <p:nvPr/>
            </p:nvSpPr>
            <p:spPr bwMode="auto">
              <a:xfrm>
                <a:off x="3071813" y="1911350"/>
                <a:ext cx="31750" cy="36513"/>
              </a:xfrm>
              <a:custGeom>
                <a:avLst/>
                <a:gdLst/>
                <a:ahLst/>
                <a:cxnLst>
                  <a:cxn ang="0">
                    <a:pos x="25" y="27"/>
                  </a:cxn>
                  <a:cxn ang="0">
                    <a:pos x="25" y="27"/>
                  </a:cxn>
                  <a:cxn ang="0">
                    <a:pos x="3" y="42"/>
                  </a:cxn>
                  <a:cxn ang="0">
                    <a:pos x="14" y="18"/>
                  </a:cxn>
                  <a:cxn ang="0">
                    <a:pos x="36" y="2"/>
                  </a:cxn>
                  <a:cxn ang="0">
                    <a:pos x="25" y="27"/>
                  </a:cxn>
                </a:cxnLst>
                <a:rect l="0" t="0" r="r" b="b"/>
                <a:pathLst>
                  <a:path w="39" h="44">
                    <a:moveTo>
                      <a:pt x="25" y="27"/>
                    </a:moveTo>
                    <a:lnTo>
                      <a:pt x="25" y="27"/>
                    </a:lnTo>
                    <a:cubicBezTo>
                      <a:pt x="16" y="38"/>
                      <a:pt x="6" y="44"/>
                      <a:pt x="3" y="42"/>
                    </a:cubicBezTo>
                    <a:cubicBezTo>
                      <a:pt x="0" y="40"/>
                      <a:pt x="5" y="29"/>
                      <a:pt x="14" y="18"/>
                    </a:cubicBezTo>
                    <a:cubicBezTo>
                      <a:pt x="24" y="7"/>
                      <a:pt x="33" y="0"/>
                      <a:pt x="36" y="2"/>
                    </a:cubicBezTo>
                    <a:cubicBezTo>
                      <a:pt x="39" y="5"/>
                      <a:pt x="34" y="16"/>
                      <a:pt x="25" y="27"/>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304" name="Freeform 968"/>
              <p:cNvSpPr>
                <a:spLocks/>
              </p:cNvSpPr>
              <p:nvPr/>
            </p:nvSpPr>
            <p:spPr bwMode="auto">
              <a:xfrm>
                <a:off x="3071813" y="1911350"/>
                <a:ext cx="31750" cy="36513"/>
              </a:xfrm>
              <a:custGeom>
                <a:avLst/>
                <a:gdLst/>
                <a:ahLst/>
                <a:cxnLst>
                  <a:cxn ang="0">
                    <a:pos x="25" y="27"/>
                  </a:cxn>
                  <a:cxn ang="0">
                    <a:pos x="25" y="27"/>
                  </a:cxn>
                  <a:cxn ang="0">
                    <a:pos x="3" y="42"/>
                  </a:cxn>
                  <a:cxn ang="0">
                    <a:pos x="14" y="18"/>
                  </a:cxn>
                  <a:cxn ang="0">
                    <a:pos x="36" y="2"/>
                  </a:cxn>
                  <a:cxn ang="0">
                    <a:pos x="25" y="27"/>
                  </a:cxn>
                  <a:cxn ang="0">
                    <a:pos x="25" y="27"/>
                  </a:cxn>
                </a:cxnLst>
                <a:rect l="0" t="0" r="r" b="b"/>
                <a:pathLst>
                  <a:path w="39" h="44">
                    <a:moveTo>
                      <a:pt x="25" y="27"/>
                    </a:moveTo>
                    <a:lnTo>
                      <a:pt x="25" y="27"/>
                    </a:lnTo>
                    <a:cubicBezTo>
                      <a:pt x="16" y="38"/>
                      <a:pt x="6" y="44"/>
                      <a:pt x="3" y="42"/>
                    </a:cubicBezTo>
                    <a:cubicBezTo>
                      <a:pt x="0" y="40"/>
                      <a:pt x="5" y="29"/>
                      <a:pt x="14" y="18"/>
                    </a:cubicBezTo>
                    <a:cubicBezTo>
                      <a:pt x="24" y="7"/>
                      <a:pt x="33" y="0"/>
                      <a:pt x="36" y="2"/>
                    </a:cubicBezTo>
                    <a:cubicBezTo>
                      <a:pt x="39" y="5"/>
                      <a:pt x="34" y="16"/>
                      <a:pt x="25" y="27"/>
                    </a:cubicBezTo>
                    <a:lnTo>
                      <a:pt x="25" y="27"/>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05" name="Freeform 969"/>
              <p:cNvSpPr>
                <a:spLocks/>
              </p:cNvSpPr>
              <p:nvPr/>
            </p:nvSpPr>
            <p:spPr bwMode="auto">
              <a:xfrm>
                <a:off x="2965450" y="2036762"/>
                <a:ext cx="22225" cy="139700"/>
              </a:xfrm>
              <a:custGeom>
                <a:avLst/>
                <a:gdLst/>
                <a:ahLst/>
                <a:cxnLst>
                  <a:cxn ang="0">
                    <a:pos x="18" y="0"/>
                  </a:cxn>
                  <a:cxn ang="0">
                    <a:pos x="18" y="0"/>
                  </a:cxn>
                  <a:cxn ang="0">
                    <a:pos x="25" y="45"/>
                  </a:cxn>
                  <a:cxn ang="0">
                    <a:pos x="15" y="108"/>
                  </a:cxn>
                  <a:cxn ang="0">
                    <a:pos x="0" y="172"/>
                  </a:cxn>
                </a:cxnLst>
                <a:rect l="0" t="0" r="r" b="b"/>
                <a:pathLst>
                  <a:path w="28" h="172">
                    <a:moveTo>
                      <a:pt x="18" y="0"/>
                    </a:moveTo>
                    <a:lnTo>
                      <a:pt x="18" y="0"/>
                    </a:lnTo>
                    <a:cubicBezTo>
                      <a:pt x="22" y="24"/>
                      <a:pt x="22" y="27"/>
                      <a:pt x="25" y="45"/>
                    </a:cubicBezTo>
                    <a:cubicBezTo>
                      <a:pt x="27" y="61"/>
                      <a:pt x="28" y="83"/>
                      <a:pt x="15" y="108"/>
                    </a:cubicBezTo>
                    <a:cubicBezTo>
                      <a:pt x="4" y="127"/>
                      <a:pt x="5" y="153"/>
                      <a:pt x="0" y="172"/>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06" name="Freeform 970"/>
              <p:cNvSpPr>
                <a:spLocks/>
              </p:cNvSpPr>
              <p:nvPr/>
            </p:nvSpPr>
            <p:spPr bwMode="auto">
              <a:xfrm>
                <a:off x="2946400" y="2160587"/>
                <a:ext cx="20638" cy="41275"/>
              </a:xfrm>
              <a:custGeom>
                <a:avLst/>
                <a:gdLst/>
                <a:ahLst/>
                <a:cxnLst>
                  <a:cxn ang="0">
                    <a:pos x="19" y="28"/>
                  </a:cxn>
                  <a:cxn ang="0">
                    <a:pos x="19" y="28"/>
                  </a:cxn>
                  <a:cxn ang="0">
                    <a:pos x="22" y="1"/>
                  </a:cxn>
                  <a:cxn ang="0">
                    <a:pos x="6" y="23"/>
                  </a:cxn>
                  <a:cxn ang="0">
                    <a:pos x="4" y="50"/>
                  </a:cxn>
                  <a:cxn ang="0">
                    <a:pos x="19" y="28"/>
                  </a:cxn>
                </a:cxnLst>
                <a:rect l="0" t="0" r="r" b="b"/>
                <a:pathLst>
                  <a:path w="25" h="51">
                    <a:moveTo>
                      <a:pt x="19" y="28"/>
                    </a:moveTo>
                    <a:lnTo>
                      <a:pt x="19" y="28"/>
                    </a:lnTo>
                    <a:cubicBezTo>
                      <a:pt x="24" y="14"/>
                      <a:pt x="25" y="2"/>
                      <a:pt x="22" y="1"/>
                    </a:cubicBezTo>
                    <a:cubicBezTo>
                      <a:pt x="18" y="0"/>
                      <a:pt x="11" y="10"/>
                      <a:pt x="6" y="23"/>
                    </a:cubicBezTo>
                    <a:cubicBezTo>
                      <a:pt x="1" y="37"/>
                      <a:pt x="0" y="49"/>
                      <a:pt x="4" y="50"/>
                    </a:cubicBezTo>
                    <a:cubicBezTo>
                      <a:pt x="7" y="51"/>
                      <a:pt x="14" y="41"/>
                      <a:pt x="19" y="28"/>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307" name="Freeform 971"/>
              <p:cNvSpPr>
                <a:spLocks/>
              </p:cNvSpPr>
              <p:nvPr/>
            </p:nvSpPr>
            <p:spPr bwMode="auto">
              <a:xfrm>
                <a:off x="2946400" y="2160587"/>
                <a:ext cx="20638" cy="41275"/>
              </a:xfrm>
              <a:custGeom>
                <a:avLst/>
                <a:gdLst/>
                <a:ahLst/>
                <a:cxnLst>
                  <a:cxn ang="0">
                    <a:pos x="19" y="28"/>
                  </a:cxn>
                  <a:cxn ang="0">
                    <a:pos x="19" y="28"/>
                  </a:cxn>
                  <a:cxn ang="0">
                    <a:pos x="22" y="1"/>
                  </a:cxn>
                  <a:cxn ang="0">
                    <a:pos x="6" y="23"/>
                  </a:cxn>
                  <a:cxn ang="0">
                    <a:pos x="4" y="50"/>
                  </a:cxn>
                  <a:cxn ang="0">
                    <a:pos x="19" y="28"/>
                  </a:cxn>
                  <a:cxn ang="0">
                    <a:pos x="19" y="28"/>
                  </a:cxn>
                </a:cxnLst>
                <a:rect l="0" t="0" r="r" b="b"/>
                <a:pathLst>
                  <a:path w="25" h="51">
                    <a:moveTo>
                      <a:pt x="19" y="28"/>
                    </a:moveTo>
                    <a:lnTo>
                      <a:pt x="19" y="28"/>
                    </a:lnTo>
                    <a:cubicBezTo>
                      <a:pt x="24" y="14"/>
                      <a:pt x="25" y="2"/>
                      <a:pt x="22" y="1"/>
                    </a:cubicBezTo>
                    <a:cubicBezTo>
                      <a:pt x="18" y="0"/>
                      <a:pt x="11" y="10"/>
                      <a:pt x="6" y="23"/>
                    </a:cubicBezTo>
                    <a:cubicBezTo>
                      <a:pt x="1" y="37"/>
                      <a:pt x="0" y="49"/>
                      <a:pt x="4" y="50"/>
                    </a:cubicBezTo>
                    <a:cubicBezTo>
                      <a:pt x="7" y="51"/>
                      <a:pt x="14" y="41"/>
                      <a:pt x="19" y="28"/>
                    </a:cubicBezTo>
                    <a:lnTo>
                      <a:pt x="19" y="28"/>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08" name="Freeform 972"/>
              <p:cNvSpPr>
                <a:spLocks/>
              </p:cNvSpPr>
              <p:nvPr/>
            </p:nvSpPr>
            <p:spPr bwMode="auto">
              <a:xfrm>
                <a:off x="2954338" y="2163762"/>
                <a:ext cx="20638" cy="41275"/>
              </a:xfrm>
              <a:custGeom>
                <a:avLst/>
                <a:gdLst/>
                <a:ahLst/>
                <a:cxnLst>
                  <a:cxn ang="0">
                    <a:pos x="19" y="28"/>
                  </a:cxn>
                  <a:cxn ang="0">
                    <a:pos x="19" y="28"/>
                  </a:cxn>
                  <a:cxn ang="0">
                    <a:pos x="21" y="2"/>
                  </a:cxn>
                  <a:cxn ang="0">
                    <a:pos x="6" y="24"/>
                  </a:cxn>
                  <a:cxn ang="0">
                    <a:pos x="4" y="50"/>
                  </a:cxn>
                  <a:cxn ang="0">
                    <a:pos x="19" y="28"/>
                  </a:cxn>
                </a:cxnLst>
                <a:rect l="0" t="0" r="r" b="b"/>
                <a:pathLst>
                  <a:path w="25" h="52">
                    <a:moveTo>
                      <a:pt x="19" y="28"/>
                    </a:moveTo>
                    <a:lnTo>
                      <a:pt x="19" y="28"/>
                    </a:lnTo>
                    <a:cubicBezTo>
                      <a:pt x="24" y="15"/>
                      <a:pt x="25" y="3"/>
                      <a:pt x="21" y="2"/>
                    </a:cubicBezTo>
                    <a:cubicBezTo>
                      <a:pt x="18" y="0"/>
                      <a:pt x="11" y="10"/>
                      <a:pt x="6" y="24"/>
                    </a:cubicBezTo>
                    <a:cubicBezTo>
                      <a:pt x="1" y="37"/>
                      <a:pt x="0" y="49"/>
                      <a:pt x="4" y="50"/>
                    </a:cubicBezTo>
                    <a:cubicBezTo>
                      <a:pt x="7" y="52"/>
                      <a:pt x="14" y="42"/>
                      <a:pt x="19" y="28"/>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309" name="Freeform 973"/>
              <p:cNvSpPr>
                <a:spLocks/>
              </p:cNvSpPr>
              <p:nvPr/>
            </p:nvSpPr>
            <p:spPr bwMode="auto">
              <a:xfrm>
                <a:off x="2954338" y="2163762"/>
                <a:ext cx="20638" cy="41275"/>
              </a:xfrm>
              <a:custGeom>
                <a:avLst/>
                <a:gdLst/>
                <a:ahLst/>
                <a:cxnLst>
                  <a:cxn ang="0">
                    <a:pos x="19" y="28"/>
                  </a:cxn>
                  <a:cxn ang="0">
                    <a:pos x="19" y="28"/>
                  </a:cxn>
                  <a:cxn ang="0">
                    <a:pos x="21" y="2"/>
                  </a:cxn>
                  <a:cxn ang="0">
                    <a:pos x="6" y="24"/>
                  </a:cxn>
                  <a:cxn ang="0">
                    <a:pos x="4" y="50"/>
                  </a:cxn>
                  <a:cxn ang="0">
                    <a:pos x="19" y="28"/>
                  </a:cxn>
                  <a:cxn ang="0">
                    <a:pos x="19" y="28"/>
                  </a:cxn>
                </a:cxnLst>
                <a:rect l="0" t="0" r="r" b="b"/>
                <a:pathLst>
                  <a:path w="25" h="52">
                    <a:moveTo>
                      <a:pt x="19" y="28"/>
                    </a:moveTo>
                    <a:lnTo>
                      <a:pt x="19" y="28"/>
                    </a:lnTo>
                    <a:cubicBezTo>
                      <a:pt x="24" y="15"/>
                      <a:pt x="25" y="3"/>
                      <a:pt x="21" y="2"/>
                    </a:cubicBezTo>
                    <a:cubicBezTo>
                      <a:pt x="18" y="0"/>
                      <a:pt x="11" y="10"/>
                      <a:pt x="6" y="24"/>
                    </a:cubicBezTo>
                    <a:cubicBezTo>
                      <a:pt x="1" y="37"/>
                      <a:pt x="0" y="49"/>
                      <a:pt x="4" y="50"/>
                    </a:cubicBezTo>
                    <a:cubicBezTo>
                      <a:pt x="7" y="52"/>
                      <a:pt x="14" y="42"/>
                      <a:pt x="19" y="28"/>
                    </a:cubicBezTo>
                    <a:lnTo>
                      <a:pt x="19" y="28"/>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10" name="Freeform 974"/>
              <p:cNvSpPr>
                <a:spLocks/>
              </p:cNvSpPr>
              <p:nvPr/>
            </p:nvSpPr>
            <p:spPr bwMode="auto">
              <a:xfrm>
                <a:off x="2979738" y="2027237"/>
                <a:ext cx="141288" cy="42863"/>
              </a:xfrm>
              <a:custGeom>
                <a:avLst/>
                <a:gdLst/>
                <a:ahLst/>
                <a:cxnLst>
                  <a:cxn ang="0">
                    <a:pos x="0" y="12"/>
                  </a:cxn>
                  <a:cxn ang="0">
                    <a:pos x="0" y="12"/>
                  </a:cxn>
                  <a:cxn ang="0">
                    <a:pos x="76" y="8"/>
                  </a:cxn>
                  <a:cxn ang="0">
                    <a:pos x="119" y="25"/>
                  </a:cxn>
                  <a:cxn ang="0">
                    <a:pos x="174" y="53"/>
                  </a:cxn>
                </a:cxnLst>
                <a:rect l="0" t="0" r="r" b="b"/>
                <a:pathLst>
                  <a:path w="174" h="53">
                    <a:moveTo>
                      <a:pt x="0" y="12"/>
                    </a:moveTo>
                    <a:lnTo>
                      <a:pt x="0" y="12"/>
                    </a:lnTo>
                    <a:cubicBezTo>
                      <a:pt x="20" y="0"/>
                      <a:pt x="56" y="6"/>
                      <a:pt x="76" y="8"/>
                    </a:cubicBezTo>
                    <a:cubicBezTo>
                      <a:pt x="92" y="10"/>
                      <a:pt x="104" y="16"/>
                      <a:pt x="119" y="25"/>
                    </a:cubicBezTo>
                    <a:cubicBezTo>
                      <a:pt x="133" y="35"/>
                      <a:pt x="154" y="48"/>
                      <a:pt x="174" y="53"/>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11" name="Freeform 975"/>
              <p:cNvSpPr>
                <a:spLocks/>
              </p:cNvSpPr>
              <p:nvPr/>
            </p:nvSpPr>
            <p:spPr bwMode="auto">
              <a:xfrm>
                <a:off x="3106738" y="2057400"/>
                <a:ext cx="42863" cy="14288"/>
              </a:xfrm>
              <a:custGeom>
                <a:avLst/>
                <a:gdLst/>
                <a:ahLst/>
                <a:cxnLst>
                  <a:cxn ang="0">
                    <a:pos x="25" y="16"/>
                  </a:cxn>
                  <a:cxn ang="0">
                    <a:pos x="25" y="16"/>
                  </a:cxn>
                  <a:cxn ang="0">
                    <a:pos x="1" y="4"/>
                  </a:cxn>
                  <a:cxn ang="0">
                    <a:pos x="28" y="2"/>
                  </a:cxn>
                  <a:cxn ang="0">
                    <a:pos x="52" y="13"/>
                  </a:cxn>
                  <a:cxn ang="0">
                    <a:pos x="25" y="16"/>
                  </a:cxn>
                </a:cxnLst>
                <a:rect l="0" t="0" r="r" b="b"/>
                <a:pathLst>
                  <a:path w="53" h="18">
                    <a:moveTo>
                      <a:pt x="25" y="16"/>
                    </a:moveTo>
                    <a:lnTo>
                      <a:pt x="25" y="16"/>
                    </a:lnTo>
                    <a:cubicBezTo>
                      <a:pt x="11" y="13"/>
                      <a:pt x="0" y="8"/>
                      <a:pt x="1" y="4"/>
                    </a:cubicBezTo>
                    <a:cubicBezTo>
                      <a:pt x="2" y="1"/>
                      <a:pt x="14" y="0"/>
                      <a:pt x="28" y="2"/>
                    </a:cubicBezTo>
                    <a:cubicBezTo>
                      <a:pt x="42" y="5"/>
                      <a:pt x="53" y="10"/>
                      <a:pt x="52" y="13"/>
                    </a:cubicBezTo>
                    <a:cubicBezTo>
                      <a:pt x="51" y="17"/>
                      <a:pt x="39" y="18"/>
                      <a:pt x="25" y="16"/>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312" name="Freeform 976"/>
              <p:cNvSpPr>
                <a:spLocks/>
              </p:cNvSpPr>
              <p:nvPr/>
            </p:nvSpPr>
            <p:spPr bwMode="auto">
              <a:xfrm>
                <a:off x="3106738" y="2057400"/>
                <a:ext cx="42863" cy="14288"/>
              </a:xfrm>
              <a:custGeom>
                <a:avLst/>
                <a:gdLst/>
                <a:ahLst/>
                <a:cxnLst>
                  <a:cxn ang="0">
                    <a:pos x="25" y="16"/>
                  </a:cxn>
                  <a:cxn ang="0">
                    <a:pos x="25" y="16"/>
                  </a:cxn>
                  <a:cxn ang="0">
                    <a:pos x="1" y="4"/>
                  </a:cxn>
                  <a:cxn ang="0">
                    <a:pos x="28" y="2"/>
                  </a:cxn>
                  <a:cxn ang="0">
                    <a:pos x="52" y="13"/>
                  </a:cxn>
                  <a:cxn ang="0">
                    <a:pos x="25" y="16"/>
                  </a:cxn>
                  <a:cxn ang="0">
                    <a:pos x="25" y="16"/>
                  </a:cxn>
                </a:cxnLst>
                <a:rect l="0" t="0" r="r" b="b"/>
                <a:pathLst>
                  <a:path w="53" h="18">
                    <a:moveTo>
                      <a:pt x="25" y="16"/>
                    </a:moveTo>
                    <a:lnTo>
                      <a:pt x="25" y="16"/>
                    </a:lnTo>
                    <a:cubicBezTo>
                      <a:pt x="11" y="13"/>
                      <a:pt x="0" y="8"/>
                      <a:pt x="1" y="4"/>
                    </a:cubicBezTo>
                    <a:cubicBezTo>
                      <a:pt x="2" y="1"/>
                      <a:pt x="14" y="0"/>
                      <a:pt x="28" y="2"/>
                    </a:cubicBezTo>
                    <a:cubicBezTo>
                      <a:pt x="42" y="5"/>
                      <a:pt x="53" y="10"/>
                      <a:pt x="52" y="13"/>
                    </a:cubicBezTo>
                    <a:cubicBezTo>
                      <a:pt x="51" y="17"/>
                      <a:pt x="39" y="18"/>
                      <a:pt x="25" y="16"/>
                    </a:cubicBezTo>
                    <a:lnTo>
                      <a:pt x="25" y="16"/>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13" name="Freeform 977"/>
              <p:cNvSpPr>
                <a:spLocks/>
              </p:cNvSpPr>
              <p:nvPr/>
            </p:nvSpPr>
            <p:spPr bwMode="auto">
              <a:xfrm>
                <a:off x="3106738" y="2065337"/>
                <a:ext cx="42863" cy="15875"/>
              </a:xfrm>
              <a:custGeom>
                <a:avLst/>
                <a:gdLst/>
                <a:ahLst/>
                <a:cxnLst>
                  <a:cxn ang="0">
                    <a:pos x="25" y="16"/>
                  </a:cxn>
                  <a:cxn ang="0">
                    <a:pos x="25" y="16"/>
                  </a:cxn>
                  <a:cxn ang="0">
                    <a:pos x="1" y="5"/>
                  </a:cxn>
                  <a:cxn ang="0">
                    <a:pos x="28" y="3"/>
                  </a:cxn>
                  <a:cxn ang="0">
                    <a:pos x="52" y="14"/>
                  </a:cxn>
                  <a:cxn ang="0">
                    <a:pos x="25" y="16"/>
                  </a:cxn>
                </a:cxnLst>
                <a:rect l="0" t="0" r="r" b="b"/>
                <a:pathLst>
                  <a:path w="53" h="19">
                    <a:moveTo>
                      <a:pt x="25" y="16"/>
                    </a:moveTo>
                    <a:lnTo>
                      <a:pt x="25" y="16"/>
                    </a:lnTo>
                    <a:cubicBezTo>
                      <a:pt x="11" y="14"/>
                      <a:pt x="0" y="9"/>
                      <a:pt x="1" y="5"/>
                    </a:cubicBezTo>
                    <a:cubicBezTo>
                      <a:pt x="2" y="1"/>
                      <a:pt x="14" y="0"/>
                      <a:pt x="28" y="3"/>
                    </a:cubicBezTo>
                    <a:cubicBezTo>
                      <a:pt x="42" y="5"/>
                      <a:pt x="53" y="10"/>
                      <a:pt x="52" y="14"/>
                    </a:cubicBezTo>
                    <a:cubicBezTo>
                      <a:pt x="51" y="18"/>
                      <a:pt x="39" y="19"/>
                      <a:pt x="25" y="16"/>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314" name="Freeform 978"/>
              <p:cNvSpPr>
                <a:spLocks/>
              </p:cNvSpPr>
              <p:nvPr/>
            </p:nvSpPr>
            <p:spPr bwMode="auto">
              <a:xfrm>
                <a:off x="3106738" y="2065337"/>
                <a:ext cx="42863" cy="15875"/>
              </a:xfrm>
              <a:custGeom>
                <a:avLst/>
                <a:gdLst/>
                <a:ahLst/>
                <a:cxnLst>
                  <a:cxn ang="0">
                    <a:pos x="25" y="16"/>
                  </a:cxn>
                  <a:cxn ang="0">
                    <a:pos x="25" y="16"/>
                  </a:cxn>
                  <a:cxn ang="0">
                    <a:pos x="1" y="5"/>
                  </a:cxn>
                  <a:cxn ang="0">
                    <a:pos x="28" y="3"/>
                  </a:cxn>
                  <a:cxn ang="0">
                    <a:pos x="52" y="14"/>
                  </a:cxn>
                  <a:cxn ang="0">
                    <a:pos x="25" y="16"/>
                  </a:cxn>
                  <a:cxn ang="0">
                    <a:pos x="25" y="16"/>
                  </a:cxn>
                </a:cxnLst>
                <a:rect l="0" t="0" r="r" b="b"/>
                <a:pathLst>
                  <a:path w="53" h="19">
                    <a:moveTo>
                      <a:pt x="25" y="16"/>
                    </a:moveTo>
                    <a:lnTo>
                      <a:pt x="25" y="16"/>
                    </a:lnTo>
                    <a:cubicBezTo>
                      <a:pt x="11" y="14"/>
                      <a:pt x="0" y="9"/>
                      <a:pt x="1" y="5"/>
                    </a:cubicBezTo>
                    <a:cubicBezTo>
                      <a:pt x="2" y="1"/>
                      <a:pt x="14" y="0"/>
                      <a:pt x="28" y="3"/>
                    </a:cubicBezTo>
                    <a:cubicBezTo>
                      <a:pt x="42" y="5"/>
                      <a:pt x="53" y="10"/>
                      <a:pt x="52" y="14"/>
                    </a:cubicBezTo>
                    <a:cubicBezTo>
                      <a:pt x="51" y="18"/>
                      <a:pt x="39" y="19"/>
                      <a:pt x="25" y="16"/>
                    </a:cubicBezTo>
                    <a:lnTo>
                      <a:pt x="25" y="16"/>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15" name="Freeform 979"/>
              <p:cNvSpPr>
                <a:spLocks/>
              </p:cNvSpPr>
              <p:nvPr/>
            </p:nvSpPr>
            <p:spPr bwMode="auto">
              <a:xfrm>
                <a:off x="2830513" y="2035175"/>
                <a:ext cx="147638" cy="23813"/>
              </a:xfrm>
              <a:custGeom>
                <a:avLst/>
                <a:gdLst/>
                <a:ahLst/>
                <a:cxnLst>
                  <a:cxn ang="0">
                    <a:pos x="184" y="0"/>
                  </a:cxn>
                  <a:cxn ang="0">
                    <a:pos x="184" y="0"/>
                  </a:cxn>
                  <a:cxn ang="0">
                    <a:pos x="118" y="26"/>
                  </a:cxn>
                  <a:cxn ang="0">
                    <a:pos x="61" y="21"/>
                  </a:cxn>
                  <a:cxn ang="0">
                    <a:pos x="0" y="28"/>
                  </a:cxn>
                </a:cxnLst>
                <a:rect l="0" t="0" r="r" b="b"/>
                <a:pathLst>
                  <a:path w="184" h="28">
                    <a:moveTo>
                      <a:pt x="184" y="0"/>
                    </a:moveTo>
                    <a:lnTo>
                      <a:pt x="184" y="0"/>
                    </a:lnTo>
                    <a:cubicBezTo>
                      <a:pt x="172" y="20"/>
                      <a:pt x="137" y="27"/>
                      <a:pt x="118" y="26"/>
                    </a:cubicBezTo>
                    <a:cubicBezTo>
                      <a:pt x="102" y="28"/>
                      <a:pt x="78" y="21"/>
                      <a:pt x="61" y="21"/>
                    </a:cubicBezTo>
                    <a:cubicBezTo>
                      <a:pt x="44" y="19"/>
                      <a:pt x="20" y="22"/>
                      <a:pt x="0" y="28"/>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16" name="Freeform 980"/>
              <p:cNvSpPr>
                <a:spLocks/>
              </p:cNvSpPr>
              <p:nvPr/>
            </p:nvSpPr>
            <p:spPr bwMode="auto">
              <a:xfrm>
                <a:off x="2805113" y="2057400"/>
                <a:ext cx="41275" cy="19050"/>
              </a:xfrm>
              <a:custGeom>
                <a:avLst/>
                <a:gdLst/>
                <a:ahLst/>
                <a:cxnLst>
                  <a:cxn ang="0">
                    <a:pos x="23" y="6"/>
                  </a:cxn>
                  <a:cxn ang="0">
                    <a:pos x="23" y="6"/>
                  </a:cxn>
                  <a:cxn ang="0">
                    <a:pos x="50" y="4"/>
                  </a:cxn>
                  <a:cxn ang="0">
                    <a:pos x="28" y="19"/>
                  </a:cxn>
                  <a:cxn ang="0">
                    <a:pos x="1" y="22"/>
                  </a:cxn>
                  <a:cxn ang="0">
                    <a:pos x="23" y="6"/>
                  </a:cxn>
                </a:cxnLst>
                <a:rect l="0" t="0" r="r" b="b"/>
                <a:pathLst>
                  <a:path w="51" h="25">
                    <a:moveTo>
                      <a:pt x="23" y="6"/>
                    </a:moveTo>
                    <a:lnTo>
                      <a:pt x="23" y="6"/>
                    </a:lnTo>
                    <a:cubicBezTo>
                      <a:pt x="37" y="2"/>
                      <a:pt x="49" y="0"/>
                      <a:pt x="50" y="4"/>
                    </a:cubicBezTo>
                    <a:cubicBezTo>
                      <a:pt x="51" y="8"/>
                      <a:pt x="41" y="14"/>
                      <a:pt x="28" y="19"/>
                    </a:cubicBezTo>
                    <a:cubicBezTo>
                      <a:pt x="15" y="24"/>
                      <a:pt x="3" y="25"/>
                      <a:pt x="1" y="22"/>
                    </a:cubicBezTo>
                    <a:cubicBezTo>
                      <a:pt x="0" y="18"/>
                      <a:pt x="10" y="11"/>
                      <a:pt x="23" y="6"/>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317" name="Freeform 981"/>
              <p:cNvSpPr>
                <a:spLocks/>
              </p:cNvSpPr>
              <p:nvPr/>
            </p:nvSpPr>
            <p:spPr bwMode="auto">
              <a:xfrm>
                <a:off x="2805113" y="2057400"/>
                <a:ext cx="41275" cy="19050"/>
              </a:xfrm>
              <a:custGeom>
                <a:avLst/>
                <a:gdLst/>
                <a:ahLst/>
                <a:cxnLst>
                  <a:cxn ang="0">
                    <a:pos x="23" y="6"/>
                  </a:cxn>
                  <a:cxn ang="0">
                    <a:pos x="23" y="6"/>
                  </a:cxn>
                  <a:cxn ang="0">
                    <a:pos x="50" y="4"/>
                  </a:cxn>
                  <a:cxn ang="0">
                    <a:pos x="28" y="19"/>
                  </a:cxn>
                  <a:cxn ang="0">
                    <a:pos x="1" y="22"/>
                  </a:cxn>
                  <a:cxn ang="0">
                    <a:pos x="23" y="6"/>
                  </a:cxn>
                  <a:cxn ang="0">
                    <a:pos x="23" y="6"/>
                  </a:cxn>
                </a:cxnLst>
                <a:rect l="0" t="0" r="r" b="b"/>
                <a:pathLst>
                  <a:path w="51" h="25">
                    <a:moveTo>
                      <a:pt x="23" y="6"/>
                    </a:moveTo>
                    <a:lnTo>
                      <a:pt x="23" y="6"/>
                    </a:lnTo>
                    <a:cubicBezTo>
                      <a:pt x="37" y="2"/>
                      <a:pt x="49" y="0"/>
                      <a:pt x="50" y="4"/>
                    </a:cubicBezTo>
                    <a:cubicBezTo>
                      <a:pt x="51" y="8"/>
                      <a:pt x="41" y="14"/>
                      <a:pt x="28" y="19"/>
                    </a:cubicBezTo>
                    <a:cubicBezTo>
                      <a:pt x="15" y="24"/>
                      <a:pt x="3" y="25"/>
                      <a:pt x="1" y="22"/>
                    </a:cubicBezTo>
                    <a:cubicBezTo>
                      <a:pt x="0" y="18"/>
                      <a:pt x="10" y="11"/>
                      <a:pt x="23" y="6"/>
                    </a:cubicBezTo>
                    <a:lnTo>
                      <a:pt x="23" y="6"/>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18" name="Freeform 982"/>
              <p:cNvSpPr>
                <a:spLocks/>
              </p:cNvSpPr>
              <p:nvPr/>
            </p:nvSpPr>
            <p:spPr bwMode="auto">
              <a:xfrm>
                <a:off x="2801938" y="2049462"/>
                <a:ext cx="41275" cy="20638"/>
              </a:xfrm>
              <a:custGeom>
                <a:avLst/>
                <a:gdLst/>
                <a:ahLst/>
                <a:cxnLst>
                  <a:cxn ang="0">
                    <a:pos x="23" y="6"/>
                  </a:cxn>
                  <a:cxn ang="0">
                    <a:pos x="23" y="6"/>
                  </a:cxn>
                  <a:cxn ang="0">
                    <a:pos x="50" y="3"/>
                  </a:cxn>
                  <a:cxn ang="0">
                    <a:pos x="28" y="19"/>
                  </a:cxn>
                  <a:cxn ang="0">
                    <a:pos x="1" y="21"/>
                  </a:cxn>
                  <a:cxn ang="0">
                    <a:pos x="23" y="6"/>
                  </a:cxn>
                </a:cxnLst>
                <a:rect l="0" t="0" r="r" b="b"/>
                <a:pathLst>
                  <a:path w="51" h="25">
                    <a:moveTo>
                      <a:pt x="23" y="6"/>
                    </a:moveTo>
                    <a:lnTo>
                      <a:pt x="23" y="6"/>
                    </a:lnTo>
                    <a:cubicBezTo>
                      <a:pt x="36" y="1"/>
                      <a:pt x="48" y="0"/>
                      <a:pt x="50" y="3"/>
                    </a:cubicBezTo>
                    <a:cubicBezTo>
                      <a:pt x="51" y="7"/>
                      <a:pt x="41" y="14"/>
                      <a:pt x="28" y="19"/>
                    </a:cubicBezTo>
                    <a:cubicBezTo>
                      <a:pt x="14" y="23"/>
                      <a:pt x="2" y="25"/>
                      <a:pt x="1" y="21"/>
                    </a:cubicBezTo>
                    <a:cubicBezTo>
                      <a:pt x="0" y="17"/>
                      <a:pt x="9" y="11"/>
                      <a:pt x="23" y="6"/>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319" name="Freeform 983"/>
              <p:cNvSpPr>
                <a:spLocks/>
              </p:cNvSpPr>
              <p:nvPr/>
            </p:nvSpPr>
            <p:spPr bwMode="auto">
              <a:xfrm>
                <a:off x="2801938" y="2049462"/>
                <a:ext cx="41275" cy="20638"/>
              </a:xfrm>
              <a:custGeom>
                <a:avLst/>
                <a:gdLst/>
                <a:ahLst/>
                <a:cxnLst>
                  <a:cxn ang="0">
                    <a:pos x="23" y="6"/>
                  </a:cxn>
                  <a:cxn ang="0">
                    <a:pos x="23" y="6"/>
                  </a:cxn>
                  <a:cxn ang="0">
                    <a:pos x="50" y="3"/>
                  </a:cxn>
                  <a:cxn ang="0">
                    <a:pos x="28" y="19"/>
                  </a:cxn>
                  <a:cxn ang="0">
                    <a:pos x="1" y="21"/>
                  </a:cxn>
                  <a:cxn ang="0">
                    <a:pos x="23" y="6"/>
                  </a:cxn>
                  <a:cxn ang="0">
                    <a:pos x="23" y="6"/>
                  </a:cxn>
                </a:cxnLst>
                <a:rect l="0" t="0" r="r" b="b"/>
                <a:pathLst>
                  <a:path w="51" h="25">
                    <a:moveTo>
                      <a:pt x="23" y="6"/>
                    </a:moveTo>
                    <a:lnTo>
                      <a:pt x="23" y="6"/>
                    </a:lnTo>
                    <a:cubicBezTo>
                      <a:pt x="36" y="1"/>
                      <a:pt x="48" y="0"/>
                      <a:pt x="50" y="3"/>
                    </a:cubicBezTo>
                    <a:cubicBezTo>
                      <a:pt x="51" y="7"/>
                      <a:pt x="41" y="14"/>
                      <a:pt x="28" y="19"/>
                    </a:cubicBezTo>
                    <a:cubicBezTo>
                      <a:pt x="14" y="23"/>
                      <a:pt x="2" y="25"/>
                      <a:pt x="1" y="21"/>
                    </a:cubicBezTo>
                    <a:cubicBezTo>
                      <a:pt x="0" y="17"/>
                      <a:pt x="9" y="11"/>
                      <a:pt x="23" y="6"/>
                    </a:cubicBezTo>
                    <a:lnTo>
                      <a:pt x="23" y="6"/>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20" name="Freeform 984"/>
              <p:cNvSpPr>
                <a:spLocks/>
              </p:cNvSpPr>
              <p:nvPr/>
            </p:nvSpPr>
            <p:spPr bwMode="auto">
              <a:xfrm>
                <a:off x="2874963" y="1924050"/>
                <a:ext cx="103188" cy="111125"/>
              </a:xfrm>
              <a:custGeom>
                <a:avLst/>
                <a:gdLst/>
                <a:ahLst/>
                <a:cxnLst>
                  <a:cxn ang="0">
                    <a:pos x="129" y="138"/>
                  </a:cxn>
                  <a:cxn ang="0">
                    <a:pos x="129" y="138"/>
                  </a:cxn>
                  <a:cxn ang="0">
                    <a:pos x="82" y="84"/>
                  </a:cxn>
                  <a:cxn ang="0">
                    <a:pos x="42" y="41"/>
                  </a:cxn>
                  <a:cxn ang="0">
                    <a:pos x="0" y="0"/>
                  </a:cxn>
                </a:cxnLst>
                <a:rect l="0" t="0" r="r" b="b"/>
                <a:pathLst>
                  <a:path w="129" h="138">
                    <a:moveTo>
                      <a:pt x="129" y="138"/>
                    </a:moveTo>
                    <a:lnTo>
                      <a:pt x="129" y="138"/>
                    </a:lnTo>
                    <a:cubicBezTo>
                      <a:pt x="105" y="130"/>
                      <a:pt x="93" y="110"/>
                      <a:pt x="82" y="84"/>
                    </a:cubicBezTo>
                    <a:cubicBezTo>
                      <a:pt x="81" y="74"/>
                      <a:pt x="63" y="54"/>
                      <a:pt x="42" y="41"/>
                    </a:cubicBezTo>
                    <a:cubicBezTo>
                      <a:pt x="29" y="32"/>
                      <a:pt x="15" y="15"/>
                      <a:pt x="0" y="0"/>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21" name="Freeform 985"/>
              <p:cNvSpPr>
                <a:spLocks/>
              </p:cNvSpPr>
              <p:nvPr/>
            </p:nvSpPr>
            <p:spPr bwMode="auto">
              <a:xfrm>
                <a:off x="2846388" y="1909762"/>
                <a:ext cx="36513" cy="31750"/>
              </a:xfrm>
              <a:custGeom>
                <a:avLst/>
                <a:gdLst/>
                <a:ahLst/>
                <a:cxnLst>
                  <a:cxn ang="0">
                    <a:pos x="27" y="15"/>
                  </a:cxn>
                  <a:cxn ang="0">
                    <a:pos x="27" y="15"/>
                  </a:cxn>
                  <a:cxn ang="0">
                    <a:pos x="43" y="37"/>
                  </a:cxn>
                  <a:cxn ang="0">
                    <a:pos x="18" y="25"/>
                  </a:cxn>
                  <a:cxn ang="0">
                    <a:pos x="3" y="3"/>
                  </a:cxn>
                  <a:cxn ang="0">
                    <a:pos x="27" y="15"/>
                  </a:cxn>
                </a:cxnLst>
                <a:rect l="0" t="0" r="r" b="b"/>
                <a:pathLst>
                  <a:path w="45" h="40">
                    <a:moveTo>
                      <a:pt x="27" y="15"/>
                    </a:moveTo>
                    <a:lnTo>
                      <a:pt x="27" y="15"/>
                    </a:lnTo>
                    <a:cubicBezTo>
                      <a:pt x="38" y="24"/>
                      <a:pt x="45" y="34"/>
                      <a:pt x="43" y="37"/>
                    </a:cubicBezTo>
                    <a:cubicBezTo>
                      <a:pt x="40" y="40"/>
                      <a:pt x="29" y="34"/>
                      <a:pt x="18" y="25"/>
                    </a:cubicBezTo>
                    <a:cubicBezTo>
                      <a:pt x="7" y="16"/>
                      <a:pt x="0" y="6"/>
                      <a:pt x="3" y="3"/>
                    </a:cubicBezTo>
                    <a:cubicBezTo>
                      <a:pt x="5" y="0"/>
                      <a:pt x="16" y="5"/>
                      <a:pt x="27" y="15"/>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322" name="Freeform 986"/>
              <p:cNvSpPr>
                <a:spLocks/>
              </p:cNvSpPr>
              <p:nvPr/>
            </p:nvSpPr>
            <p:spPr bwMode="auto">
              <a:xfrm>
                <a:off x="2846388" y="1909762"/>
                <a:ext cx="36513" cy="31750"/>
              </a:xfrm>
              <a:custGeom>
                <a:avLst/>
                <a:gdLst/>
                <a:ahLst/>
                <a:cxnLst>
                  <a:cxn ang="0">
                    <a:pos x="27" y="15"/>
                  </a:cxn>
                  <a:cxn ang="0">
                    <a:pos x="27" y="15"/>
                  </a:cxn>
                  <a:cxn ang="0">
                    <a:pos x="43" y="37"/>
                  </a:cxn>
                  <a:cxn ang="0">
                    <a:pos x="18" y="25"/>
                  </a:cxn>
                  <a:cxn ang="0">
                    <a:pos x="3" y="3"/>
                  </a:cxn>
                  <a:cxn ang="0">
                    <a:pos x="27" y="15"/>
                  </a:cxn>
                  <a:cxn ang="0">
                    <a:pos x="27" y="15"/>
                  </a:cxn>
                </a:cxnLst>
                <a:rect l="0" t="0" r="r" b="b"/>
                <a:pathLst>
                  <a:path w="45" h="40">
                    <a:moveTo>
                      <a:pt x="27" y="15"/>
                    </a:moveTo>
                    <a:lnTo>
                      <a:pt x="27" y="15"/>
                    </a:lnTo>
                    <a:cubicBezTo>
                      <a:pt x="38" y="24"/>
                      <a:pt x="45" y="34"/>
                      <a:pt x="43" y="37"/>
                    </a:cubicBezTo>
                    <a:cubicBezTo>
                      <a:pt x="40" y="40"/>
                      <a:pt x="29" y="34"/>
                      <a:pt x="18" y="25"/>
                    </a:cubicBezTo>
                    <a:cubicBezTo>
                      <a:pt x="7" y="16"/>
                      <a:pt x="0" y="6"/>
                      <a:pt x="3" y="3"/>
                    </a:cubicBezTo>
                    <a:cubicBezTo>
                      <a:pt x="5" y="0"/>
                      <a:pt x="16" y="5"/>
                      <a:pt x="27" y="15"/>
                    </a:cubicBezTo>
                    <a:lnTo>
                      <a:pt x="27" y="15"/>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23" name="Freeform 987"/>
              <p:cNvSpPr>
                <a:spLocks/>
              </p:cNvSpPr>
              <p:nvPr/>
            </p:nvSpPr>
            <p:spPr bwMode="auto">
              <a:xfrm>
                <a:off x="2851150" y="1903412"/>
                <a:ext cx="36513" cy="30163"/>
              </a:xfrm>
              <a:custGeom>
                <a:avLst/>
                <a:gdLst/>
                <a:ahLst/>
                <a:cxnLst>
                  <a:cxn ang="0">
                    <a:pos x="26" y="14"/>
                  </a:cxn>
                  <a:cxn ang="0">
                    <a:pos x="26" y="14"/>
                  </a:cxn>
                  <a:cxn ang="0">
                    <a:pos x="42" y="36"/>
                  </a:cxn>
                  <a:cxn ang="0">
                    <a:pos x="18" y="24"/>
                  </a:cxn>
                  <a:cxn ang="0">
                    <a:pos x="2" y="2"/>
                  </a:cxn>
                  <a:cxn ang="0">
                    <a:pos x="26" y="14"/>
                  </a:cxn>
                </a:cxnLst>
                <a:rect l="0" t="0" r="r" b="b"/>
                <a:pathLst>
                  <a:path w="44" h="39">
                    <a:moveTo>
                      <a:pt x="26" y="14"/>
                    </a:moveTo>
                    <a:lnTo>
                      <a:pt x="26" y="14"/>
                    </a:lnTo>
                    <a:cubicBezTo>
                      <a:pt x="37" y="23"/>
                      <a:pt x="44" y="33"/>
                      <a:pt x="42" y="36"/>
                    </a:cubicBezTo>
                    <a:cubicBezTo>
                      <a:pt x="39" y="39"/>
                      <a:pt x="29" y="34"/>
                      <a:pt x="18" y="24"/>
                    </a:cubicBezTo>
                    <a:cubicBezTo>
                      <a:pt x="7" y="15"/>
                      <a:pt x="0" y="5"/>
                      <a:pt x="2" y="2"/>
                    </a:cubicBezTo>
                    <a:cubicBezTo>
                      <a:pt x="5" y="0"/>
                      <a:pt x="15" y="5"/>
                      <a:pt x="26" y="14"/>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324" name="Freeform 988"/>
              <p:cNvSpPr>
                <a:spLocks/>
              </p:cNvSpPr>
              <p:nvPr/>
            </p:nvSpPr>
            <p:spPr bwMode="auto">
              <a:xfrm>
                <a:off x="2851150" y="1903412"/>
                <a:ext cx="36513" cy="30163"/>
              </a:xfrm>
              <a:custGeom>
                <a:avLst/>
                <a:gdLst/>
                <a:ahLst/>
                <a:cxnLst>
                  <a:cxn ang="0">
                    <a:pos x="26" y="14"/>
                  </a:cxn>
                  <a:cxn ang="0">
                    <a:pos x="26" y="14"/>
                  </a:cxn>
                  <a:cxn ang="0">
                    <a:pos x="42" y="36"/>
                  </a:cxn>
                  <a:cxn ang="0">
                    <a:pos x="18" y="24"/>
                  </a:cxn>
                  <a:cxn ang="0">
                    <a:pos x="2" y="2"/>
                  </a:cxn>
                  <a:cxn ang="0">
                    <a:pos x="26" y="14"/>
                  </a:cxn>
                  <a:cxn ang="0">
                    <a:pos x="26" y="14"/>
                  </a:cxn>
                </a:cxnLst>
                <a:rect l="0" t="0" r="r" b="b"/>
                <a:pathLst>
                  <a:path w="44" h="39">
                    <a:moveTo>
                      <a:pt x="26" y="14"/>
                    </a:moveTo>
                    <a:lnTo>
                      <a:pt x="26" y="14"/>
                    </a:lnTo>
                    <a:cubicBezTo>
                      <a:pt x="37" y="23"/>
                      <a:pt x="44" y="33"/>
                      <a:pt x="42" y="36"/>
                    </a:cubicBezTo>
                    <a:cubicBezTo>
                      <a:pt x="39" y="39"/>
                      <a:pt x="29" y="34"/>
                      <a:pt x="18" y="24"/>
                    </a:cubicBezTo>
                    <a:cubicBezTo>
                      <a:pt x="7" y="15"/>
                      <a:pt x="0" y="5"/>
                      <a:pt x="2" y="2"/>
                    </a:cubicBezTo>
                    <a:cubicBezTo>
                      <a:pt x="5" y="0"/>
                      <a:pt x="15" y="5"/>
                      <a:pt x="26" y="14"/>
                    </a:cubicBezTo>
                    <a:lnTo>
                      <a:pt x="26" y="14"/>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25" name="Freeform 989"/>
              <p:cNvSpPr>
                <a:spLocks/>
              </p:cNvSpPr>
              <p:nvPr/>
            </p:nvSpPr>
            <p:spPr bwMode="auto">
              <a:xfrm>
                <a:off x="2973388" y="2030412"/>
                <a:ext cx="12700" cy="12700"/>
              </a:xfrm>
              <a:custGeom>
                <a:avLst/>
                <a:gdLst/>
                <a:ahLst/>
                <a:cxnLst>
                  <a:cxn ang="0">
                    <a:pos x="15" y="8"/>
                  </a:cxn>
                  <a:cxn ang="0">
                    <a:pos x="15" y="8"/>
                  </a:cxn>
                  <a:cxn ang="0">
                    <a:pos x="8" y="15"/>
                  </a:cxn>
                  <a:cxn ang="0">
                    <a:pos x="0" y="8"/>
                  </a:cxn>
                  <a:cxn ang="0">
                    <a:pos x="8" y="0"/>
                  </a:cxn>
                  <a:cxn ang="0">
                    <a:pos x="15" y="8"/>
                  </a:cxn>
                  <a:cxn ang="0">
                    <a:pos x="15" y="8"/>
                  </a:cxn>
                </a:cxnLst>
                <a:rect l="0" t="0" r="r" b="b"/>
                <a:pathLst>
                  <a:path w="15" h="15">
                    <a:moveTo>
                      <a:pt x="15" y="8"/>
                    </a:moveTo>
                    <a:lnTo>
                      <a:pt x="15" y="8"/>
                    </a:lnTo>
                    <a:cubicBezTo>
                      <a:pt x="15" y="12"/>
                      <a:pt x="12" y="15"/>
                      <a:pt x="8" y="15"/>
                    </a:cubicBezTo>
                    <a:cubicBezTo>
                      <a:pt x="4" y="15"/>
                      <a:pt x="0" y="12"/>
                      <a:pt x="0" y="8"/>
                    </a:cubicBezTo>
                    <a:cubicBezTo>
                      <a:pt x="0" y="4"/>
                      <a:pt x="4" y="0"/>
                      <a:pt x="8" y="0"/>
                    </a:cubicBezTo>
                    <a:cubicBezTo>
                      <a:pt x="12" y="0"/>
                      <a:pt x="15" y="4"/>
                      <a:pt x="15" y="8"/>
                    </a:cubicBezTo>
                    <a:lnTo>
                      <a:pt x="15" y="8"/>
                    </a:lnTo>
                    <a:close/>
                  </a:path>
                </a:pathLst>
              </a:custGeom>
              <a:noFill/>
              <a:ln w="4763"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 name="Group 1391"/>
            <p:cNvGrpSpPr/>
            <p:nvPr/>
          </p:nvGrpSpPr>
          <p:grpSpPr>
            <a:xfrm>
              <a:off x="6088063" y="1447800"/>
              <a:ext cx="846137" cy="801687"/>
              <a:chOff x="1144587" y="1600200"/>
              <a:chExt cx="846137" cy="801687"/>
            </a:xfrm>
          </p:grpSpPr>
          <p:sp>
            <p:nvSpPr>
              <p:cNvPr id="398982" name="Freeform 646"/>
              <p:cNvSpPr>
                <a:spLocks/>
              </p:cNvSpPr>
              <p:nvPr/>
            </p:nvSpPr>
            <p:spPr bwMode="auto">
              <a:xfrm>
                <a:off x="1473200" y="1947863"/>
                <a:ext cx="165100" cy="149225"/>
              </a:xfrm>
              <a:custGeom>
                <a:avLst/>
                <a:gdLst/>
                <a:ahLst/>
                <a:cxnLst>
                  <a:cxn ang="0">
                    <a:pos x="165" y="183"/>
                  </a:cxn>
                  <a:cxn ang="0">
                    <a:pos x="165" y="183"/>
                  </a:cxn>
                  <a:cxn ang="0">
                    <a:pos x="42" y="184"/>
                  </a:cxn>
                  <a:cxn ang="0">
                    <a:pos x="0" y="68"/>
                  </a:cxn>
                  <a:cxn ang="0">
                    <a:pos x="104" y="0"/>
                  </a:cxn>
                  <a:cxn ang="0">
                    <a:pos x="205" y="67"/>
                  </a:cxn>
                  <a:cxn ang="0">
                    <a:pos x="165" y="183"/>
                  </a:cxn>
                </a:cxnLst>
                <a:rect l="0" t="0" r="r" b="b"/>
                <a:pathLst>
                  <a:path w="205" h="184">
                    <a:moveTo>
                      <a:pt x="165" y="183"/>
                    </a:moveTo>
                    <a:lnTo>
                      <a:pt x="165" y="183"/>
                    </a:lnTo>
                    <a:lnTo>
                      <a:pt x="42" y="184"/>
                    </a:lnTo>
                    <a:lnTo>
                      <a:pt x="0" y="68"/>
                    </a:lnTo>
                    <a:lnTo>
                      <a:pt x="104" y="0"/>
                    </a:lnTo>
                    <a:lnTo>
                      <a:pt x="205" y="67"/>
                    </a:lnTo>
                    <a:lnTo>
                      <a:pt x="165" y="183"/>
                    </a:lnTo>
                    <a:close/>
                  </a:path>
                </a:pathLst>
              </a:custGeom>
              <a:solidFill>
                <a:srgbClr val="B2B6B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983" name="Freeform 647"/>
              <p:cNvSpPr>
                <a:spLocks/>
              </p:cNvSpPr>
              <p:nvPr/>
            </p:nvSpPr>
            <p:spPr bwMode="auto">
              <a:xfrm>
                <a:off x="1311275" y="1711326"/>
                <a:ext cx="244475" cy="292100"/>
              </a:xfrm>
              <a:custGeom>
                <a:avLst/>
                <a:gdLst/>
                <a:ahLst/>
                <a:cxnLst>
                  <a:cxn ang="0">
                    <a:pos x="202" y="361"/>
                  </a:cxn>
                  <a:cxn ang="0">
                    <a:pos x="202" y="361"/>
                  </a:cxn>
                  <a:cxn ang="0">
                    <a:pos x="117" y="263"/>
                  </a:cxn>
                  <a:cxn ang="0">
                    <a:pos x="33" y="23"/>
                  </a:cxn>
                  <a:cxn ang="0">
                    <a:pos x="234" y="178"/>
                  </a:cxn>
                  <a:cxn ang="0">
                    <a:pos x="303" y="294"/>
                  </a:cxn>
                </a:cxnLst>
                <a:rect l="0" t="0" r="r" b="b"/>
                <a:pathLst>
                  <a:path w="303" h="361">
                    <a:moveTo>
                      <a:pt x="202" y="361"/>
                    </a:moveTo>
                    <a:lnTo>
                      <a:pt x="202" y="361"/>
                    </a:lnTo>
                    <a:cubicBezTo>
                      <a:pt x="174" y="335"/>
                      <a:pt x="145" y="301"/>
                      <a:pt x="117" y="263"/>
                    </a:cubicBezTo>
                    <a:cubicBezTo>
                      <a:pt x="38" y="154"/>
                      <a:pt x="0" y="47"/>
                      <a:pt x="33" y="23"/>
                    </a:cubicBezTo>
                    <a:cubicBezTo>
                      <a:pt x="65" y="0"/>
                      <a:pt x="155" y="69"/>
                      <a:pt x="234" y="178"/>
                    </a:cubicBezTo>
                    <a:cubicBezTo>
                      <a:pt x="263" y="218"/>
                      <a:pt x="287" y="258"/>
                      <a:pt x="303" y="294"/>
                    </a:cubicBezTo>
                  </a:path>
                </a:pathLst>
              </a:custGeom>
              <a:solidFill>
                <a:srgbClr val="B2B6B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984" name="Freeform 648"/>
              <p:cNvSpPr>
                <a:spLocks/>
              </p:cNvSpPr>
              <p:nvPr/>
            </p:nvSpPr>
            <p:spPr bwMode="auto">
              <a:xfrm>
                <a:off x="1311275" y="1711326"/>
                <a:ext cx="244475" cy="292100"/>
              </a:xfrm>
              <a:custGeom>
                <a:avLst/>
                <a:gdLst/>
                <a:ahLst/>
                <a:cxnLst>
                  <a:cxn ang="0">
                    <a:pos x="202" y="361"/>
                  </a:cxn>
                  <a:cxn ang="0">
                    <a:pos x="202" y="361"/>
                  </a:cxn>
                  <a:cxn ang="0">
                    <a:pos x="117" y="263"/>
                  </a:cxn>
                  <a:cxn ang="0">
                    <a:pos x="33" y="23"/>
                  </a:cxn>
                  <a:cxn ang="0">
                    <a:pos x="234" y="178"/>
                  </a:cxn>
                  <a:cxn ang="0">
                    <a:pos x="303" y="294"/>
                  </a:cxn>
                </a:cxnLst>
                <a:rect l="0" t="0" r="r" b="b"/>
                <a:pathLst>
                  <a:path w="303" h="361">
                    <a:moveTo>
                      <a:pt x="202" y="361"/>
                    </a:moveTo>
                    <a:lnTo>
                      <a:pt x="202" y="361"/>
                    </a:lnTo>
                    <a:cubicBezTo>
                      <a:pt x="174" y="335"/>
                      <a:pt x="145" y="301"/>
                      <a:pt x="117" y="263"/>
                    </a:cubicBezTo>
                    <a:cubicBezTo>
                      <a:pt x="38" y="154"/>
                      <a:pt x="0" y="47"/>
                      <a:pt x="33" y="23"/>
                    </a:cubicBezTo>
                    <a:cubicBezTo>
                      <a:pt x="65" y="0"/>
                      <a:pt x="155" y="69"/>
                      <a:pt x="234" y="178"/>
                    </a:cubicBezTo>
                    <a:cubicBezTo>
                      <a:pt x="263" y="218"/>
                      <a:pt x="287" y="258"/>
                      <a:pt x="303" y="294"/>
                    </a:cubicBezTo>
                  </a:path>
                </a:pathLst>
              </a:custGeom>
              <a:noFill/>
              <a:ln w="11113" cap="flat">
                <a:solidFill>
                  <a:srgbClr val="32393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8985" name="Freeform 649"/>
              <p:cNvSpPr>
                <a:spLocks/>
              </p:cNvSpPr>
              <p:nvPr/>
            </p:nvSpPr>
            <p:spPr bwMode="auto">
              <a:xfrm>
                <a:off x="1193800" y="2003426"/>
                <a:ext cx="314325" cy="169863"/>
              </a:xfrm>
              <a:custGeom>
                <a:avLst/>
                <a:gdLst/>
                <a:ahLst/>
                <a:cxnLst>
                  <a:cxn ang="0">
                    <a:pos x="390" y="115"/>
                  </a:cxn>
                  <a:cxn ang="0">
                    <a:pos x="390" y="115"/>
                  </a:cxn>
                  <a:cxn ang="0">
                    <a:pos x="265" y="167"/>
                  </a:cxn>
                  <a:cxn ang="0">
                    <a:pos x="12" y="173"/>
                  </a:cxn>
                  <a:cxn ang="0">
                    <a:pos x="221" y="29"/>
                  </a:cxn>
                  <a:cxn ang="0">
                    <a:pos x="346" y="0"/>
                  </a:cxn>
                </a:cxnLst>
                <a:rect l="0" t="0" r="r" b="b"/>
                <a:pathLst>
                  <a:path w="390" h="211">
                    <a:moveTo>
                      <a:pt x="390" y="115"/>
                    </a:moveTo>
                    <a:lnTo>
                      <a:pt x="390" y="115"/>
                    </a:lnTo>
                    <a:cubicBezTo>
                      <a:pt x="356" y="133"/>
                      <a:pt x="312" y="152"/>
                      <a:pt x="265" y="167"/>
                    </a:cubicBezTo>
                    <a:cubicBezTo>
                      <a:pt x="138" y="208"/>
                      <a:pt x="24" y="211"/>
                      <a:pt x="12" y="173"/>
                    </a:cubicBezTo>
                    <a:cubicBezTo>
                      <a:pt x="0" y="135"/>
                      <a:pt x="93" y="71"/>
                      <a:pt x="221" y="29"/>
                    </a:cubicBezTo>
                    <a:cubicBezTo>
                      <a:pt x="266" y="15"/>
                      <a:pt x="309" y="5"/>
                      <a:pt x="346" y="0"/>
                    </a:cubicBezTo>
                  </a:path>
                </a:pathLst>
              </a:custGeom>
              <a:solidFill>
                <a:srgbClr val="B2B6B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986" name="Freeform 650"/>
              <p:cNvSpPr>
                <a:spLocks/>
              </p:cNvSpPr>
              <p:nvPr/>
            </p:nvSpPr>
            <p:spPr bwMode="auto">
              <a:xfrm>
                <a:off x="1193800" y="2003426"/>
                <a:ext cx="314325" cy="169863"/>
              </a:xfrm>
              <a:custGeom>
                <a:avLst/>
                <a:gdLst/>
                <a:ahLst/>
                <a:cxnLst>
                  <a:cxn ang="0">
                    <a:pos x="390" y="115"/>
                  </a:cxn>
                  <a:cxn ang="0">
                    <a:pos x="390" y="115"/>
                  </a:cxn>
                  <a:cxn ang="0">
                    <a:pos x="265" y="167"/>
                  </a:cxn>
                  <a:cxn ang="0">
                    <a:pos x="12" y="173"/>
                  </a:cxn>
                  <a:cxn ang="0">
                    <a:pos x="221" y="29"/>
                  </a:cxn>
                  <a:cxn ang="0">
                    <a:pos x="346" y="0"/>
                  </a:cxn>
                </a:cxnLst>
                <a:rect l="0" t="0" r="r" b="b"/>
                <a:pathLst>
                  <a:path w="390" h="211">
                    <a:moveTo>
                      <a:pt x="390" y="115"/>
                    </a:moveTo>
                    <a:lnTo>
                      <a:pt x="390" y="115"/>
                    </a:lnTo>
                    <a:cubicBezTo>
                      <a:pt x="356" y="133"/>
                      <a:pt x="312" y="152"/>
                      <a:pt x="265" y="167"/>
                    </a:cubicBezTo>
                    <a:cubicBezTo>
                      <a:pt x="138" y="208"/>
                      <a:pt x="24" y="211"/>
                      <a:pt x="12" y="173"/>
                    </a:cubicBezTo>
                    <a:cubicBezTo>
                      <a:pt x="0" y="135"/>
                      <a:pt x="93" y="71"/>
                      <a:pt x="221" y="29"/>
                    </a:cubicBezTo>
                    <a:cubicBezTo>
                      <a:pt x="266" y="15"/>
                      <a:pt x="309" y="5"/>
                      <a:pt x="346" y="0"/>
                    </a:cubicBezTo>
                  </a:path>
                </a:pathLst>
              </a:custGeom>
              <a:noFill/>
              <a:ln w="11113" cap="flat">
                <a:solidFill>
                  <a:srgbClr val="32393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8987" name="Freeform 651"/>
              <p:cNvSpPr>
                <a:spLocks/>
              </p:cNvSpPr>
              <p:nvPr/>
            </p:nvSpPr>
            <p:spPr bwMode="auto">
              <a:xfrm>
                <a:off x="1498600" y="2095501"/>
                <a:ext cx="115888" cy="301625"/>
              </a:xfrm>
              <a:custGeom>
                <a:avLst/>
                <a:gdLst/>
                <a:ahLst/>
                <a:cxnLst>
                  <a:cxn ang="0">
                    <a:pos x="133" y="0"/>
                  </a:cxn>
                  <a:cxn ang="0">
                    <a:pos x="133" y="0"/>
                  </a:cxn>
                  <a:cxn ang="0">
                    <a:pos x="145" y="132"/>
                  </a:cxn>
                  <a:cxn ang="0">
                    <a:pos x="73" y="375"/>
                  </a:cxn>
                  <a:cxn ang="0">
                    <a:pos x="0" y="133"/>
                  </a:cxn>
                  <a:cxn ang="0">
                    <a:pos x="12" y="1"/>
                  </a:cxn>
                </a:cxnLst>
                <a:rect l="0" t="0" r="r" b="b"/>
                <a:pathLst>
                  <a:path w="145" h="375">
                    <a:moveTo>
                      <a:pt x="133" y="0"/>
                    </a:moveTo>
                    <a:lnTo>
                      <a:pt x="133" y="0"/>
                    </a:lnTo>
                    <a:cubicBezTo>
                      <a:pt x="141" y="38"/>
                      <a:pt x="145" y="84"/>
                      <a:pt x="145" y="132"/>
                    </a:cubicBezTo>
                    <a:cubicBezTo>
                      <a:pt x="145" y="267"/>
                      <a:pt x="113" y="375"/>
                      <a:pt x="73" y="375"/>
                    </a:cubicBezTo>
                    <a:cubicBezTo>
                      <a:pt x="33" y="375"/>
                      <a:pt x="0" y="267"/>
                      <a:pt x="0" y="133"/>
                    </a:cubicBezTo>
                    <a:cubicBezTo>
                      <a:pt x="0" y="84"/>
                      <a:pt x="5" y="39"/>
                      <a:pt x="12" y="1"/>
                    </a:cubicBezTo>
                  </a:path>
                </a:pathLst>
              </a:custGeom>
              <a:solidFill>
                <a:srgbClr val="B2B6B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988" name="Freeform 652"/>
              <p:cNvSpPr>
                <a:spLocks/>
              </p:cNvSpPr>
              <p:nvPr/>
            </p:nvSpPr>
            <p:spPr bwMode="auto">
              <a:xfrm>
                <a:off x="1498600" y="2095501"/>
                <a:ext cx="115888" cy="301625"/>
              </a:xfrm>
              <a:custGeom>
                <a:avLst/>
                <a:gdLst/>
                <a:ahLst/>
                <a:cxnLst>
                  <a:cxn ang="0">
                    <a:pos x="133" y="0"/>
                  </a:cxn>
                  <a:cxn ang="0">
                    <a:pos x="133" y="0"/>
                  </a:cxn>
                  <a:cxn ang="0">
                    <a:pos x="145" y="132"/>
                  </a:cxn>
                  <a:cxn ang="0">
                    <a:pos x="73" y="375"/>
                  </a:cxn>
                  <a:cxn ang="0">
                    <a:pos x="0" y="133"/>
                  </a:cxn>
                  <a:cxn ang="0">
                    <a:pos x="12" y="1"/>
                  </a:cxn>
                </a:cxnLst>
                <a:rect l="0" t="0" r="r" b="b"/>
                <a:pathLst>
                  <a:path w="145" h="375">
                    <a:moveTo>
                      <a:pt x="133" y="0"/>
                    </a:moveTo>
                    <a:lnTo>
                      <a:pt x="133" y="0"/>
                    </a:lnTo>
                    <a:cubicBezTo>
                      <a:pt x="141" y="38"/>
                      <a:pt x="145" y="84"/>
                      <a:pt x="145" y="132"/>
                    </a:cubicBezTo>
                    <a:cubicBezTo>
                      <a:pt x="145" y="267"/>
                      <a:pt x="113" y="375"/>
                      <a:pt x="73" y="375"/>
                    </a:cubicBezTo>
                    <a:cubicBezTo>
                      <a:pt x="33" y="375"/>
                      <a:pt x="0" y="267"/>
                      <a:pt x="0" y="133"/>
                    </a:cubicBezTo>
                    <a:cubicBezTo>
                      <a:pt x="0" y="84"/>
                      <a:pt x="5" y="39"/>
                      <a:pt x="12" y="1"/>
                    </a:cubicBezTo>
                  </a:path>
                </a:pathLst>
              </a:custGeom>
              <a:noFill/>
              <a:ln w="11113" cap="flat">
                <a:solidFill>
                  <a:srgbClr val="32393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8989" name="Freeform 653"/>
              <p:cNvSpPr>
                <a:spLocks/>
              </p:cNvSpPr>
              <p:nvPr/>
            </p:nvSpPr>
            <p:spPr bwMode="auto">
              <a:xfrm>
                <a:off x="1606550" y="2001838"/>
                <a:ext cx="311150" cy="169863"/>
              </a:xfrm>
              <a:custGeom>
                <a:avLst/>
                <a:gdLst/>
                <a:ahLst/>
                <a:cxnLst>
                  <a:cxn ang="0">
                    <a:pos x="40" y="0"/>
                  </a:cxn>
                  <a:cxn ang="0">
                    <a:pos x="40" y="0"/>
                  </a:cxn>
                  <a:cxn ang="0">
                    <a:pos x="166" y="30"/>
                  </a:cxn>
                  <a:cxn ang="0">
                    <a:pos x="375" y="174"/>
                  </a:cxn>
                  <a:cxn ang="0">
                    <a:pos x="121" y="167"/>
                  </a:cxn>
                  <a:cxn ang="0">
                    <a:pos x="0" y="116"/>
                  </a:cxn>
                </a:cxnLst>
                <a:rect l="0" t="0" r="r" b="b"/>
                <a:pathLst>
                  <a:path w="387" h="212">
                    <a:moveTo>
                      <a:pt x="40" y="0"/>
                    </a:moveTo>
                    <a:lnTo>
                      <a:pt x="40" y="0"/>
                    </a:lnTo>
                    <a:cubicBezTo>
                      <a:pt x="77" y="5"/>
                      <a:pt x="121" y="15"/>
                      <a:pt x="166" y="30"/>
                    </a:cubicBezTo>
                    <a:cubicBezTo>
                      <a:pt x="294" y="71"/>
                      <a:pt x="387" y="136"/>
                      <a:pt x="375" y="174"/>
                    </a:cubicBezTo>
                    <a:cubicBezTo>
                      <a:pt x="363" y="212"/>
                      <a:pt x="249" y="209"/>
                      <a:pt x="121" y="167"/>
                    </a:cubicBezTo>
                    <a:cubicBezTo>
                      <a:pt x="75" y="152"/>
                      <a:pt x="34" y="134"/>
                      <a:pt x="0" y="116"/>
                    </a:cubicBezTo>
                  </a:path>
                </a:pathLst>
              </a:custGeom>
              <a:solidFill>
                <a:srgbClr val="B2B6B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990" name="Freeform 654"/>
              <p:cNvSpPr>
                <a:spLocks/>
              </p:cNvSpPr>
              <p:nvPr/>
            </p:nvSpPr>
            <p:spPr bwMode="auto">
              <a:xfrm>
                <a:off x="1606550" y="2001838"/>
                <a:ext cx="311150" cy="169863"/>
              </a:xfrm>
              <a:custGeom>
                <a:avLst/>
                <a:gdLst/>
                <a:ahLst/>
                <a:cxnLst>
                  <a:cxn ang="0">
                    <a:pos x="40" y="0"/>
                  </a:cxn>
                  <a:cxn ang="0">
                    <a:pos x="40" y="0"/>
                  </a:cxn>
                  <a:cxn ang="0">
                    <a:pos x="166" y="30"/>
                  </a:cxn>
                  <a:cxn ang="0">
                    <a:pos x="375" y="174"/>
                  </a:cxn>
                  <a:cxn ang="0">
                    <a:pos x="121" y="167"/>
                  </a:cxn>
                  <a:cxn ang="0">
                    <a:pos x="0" y="116"/>
                  </a:cxn>
                </a:cxnLst>
                <a:rect l="0" t="0" r="r" b="b"/>
                <a:pathLst>
                  <a:path w="387" h="212">
                    <a:moveTo>
                      <a:pt x="40" y="0"/>
                    </a:moveTo>
                    <a:lnTo>
                      <a:pt x="40" y="0"/>
                    </a:lnTo>
                    <a:cubicBezTo>
                      <a:pt x="77" y="5"/>
                      <a:pt x="121" y="15"/>
                      <a:pt x="166" y="30"/>
                    </a:cubicBezTo>
                    <a:cubicBezTo>
                      <a:pt x="294" y="71"/>
                      <a:pt x="387" y="136"/>
                      <a:pt x="375" y="174"/>
                    </a:cubicBezTo>
                    <a:cubicBezTo>
                      <a:pt x="363" y="212"/>
                      <a:pt x="249" y="209"/>
                      <a:pt x="121" y="167"/>
                    </a:cubicBezTo>
                    <a:cubicBezTo>
                      <a:pt x="75" y="152"/>
                      <a:pt x="34" y="134"/>
                      <a:pt x="0" y="116"/>
                    </a:cubicBezTo>
                  </a:path>
                </a:pathLst>
              </a:custGeom>
              <a:noFill/>
              <a:ln w="11113" cap="flat">
                <a:solidFill>
                  <a:srgbClr val="32393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8991" name="Freeform 655"/>
              <p:cNvSpPr>
                <a:spLocks/>
              </p:cNvSpPr>
              <p:nvPr/>
            </p:nvSpPr>
            <p:spPr bwMode="auto">
              <a:xfrm>
                <a:off x="1557338" y="1711326"/>
                <a:ext cx="244475" cy="290513"/>
              </a:xfrm>
              <a:custGeom>
                <a:avLst/>
                <a:gdLst/>
                <a:ahLst/>
                <a:cxnLst>
                  <a:cxn ang="0">
                    <a:pos x="0" y="294"/>
                  </a:cxn>
                  <a:cxn ang="0">
                    <a:pos x="0" y="294"/>
                  </a:cxn>
                  <a:cxn ang="0">
                    <a:pos x="69" y="177"/>
                  </a:cxn>
                  <a:cxn ang="0">
                    <a:pos x="271" y="23"/>
                  </a:cxn>
                  <a:cxn ang="0">
                    <a:pos x="186" y="262"/>
                  </a:cxn>
                  <a:cxn ang="0">
                    <a:pos x="101" y="361"/>
                  </a:cxn>
                </a:cxnLst>
                <a:rect l="0" t="0" r="r" b="b"/>
                <a:pathLst>
                  <a:path w="303" h="361">
                    <a:moveTo>
                      <a:pt x="0" y="294"/>
                    </a:moveTo>
                    <a:lnTo>
                      <a:pt x="0" y="294"/>
                    </a:lnTo>
                    <a:cubicBezTo>
                      <a:pt x="16" y="258"/>
                      <a:pt x="40" y="218"/>
                      <a:pt x="69" y="177"/>
                    </a:cubicBezTo>
                    <a:cubicBezTo>
                      <a:pt x="148" y="69"/>
                      <a:pt x="238" y="0"/>
                      <a:pt x="271" y="23"/>
                    </a:cubicBezTo>
                    <a:cubicBezTo>
                      <a:pt x="303" y="47"/>
                      <a:pt x="265" y="154"/>
                      <a:pt x="186" y="262"/>
                    </a:cubicBezTo>
                    <a:cubicBezTo>
                      <a:pt x="158" y="301"/>
                      <a:pt x="128" y="335"/>
                      <a:pt x="101" y="361"/>
                    </a:cubicBezTo>
                  </a:path>
                </a:pathLst>
              </a:custGeom>
              <a:solidFill>
                <a:srgbClr val="B2B6B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992" name="Freeform 656"/>
              <p:cNvSpPr>
                <a:spLocks/>
              </p:cNvSpPr>
              <p:nvPr/>
            </p:nvSpPr>
            <p:spPr bwMode="auto">
              <a:xfrm>
                <a:off x="1557338" y="1711326"/>
                <a:ext cx="244475" cy="290513"/>
              </a:xfrm>
              <a:custGeom>
                <a:avLst/>
                <a:gdLst/>
                <a:ahLst/>
                <a:cxnLst>
                  <a:cxn ang="0">
                    <a:pos x="0" y="294"/>
                  </a:cxn>
                  <a:cxn ang="0">
                    <a:pos x="0" y="294"/>
                  </a:cxn>
                  <a:cxn ang="0">
                    <a:pos x="69" y="177"/>
                  </a:cxn>
                  <a:cxn ang="0">
                    <a:pos x="271" y="23"/>
                  </a:cxn>
                  <a:cxn ang="0">
                    <a:pos x="186" y="262"/>
                  </a:cxn>
                  <a:cxn ang="0">
                    <a:pos x="101" y="361"/>
                  </a:cxn>
                </a:cxnLst>
                <a:rect l="0" t="0" r="r" b="b"/>
                <a:pathLst>
                  <a:path w="303" h="361">
                    <a:moveTo>
                      <a:pt x="0" y="294"/>
                    </a:moveTo>
                    <a:lnTo>
                      <a:pt x="0" y="294"/>
                    </a:lnTo>
                    <a:cubicBezTo>
                      <a:pt x="16" y="258"/>
                      <a:pt x="40" y="218"/>
                      <a:pt x="69" y="177"/>
                    </a:cubicBezTo>
                    <a:cubicBezTo>
                      <a:pt x="148" y="69"/>
                      <a:pt x="238" y="0"/>
                      <a:pt x="271" y="23"/>
                    </a:cubicBezTo>
                    <a:cubicBezTo>
                      <a:pt x="303" y="47"/>
                      <a:pt x="265" y="154"/>
                      <a:pt x="186" y="262"/>
                    </a:cubicBezTo>
                    <a:cubicBezTo>
                      <a:pt x="158" y="301"/>
                      <a:pt x="128" y="335"/>
                      <a:pt x="101" y="361"/>
                    </a:cubicBezTo>
                  </a:path>
                </a:pathLst>
              </a:custGeom>
              <a:noFill/>
              <a:ln w="11113" cap="flat">
                <a:solidFill>
                  <a:srgbClr val="32393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267" name="Freeform 931"/>
              <p:cNvSpPr>
                <a:spLocks/>
              </p:cNvSpPr>
              <p:nvPr/>
            </p:nvSpPr>
            <p:spPr bwMode="auto">
              <a:xfrm>
                <a:off x="1460499" y="1600200"/>
                <a:ext cx="206375" cy="290513"/>
              </a:xfrm>
              <a:custGeom>
                <a:avLst/>
                <a:gdLst/>
                <a:ahLst/>
                <a:cxnLst>
                  <a:cxn ang="0">
                    <a:pos x="2" y="354"/>
                  </a:cxn>
                  <a:cxn ang="0">
                    <a:pos x="2" y="354"/>
                  </a:cxn>
                  <a:cxn ang="0">
                    <a:pos x="0" y="300"/>
                  </a:cxn>
                  <a:cxn ang="0">
                    <a:pos x="128" y="0"/>
                  </a:cxn>
                  <a:cxn ang="0">
                    <a:pos x="255" y="300"/>
                  </a:cxn>
                  <a:cxn ang="0">
                    <a:pos x="253" y="360"/>
                  </a:cxn>
                </a:cxnLst>
                <a:rect l="0" t="0" r="r" b="b"/>
                <a:pathLst>
                  <a:path w="255" h="360">
                    <a:moveTo>
                      <a:pt x="2" y="354"/>
                    </a:moveTo>
                    <a:lnTo>
                      <a:pt x="2" y="354"/>
                    </a:lnTo>
                    <a:cubicBezTo>
                      <a:pt x="0" y="337"/>
                      <a:pt x="0" y="317"/>
                      <a:pt x="0" y="300"/>
                    </a:cubicBezTo>
                    <a:cubicBezTo>
                      <a:pt x="0" y="134"/>
                      <a:pt x="57" y="0"/>
                      <a:pt x="128" y="0"/>
                    </a:cubicBezTo>
                    <a:cubicBezTo>
                      <a:pt x="198" y="0"/>
                      <a:pt x="255" y="134"/>
                      <a:pt x="255" y="300"/>
                    </a:cubicBezTo>
                    <a:cubicBezTo>
                      <a:pt x="255" y="320"/>
                      <a:pt x="254" y="340"/>
                      <a:pt x="253" y="360"/>
                    </a:cubicBezTo>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268" name="Freeform 932"/>
              <p:cNvSpPr>
                <a:spLocks/>
              </p:cNvSpPr>
              <p:nvPr/>
            </p:nvSpPr>
            <p:spPr bwMode="auto">
              <a:xfrm>
                <a:off x="1460499" y="1600200"/>
                <a:ext cx="206375" cy="290513"/>
              </a:xfrm>
              <a:custGeom>
                <a:avLst/>
                <a:gdLst/>
                <a:ahLst/>
                <a:cxnLst>
                  <a:cxn ang="0">
                    <a:pos x="2" y="354"/>
                  </a:cxn>
                  <a:cxn ang="0">
                    <a:pos x="2" y="354"/>
                  </a:cxn>
                  <a:cxn ang="0">
                    <a:pos x="0" y="300"/>
                  </a:cxn>
                  <a:cxn ang="0">
                    <a:pos x="128" y="0"/>
                  </a:cxn>
                  <a:cxn ang="0">
                    <a:pos x="255" y="300"/>
                  </a:cxn>
                  <a:cxn ang="0">
                    <a:pos x="253" y="360"/>
                  </a:cxn>
                </a:cxnLst>
                <a:rect l="0" t="0" r="r" b="b"/>
                <a:pathLst>
                  <a:path w="255" h="360">
                    <a:moveTo>
                      <a:pt x="2" y="354"/>
                    </a:moveTo>
                    <a:lnTo>
                      <a:pt x="2" y="354"/>
                    </a:lnTo>
                    <a:cubicBezTo>
                      <a:pt x="0" y="337"/>
                      <a:pt x="0" y="317"/>
                      <a:pt x="0" y="300"/>
                    </a:cubicBezTo>
                    <a:cubicBezTo>
                      <a:pt x="0" y="134"/>
                      <a:pt x="57" y="0"/>
                      <a:pt x="128" y="0"/>
                    </a:cubicBezTo>
                    <a:cubicBezTo>
                      <a:pt x="198" y="0"/>
                      <a:pt x="255" y="134"/>
                      <a:pt x="255" y="300"/>
                    </a:cubicBezTo>
                    <a:cubicBezTo>
                      <a:pt x="255" y="320"/>
                      <a:pt x="254" y="340"/>
                      <a:pt x="253" y="360"/>
                    </a:cubicBezTo>
                  </a:path>
                </a:pathLst>
              </a:custGeom>
              <a:noFill/>
              <a:ln w="11113"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269" name="Freeform 933"/>
              <p:cNvSpPr>
                <a:spLocks/>
              </p:cNvSpPr>
              <p:nvPr/>
            </p:nvSpPr>
            <p:spPr bwMode="auto">
              <a:xfrm>
                <a:off x="1144587" y="1830387"/>
                <a:ext cx="319088" cy="246063"/>
              </a:xfrm>
              <a:custGeom>
                <a:avLst/>
                <a:gdLst/>
                <a:ahLst/>
                <a:cxnLst>
                  <a:cxn ang="0">
                    <a:pos x="320" y="307"/>
                  </a:cxn>
                  <a:cxn ang="0">
                    <a:pos x="320" y="307"/>
                  </a:cxn>
                  <a:cxn ang="0">
                    <a:pos x="267" y="294"/>
                  </a:cxn>
                  <a:cxn ang="0">
                    <a:pos x="21" y="80"/>
                  </a:cxn>
                  <a:cxn ang="0">
                    <a:pos x="346" y="51"/>
                  </a:cxn>
                  <a:cxn ang="0">
                    <a:pos x="395" y="69"/>
                  </a:cxn>
                </a:cxnLst>
                <a:rect l="0" t="0" r="r" b="b"/>
                <a:pathLst>
                  <a:path w="395" h="307">
                    <a:moveTo>
                      <a:pt x="320" y="307"/>
                    </a:moveTo>
                    <a:lnTo>
                      <a:pt x="320" y="307"/>
                    </a:lnTo>
                    <a:cubicBezTo>
                      <a:pt x="304" y="303"/>
                      <a:pt x="284" y="299"/>
                      <a:pt x="267" y="294"/>
                    </a:cubicBezTo>
                    <a:cubicBezTo>
                      <a:pt x="110" y="242"/>
                      <a:pt x="0" y="147"/>
                      <a:pt x="21" y="80"/>
                    </a:cubicBezTo>
                    <a:cubicBezTo>
                      <a:pt x="43" y="13"/>
                      <a:pt x="189" y="0"/>
                      <a:pt x="346" y="51"/>
                    </a:cubicBezTo>
                    <a:cubicBezTo>
                      <a:pt x="363" y="56"/>
                      <a:pt x="379" y="63"/>
                      <a:pt x="395" y="69"/>
                    </a:cubicBezTo>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270" name="Freeform 934"/>
              <p:cNvSpPr>
                <a:spLocks/>
              </p:cNvSpPr>
              <p:nvPr/>
            </p:nvSpPr>
            <p:spPr bwMode="auto">
              <a:xfrm>
                <a:off x="1144587" y="1830387"/>
                <a:ext cx="319088" cy="246063"/>
              </a:xfrm>
              <a:custGeom>
                <a:avLst/>
                <a:gdLst/>
                <a:ahLst/>
                <a:cxnLst>
                  <a:cxn ang="0">
                    <a:pos x="320" y="307"/>
                  </a:cxn>
                  <a:cxn ang="0">
                    <a:pos x="320" y="307"/>
                  </a:cxn>
                  <a:cxn ang="0">
                    <a:pos x="267" y="294"/>
                  </a:cxn>
                  <a:cxn ang="0">
                    <a:pos x="21" y="80"/>
                  </a:cxn>
                  <a:cxn ang="0">
                    <a:pos x="346" y="51"/>
                  </a:cxn>
                  <a:cxn ang="0">
                    <a:pos x="395" y="69"/>
                  </a:cxn>
                </a:cxnLst>
                <a:rect l="0" t="0" r="r" b="b"/>
                <a:pathLst>
                  <a:path w="395" h="307">
                    <a:moveTo>
                      <a:pt x="320" y="307"/>
                    </a:moveTo>
                    <a:lnTo>
                      <a:pt x="320" y="307"/>
                    </a:lnTo>
                    <a:cubicBezTo>
                      <a:pt x="304" y="303"/>
                      <a:pt x="284" y="299"/>
                      <a:pt x="267" y="294"/>
                    </a:cubicBezTo>
                    <a:cubicBezTo>
                      <a:pt x="110" y="242"/>
                      <a:pt x="0" y="147"/>
                      <a:pt x="21" y="80"/>
                    </a:cubicBezTo>
                    <a:cubicBezTo>
                      <a:pt x="43" y="13"/>
                      <a:pt x="189" y="0"/>
                      <a:pt x="346" y="51"/>
                    </a:cubicBezTo>
                    <a:cubicBezTo>
                      <a:pt x="363" y="56"/>
                      <a:pt x="379" y="63"/>
                      <a:pt x="395" y="69"/>
                    </a:cubicBezTo>
                  </a:path>
                </a:pathLst>
              </a:custGeom>
              <a:noFill/>
              <a:ln w="11113"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271" name="Freeform 935"/>
              <p:cNvSpPr>
                <a:spLocks/>
              </p:cNvSpPr>
              <p:nvPr/>
            </p:nvSpPr>
            <p:spPr bwMode="auto">
              <a:xfrm>
                <a:off x="1269999" y="2078037"/>
                <a:ext cx="296863" cy="322263"/>
              </a:xfrm>
              <a:custGeom>
                <a:avLst/>
                <a:gdLst/>
                <a:ahLst/>
                <a:cxnLst>
                  <a:cxn ang="0">
                    <a:pos x="368" y="144"/>
                  </a:cxn>
                  <a:cxn ang="0">
                    <a:pos x="368" y="144"/>
                  </a:cxn>
                  <a:cxn ang="0">
                    <a:pos x="336" y="191"/>
                  </a:cxn>
                  <a:cxn ang="0">
                    <a:pos x="57" y="359"/>
                  </a:cxn>
                  <a:cxn ang="0">
                    <a:pos x="130" y="41"/>
                  </a:cxn>
                  <a:cxn ang="0">
                    <a:pos x="162" y="0"/>
                  </a:cxn>
                </a:cxnLst>
                <a:rect l="0" t="0" r="r" b="b"/>
                <a:pathLst>
                  <a:path w="368" h="400">
                    <a:moveTo>
                      <a:pt x="368" y="144"/>
                    </a:moveTo>
                    <a:lnTo>
                      <a:pt x="368" y="144"/>
                    </a:lnTo>
                    <a:cubicBezTo>
                      <a:pt x="358" y="160"/>
                      <a:pt x="348" y="176"/>
                      <a:pt x="336" y="191"/>
                    </a:cubicBezTo>
                    <a:cubicBezTo>
                      <a:pt x="239" y="325"/>
                      <a:pt x="114" y="400"/>
                      <a:pt x="57" y="359"/>
                    </a:cubicBezTo>
                    <a:cubicBezTo>
                      <a:pt x="0" y="318"/>
                      <a:pt x="33" y="175"/>
                      <a:pt x="130" y="41"/>
                    </a:cubicBezTo>
                    <a:cubicBezTo>
                      <a:pt x="140" y="27"/>
                      <a:pt x="151" y="13"/>
                      <a:pt x="162" y="0"/>
                    </a:cubicBezTo>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272" name="Freeform 936"/>
              <p:cNvSpPr>
                <a:spLocks/>
              </p:cNvSpPr>
              <p:nvPr/>
            </p:nvSpPr>
            <p:spPr bwMode="auto">
              <a:xfrm>
                <a:off x="1269999" y="2078037"/>
                <a:ext cx="296863" cy="322263"/>
              </a:xfrm>
              <a:custGeom>
                <a:avLst/>
                <a:gdLst/>
                <a:ahLst/>
                <a:cxnLst>
                  <a:cxn ang="0">
                    <a:pos x="368" y="144"/>
                  </a:cxn>
                  <a:cxn ang="0">
                    <a:pos x="368" y="144"/>
                  </a:cxn>
                  <a:cxn ang="0">
                    <a:pos x="336" y="191"/>
                  </a:cxn>
                  <a:cxn ang="0">
                    <a:pos x="57" y="359"/>
                  </a:cxn>
                  <a:cxn ang="0">
                    <a:pos x="130" y="41"/>
                  </a:cxn>
                  <a:cxn ang="0">
                    <a:pos x="162" y="0"/>
                  </a:cxn>
                </a:cxnLst>
                <a:rect l="0" t="0" r="r" b="b"/>
                <a:pathLst>
                  <a:path w="368" h="400">
                    <a:moveTo>
                      <a:pt x="368" y="144"/>
                    </a:moveTo>
                    <a:lnTo>
                      <a:pt x="368" y="144"/>
                    </a:lnTo>
                    <a:cubicBezTo>
                      <a:pt x="358" y="160"/>
                      <a:pt x="348" y="176"/>
                      <a:pt x="336" y="191"/>
                    </a:cubicBezTo>
                    <a:cubicBezTo>
                      <a:pt x="239" y="325"/>
                      <a:pt x="114" y="400"/>
                      <a:pt x="57" y="359"/>
                    </a:cubicBezTo>
                    <a:cubicBezTo>
                      <a:pt x="0" y="318"/>
                      <a:pt x="33" y="175"/>
                      <a:pt x="130" y="41"/>
                    </a:cubicBezTo>
                    <a:cubicBezTo>
                      <a:pt x="140" y="27"/>
                      <a:pt x="151" y="13"/>
                      <a:pt x="162" y="0"/>
                    </a:cubicBezTo>
                  </a:path>
                </a:pathLst>
              </a:custGeom>
              <a:noFill/>
              <a:ln w="11113"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273" name="Freeform 937"/>
              <p:cNvSpPr>
                <a:spLocks/>
              </p:cNvSpPr>
              <p:nvPr/>
            </p:nvSpPr>
            <p:spPr bwMode="auto">
              <a:xfrm>
                <a:off x="1566862" y="2078037"/>
                <a:ext cx="298450" cy="323850"/>
              </a:xfrm>
              <a:custGeom>
                <a:avLst/>
                <a:gdLst/>
                <a:ahLst/>
                <a:cxnLst>
                  <a:cxn ang="0">
                    <a:pos x="206" y="0"/>
                  </a:cxn>
                  <a:cxn ang="0">
                    <a:pos x="206" y="0"/>
                  </a:cxn>
                  <a:cxn ang="0">
                    <a:pos x="239" y="42"/>
                  </a:cxn>
                  <a:cxn ang="0">
                    <a:pos x="313" y="359"/>
                  </a:cxn>
                  <a:cxn ang="0">
                    <a:pos x="33" y="192"/>
                  </a:cxn>
                  <a:cxn ang="0">
                    <a:pos x="0" y="141"/>
                  </a:cxn>
                </a:cxnLst>
                <a:rect l="0" t="0" r="r" b="b"/>
                <a:pathLst>
                  <a:path w="370" h="401">
                    <a:moveTo>
                      <a:pt x="206" y="0"/>
                    </a:moveTo>
                    <a:lnTo>
                      <a:pt x="206" y="0"/>
                    </a:lnTo>
                    <a:cubicBezTo>
                      <a:pt x="217" y="13"/>
                      <a:pt x="229" y="27"/>
                      <a:pt x="239" y="42"/>
                    </a:cubicBezTo>
                    <a:cubicBezTo>
                      <a:pt x="337" y="176"/>
                      <a:pt x="370" y="318"/>
                      <a:pt x="313" y="359"/>
                    </a:cubicBezTo>
                    <a:cubicBezTo>
                      <a:pt x="256" y="401"/>
                      <a:pt x="130" y="326"/>
                      <a:pt x="33" y="192"/>
                    </a:cubicBezTo>
                    <a:cubicBezTo>
                      <a:pt x="21" y="175"/>
                      <a:pt x="10" y="158"/>
                      <a:pt x="0" y="141"/>
                    </a:cubicBezTo>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274" name="Freeform 938"/>
              <p:cNvSpPr>
                <a:spLocks/>
              </p:cNvSpPr>
              <p:nvPr/>
            </p:nvSpPr>
            <p:spPr bwMode="auto">
              <a:xfrm>
                <a:off x="1566862" y="2078037"/>
                <a:ext cx="298450" cy="323850"/>
              </a:xfrm>
              <a:custGeom>
                <a:avLst/>
                <a:gdLst/>
                <a:ahLst/>
                <a:cxnLst>
                  <a:cxn ang="0">
                    <a:pos x="206" y="0"/>
                  </a:cxn>
                  <a:cxn ang="0">
                    <a:pos x="206" y="0"/>
                  </a:cxn>
                  <a:cxn ang="0">
                    <a:pos x="239" y="42"/>
                  </a:cxn>
                  <a:cxn ang="0">
                    <a:pos x="313" y="359"/>
                  </a:cxn>
                  <a:cxn ang="0">
                    <a:pos x="33" y="192"/>
                  </a:cxn>
                  <a:cxn ang="0">
                    <a:pos x="0" y="141"/>
                  </a:cxn>
                </a:cxnLst>
                <a:rect l="0" t="0" r="r" b="b"/>
                <a:pathLst>
                  <a:path w="370" h="401">
                    <a:moveTo>
                      <a:pt x="206" y="0"/>
                    </a:moveTo>
                    <a:lnTo>
                      <a:pt x="206" y="0"/>
                    </a:lnTo>
                    <a:cubicBezTo>
                      <a:pt x="217" y="13"/>
                      <a:pt x="229" y="27"/>
                      <a:pt x="239" y="42"/>
                    </a:cubicBezTo>
                    <a:cubicBezTo>
                      <a:pt x="337" y="176"/>
                      <a:pt x="370" y="318"/>
                      <a:pt x="313" y="359"/>
                    </a:cubicBezTo>
                    <a:cubicBezTo>
                      <a:pt x="256" y="401"/>
                      <a:pt x="130" y="326"/>
                      <a:pt x="33" y="192"/>
                    </a:cubicBezTo>
                    <a:cubicBezTo>
                      <a:pt x="21" y="175"/>
                      <a:pt x="10" y="158"/>
                      <a:pt x="0" y="141"/>
                    </a:cubicBezTo>
                  </a:path>
                </a:pathLst>
              </a:custGeom>
              <a:noFill/>
              <a:ln w="11113"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275" name="Freeform 939"/>
              <p:cNvSpPr>
                <a:spLocks/>
              </p:cNvSpPr>
              <p:nvPr/>
            </p:nvSpPr>
            <p:spPr bwMode="auto">
              <a:xfrm>
                <a:off x="1663699" y="1830387"/>
                <a:ext cx="327025" cy="249238"/>
              </a:xfrm>
              <a:custGeom>
                <a:avLst/>
                <a:gdLst/>
                <a:ahLst/>
                <a:cxnLst>
                  <a:cxn ang="0">
                    <a:pos x="0" y="73"/>
                  </a:cxn>
                  <a:cxn ang="0">
                    <a:pos x="0" y="73"/>
                  </a:cxn>
                  <a:cxn ang="0">
                    <a:pos x="58" y="52"/>
                  </a:cxn>
                  <a:cxn ang="0">
                    <a:pos x="383" y="80"/>
                  </a:cxn>
                  <a:cxn ang="0">
                    <a:pos x="137" y="294"/>
                  </a:cxn>
                  <a:cxn ang="0">
                    <a:pos x="83" y="309"/>
                  </a:cxn>
                </a:cxnLst>
                <a:rect l="0" t="0" r="r" b="b"/>
                <a:pathLst>
                  <a:path w="405" h="309">
                    <a:moveTo>
                      <a:pt x="0" y="73"/>
                    </a:moveTo>
                    <a:lnTo>
                      <a:pt x="0" y="73"/>
                    </a:lnTo>
                    <a:cubicBezTo>
                      <a:pt x="19" y="65"/>
                      <a:pt x="38" y="58"/>
                      <a:pt x="58" y="52"/>
                    </a:cubicBezTo>
                    <a:cubicBezTo>
                      <a:pt x="216" y="0"/>
                      <a:pt x="361" y="13"/>
                      <a:pt x="383" y="80"/>
                    </a:cubicBezTo>
                    <a:cubicBezTo>
                      <a:pt x="405" y="147"/>
                      <a:pt x="295" y="243"/>
                      <a:pt x="137" y="294"/>
                    </a:cubicBezTo>
                    <a:cubicBezTo>
                      <a:pt x="119" y="300"/>
                      <a:pt x="101" y="305"/>
                      <a:pt x="83" y="309"/>
                    </a:cubicBezTo>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276" name="Freeform 940"/>
              <p:cNvSpPr>
                <a:spLocks/>
              </p:cNvSpPr>
              <p:nvPr/>
            </p:nvSpPr>
            <p:spPr bwMode="auto">
              <a:xfrm>
                <a:off x="1663699" y="1830387"/>
                <a:ext cx="327025" cy="249238"/>
              </a:xfrm>
              <a:custGeom>
                <a:avLst/>
                <a:gdLst/>
                <a:ahLst/>
                <a:cxnLst>
                  <a:cxn ang="0">
                    <a:pos x="0" y="73"/>
                  </a:cxn>
                  <a:cxn ang="0">
                    <a:pos x="0" y="73"/>
                  </a:cxn>
                  <a:cxn ang="0">
                    <a:pos x="58" y="52"/>
                  </a:cxn>
                  <a:cxn ang="0">
                    <a:pos x="383" y="80"/>
                  </a:cxn>
                  <a:cxn ang="0">
                    <a:pos x="137" y="294"/>
                  </a:cxn>
                  <a:cxn ang="0">
                    <a:pos x="83" y="309"/>
                  </a:cxn>
                </a:cxnLst>
                <a:rect l="0" t="0" r="r" b="b"/>
                <a:pathLst>
                  <a:path w="405" h="309">
                    <a:moveTo>
                      <a:pt x="0" y="73"/>
                    </a:moveTo>
                    <a:lnTo>
                      <a:pt x="0" y="73"/>
                    </a:lnTo>
                    <a:cubicBezTo>
                      <a:pt x="19" y="65"/>
                      <a:pt x="38" y="58"/>
                      <a:pt x="58" y="52"/>
                    </a:cubicBezTo>
                    <a:cubicBezTo>
                      <a:pt x="216" y="0"/>
                      <a:pt x="361" y="13"/>
                      <a:pt x="383" y="80"/>
                    </a:cubicBezTo>
                    <a:cubicBezTo>
                      <a:pt x="405" y="147"/>
                      <a:pt x="295" y="243"/>
                      <a:pt x="137" y="294"/>
                    </a:cubicBezTo>
                    <a:cubicBezTo>
                      <a:pt x="119" y="300"/>
                      <a:pt x="101" y="305"/>
                      <a:pt x="83" y="309"/>
                    </a:cubicBezTo>
                  </a:path>
                </a:pathLst>
              </a:custGeom>
              <a:noFill/>
              <a:ln w="11113"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277" name="Freeform 941"/>
              <p:cNvSpPr>
                <a:spLocks/>
              </p:cNvSpPr>
              <p:nvPr/>
            </p:nvSpPr>
            <p:spPr bwMode="auto">
              <a:xfrm>
                <a:off x="1401762" y="1884362"/>
                <a:ext cx="328613" cy="309563"/>
              </a:xfrm>
              <a:custGeom>
                <a:avLst/>
                <a:gdLst/>
                <a:ahLst/>
                <a:cxnLst>
                  <a:cxn ang="0">
                    <a:pos x="409" y="242"/>
                  </a:cxn>
                  <a:cxn ang="0">
                    <a:pos x="409" y="242"/>
                  </a:cxn>
                  <a:cxn ang="0">
                    <a:pos x="206" y="384"/>
                  </a:cxn>
                  <a:cxn ang="0">
                    <a:pos x="0" y="240"/>
                  </a:cxn>
                  <a:cxn ang="0">
                    <a:pos x="77" y="0"/>
                  </a:cxn>
                  <a:cxn ang="0">
                    <a:pos x="326" y="6"/>
                  </a:cxn>
                  <a:cxn ang="0">
                    <a:pos x="409" y="242"/>
                  </a:cxn>
                </a:cxnLst>
                <a:rect l="0" t="0" r="r" b="b"/>
                <a:pathLst>
                  <a:path w="409" h="384">
                    <a:moveTo>
                      <a:pt x="409" y="242"/>
                    </a:moveTo>
                    <a:lnTo>
                      <a:pt x="409" y="242"/>
                    </a:lnTo>
                    <a:lnTo>
                      <a:pt x="206" y="384"/>
                    </a:lnTo>
                    <a:lnTo>
                      <a:pt x="0" y="240"/>
                    </a:lnTo>
                    <a:lnTo>
                      <a:pt x="77" y="0"/>
                    </a:lnTo>
                    <a:lnTo>
                      <a:pt x="326" y="6"/>
                    </a:lnTo>
                    <a:lnTo>
                      <a:pt x="409" y="242"/>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326" name="Freeform 990"/>
              <p:cNvSpPr>
                <a:spLocks/>
              </p:cNvSpPr>
              <p:nvPr/>
            </p:nvSpPr>
            <p:spPr bwMode="auto">
              <a:xfrm>
                <a:off x="1565274" y="1924050"/>
                <a:ext cx="101600" cy="100013"/>
              </a:xfrm>
              <a:custGeom>
                <a:avLst/>
                <a:gdLst/>
                <a:ahLst/>
                <a:cxnLst>
                  <a:cxn ang="0">
                    <a:pos x="0" y="125"/>
                  </a:cxn>
                  <a:cxn ang="0">
                    <a:pos x="0" y="125"/>
                  </a:cxn>
                  <a:cxn ang="0">
                    <a:pos x="46" y="66"/>
                  </a:cxn>
                  <a:cxn ang="0">
                    <a:pos x="92" y="40"/>
                  </a:cxn>
                  <a:cxn ang="0">
                    <a:pos x="126" y="0"/>
                  </a:cxn>
                </a:cxnLst>
                <a:rect l="0" t="0" r="r" b="b"/>
                <a:pathLst>
                  <a:path w="126" h="125">
                    <a:moveTo>
                      <a:pt x="0" y="125"/>
                    </a:moveTo>
                    <a:lnTo>
                      <a:pt x="0" y="125"/>
                    </a:lnTo>
                    <a:cubicBezTo>
                      <a:pt x="0" y="102"/>
                      <a:pt x="31" y="73"/>
                      <a:pt x="46" y="66"/>
                    </a:cubicBezTo>
                    <a:cubicBezTo>
                      <a:pt x="68" y="55"/>
                      <a:pt x="79" y="51"/>
                      <a:pt x="92" y="40"/>
                    </a:cubicBezTo>
                    <a:cubicBezTo>
                      <a:pt x="108" y="25"/>
                      <a:pt x="111" y="15"/>
                      <a:pt x="126" y="0"/>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27" name="Freeform 991"/>
              <p:cNvSpPr>
                <a:spLocks/>
              </p:cNvSpPr>
              <p:nvPr/>
            </p:nvSpPr>
            <p:spPr bwMode="auto">
              <a:xfrm>
                <a:off x="1649412" y="1895475"/>
                <a:ext cx="31750" cy="36513"/>
              </a:xfrm>
              <a:custGeom>
                <a:avLst/>
                <a:gdLst/>
                <a:ahLst/>
                <a:cxnLst>
                  <a:cxn ang="0">
                    <a:pos x="24" y="27"/>
                  </a:cxn>
                  <a:cxn ang="0">
                    <a:pos x="24" y="27"/>
                  </a:cxn>
                  <a:cxn ang="0">
                    <a:pos x="2" y="43"/>
                  </a:cxn>
                  <a:cxn ang="0">
                    <a:pos x="14" y="18"/>
                  </a:cxn>
                  <a:cxn ang="0">
                    <a:pos x="36" y="3"/>
                  </a:cxn>
                  <a:cxn ang="0">
                    <a:pos x="24" y="27"/>
                  </a:cxn>
                </a:cxnLst>
                <a:rect l="0" t="0" r="r" b="b"/>
                <a:pathLst>
                  <a:path w="39" h="45">
                    <a:moveTo>
                      <a:pt x="24" y="27"/>
                    </a:moveTo>
                    <a:lnTo>
                      <a:pt x="24" y="27"/>
                    </a:lnTo>
                    <a:cubicBezTo>
                      <a:pt x="15" y="38"/>
                      <a:pt x="5" y="45"/>
                      <a:pt x="2" y="43"/>
                    </a:cubicBezTo>
                    <a:cubicBezTo>
                      <a:pt x="0" y="40"/>
                      <a:pt x="5" y="29"/>
                      <a:pt x="14" y="18"/>
                    </a:cubicBezTo>
                    <a:cubicBezTo>
                      <a:pt x="23" y="7"/>
                      <a:pt x="33" y="0"/>
                      <a:pt x="36" y="3"/>
                    </a:cubicBezTo>
                    <a:cubicBezTo>
                      <a:pt x="39" y="5"/>
                      <a:pt x="34" y="16"/>
                      <a:pt x="24" y="27"/>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328" name="Freeform 992"/>
              <p:cNvSpPr>
                <a:spLocks/>
              </p:cNvSpPr>
              <p:nvPr/>
            </p:nvSpPr>
            <p:spPr bwMode="auto">
              <a:xfrm>
                <a:off x="1649412" y="1895475"/>
                <a:ext cx="31750" cy="36513"/>
              </a:xfrm>
              <a:custGeom>
                <a:avLst/>
                <a:gdLst/>
                <a:ahLst/>
                <a:cxnLst>
                  <a:cxn ang="0">
                    <a:pos x="24" y="27"/>
                  </a:cxn>
                  <a:cxn ang="0">
                    <a:pos x="24" y="27"/>
                  </a:cxn>
                  <a:cxn ang="0">
                    <a:pos x="2" y="43"/>
                  </a:cxn>
                  <a:cxn ang="0">
                    <a:pos x="14" y="18"/>
                  </a:cxn>
                  <a:cxn ang="0">
                    <a:pos x="36" y="3"/>
                  </a:cxn>
                  <a:cxn ang="0">
                    <a:pos x="24" y="27"/>
                  </a:cxn>
                  <a:cxn ang="0">
                    <a:pos x="24" y="27"/>
                  </a:cxn>
                </a:cxnLst>
                <a:rect l="0" t="0" r="r" b="b"/>
                <a:pathLst>
                  <a:path w="39" h="45">
                    <a:moveTo>
                      <a:pt x="24" y="27"/>
                    </a:moveTo>
                    <a:lnTo>
                      <a:pt x="24" y="27"/>
                    </a:lnTo>
                    <a:cubicBezTo>
                      <a:pt x="15" y="38"/>
                      <a:pt x="5" y="45"/>
                      <a:pt x="2" y="43"/>
                    </a:cubicBezTo>
                    <a:cubicBezTo>
                      <a:pt x="0" y="40"/>
                      <a:pt x="5" y="29"/>
                      <a:pt x="14" y="18"/>
                    </a:cubicBezTo>
                    <a:cubicBezTo>
                      <a:pt x="23" y="7"/>
                      <a:pt x="33" y="0"/>
                      <a:pt x="36" y="3"/>
                    </a:cubicBezTo>
                    <a:cubicBezTo>
                      <a:pt x="39" y="5"/>
                      <a:pt x="34" y="16"/>
                      <a:pt x="24" y="27"/>
                    </a:cubicBezTo>
                    <a:lnTo>
                      <a:pt x="24" y="27"/>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29" name="Freeform 993"/>
              <p:cNvSpPr>
                <a:spLocks/>
              </p:cNvSpPr>
              <p:nvPr/>
            </p:nvSpPr>
            <p:spPr bwMode="auto">
              <a:xfrm>
                <a:off x="1657349" y="1901825"/>
                <a:ext cx="31750" cy="34925"/>
              </a:xfrm>
              <a:custGeom>
                <a:avLst/>
                <a:gdLst/>
                <a:ahLst/>
                <a:cxnLst>
                  <a:cxn ang="0">
                    <a:pos x="25" y="26"/>
                  </a:cxn>
                  <a:cxn ang="0">
                    <a:pos x="25" y="26"/>
                  </a:cxn>
                  <a:cxn ang="0">
                    <a:pos x="3" y="42"/>
                  </a:cxn>
                  <a:cxn ang="0">
                    <a:pos x="15" y="18"/>
                  </a:cxn>
                  <a:cxn ang="0">
                    <a:pos x="37" y="2"/>
                  </a:cxn>
                  <a:cxn ang="0">
                    <a:pos x="25" y="26"/>
                  </a:cxn>
                </a:cxnLst>
                <a:rect l="0" t="0" r="r" b="b"/>
                <a:pathLst>
                  <a:path w="40" h="44">
                    <a:moveTo>
                      <a:pt x="25" y="26"/>
                    </a:moveTo>
                    <a:lnTo>
                      <a:pt x="25" y="26"/>
                    </a:lnTo>
                    <a:cubicBezTo>
                      <a:pt x="16" y="37"/>
                      <a:pt x="6" y="44"/>
                      <a:pt x="3" y="42"/>
                    </a:cubicBezTo>
                    <a:cubicBezTo>
                      <a:pt x="0" y="39"/>
                      <a:pt x="5" y="29"/>
                      <a:pt x="15" y="18"/>
                    </a:cubicBezTo>
                    <a:cubicBezTo>
                      <a:pt x="24" y="7"/>
                      <a:pt x="34" y="0"/>
                      <a:pt x="37" y="2"/>
                    </a:cubicBezTo>
                    <a:cubicBezTo>
                      <a:pt x="40" y="4"/>
                      <a:pt x="34" y="15"/>
                      <a:pt x="25" y="26"/>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330" name="Freeform 994"/>
              <p:cNvSpPr>
                <a:spLocks/>
              </p:cNvSpPr>
              <p:nvPr/>
            </p:nvSpPr>
            <p:spPr bwMode="auto">
              <a:xfrm>
                <a:off x="1657349" y="1901825"/>
                <a:ext cx="31750" cy="34925"/>
              </a:xfrm>
              <a:custGeom>
                <a:avLst/>
                <a:gdLst/>
                <a:ahLst/>
                <a:cxnLst>
                  <a:cxn ang="0">
                    <a:pos x="25" y="26"/>
                  </a:cxn>
                  <a:cxn ang="0">
                    <a:pos x="25" y="26"/>
                  </a:cxn>
                  <a:cxn ang="0">
                    <a:pos x="3" y="42"/>
                  </a:cxn>
                  <a:cxn ang="0">
                    <a:pos x="15" y="18"/>
                  </a:cxn>
                  <a:cxn ang="0">
                    <a:pos x="37" y="2"/>
                  </a:cxn>
                  <a:cxn ang="0">
                    <a:pos x="25" y="26"/>
                  </a:cxn>
                  <a:cxn ang="0">
                    <a:pos x="25" y="26"/>
                  </a:cxn>
                </a:cxnLst>
                <a:rect l="0" t="0" r="r" b="b"/>
                <a:pathLst>
                  <a:path w="40" h="44">
                    <a:moveTo>
                      <a:pt x="25" y="26"/>
                    </a:moveTo>
                    <a:lnTo>
                      <a:pt x="25" y="26"/>
                    </a:lnTo>
                    <a:cubicBezTo>
                      <a:pt x="16" y="37"/>
                      <a:pt x="6" y="44"/>
                      <a:pt x="3" y="42"/>
                    </a:cubicBezTo>
                    <a:cubicBezTo>
                      <a:pt x="0" y="39"/>
                      <a:pt x="5" y="29"/>
                      <a:pt x="15" y="18"/>
                    </a:cubicBezTo>
                    <a:cubicBezTo>
                      <a:pt x="24" y="7"/>
                      <a:pt x="34" y="0"/>
                      <a:pt x="37" y="2"/>
                    </a:cubicBezTo>
                    <a:cubicBezTo>
                      <a:pt x="40" y="4"/>
                      <a:pt x="34" y="15"/>
                      <a:pt x="25" y="26"/>
                    </a:cubicBezTo>
                    <a:lnTo>
                      <a:pt x="25" y="26"/>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31" name="Freeform 995"/>
              <p:cNvSpPr>
                <a:spLocks/>
              </p:cNvSpPr>
              <p:nvPr/>
            </p:nvSpPr>
            <p:spPr bwMode="auto">
              <a:xfrm>
                <a:off x="1570037" y="2035175"/>
                <a:ext cx="19050" cy="139700"/>
              </a:xfrm>
              <a:custGeom>
                <a:avLst/>
                <a:gdLst/>
                <a:ahLst/>
                <a:cxnLst>
                  <a:cxn ang="0">
                    <a:pos x="0" y="0"/>
                  </a:cxn>
                  <a:cxn ang="0">
                    <a:pos x="0" y="0"/>
                  </a:cxn>
                  <a:cxn ang="0">
                    <a:pos x="10" y="60"/>
                  </a:cxn>
                  <a:cxn ang="0">
                    <a:pos x="16" y="102"/>
                  </a:cxn>
                  <a:cxn ang="0">
                    <a:pos x="24" y="175"/>
                  </a:cxn>
                </a:cxnLst>
                <a:rect l="0" t="0" r="r" b="b"/>
                <a:pathLst>
                  <a:path w="24" h="175">
                    <a:moveTo>
                      <a:pt x="0" y="0"/>
                    </a:moveTo>
                    <a:lnTo>
                      <a:pt x="0" y="0"/>
                    </a:lnTo>
                    <a:cubicBezTo>
                      <a:pt x="6" y="25"/>
                      <a:pt x="12" y="36"/>
                      <a:pt x="10" y="60"/>
                    </a:cubicBezTo>
                    <a:cubicBezTo>
                      <a:pt x="11" y="77"/>
                      <a:pt x="9" y="74"/>
                      <a:pt x="16" y="102"/>
                    </a:cubicBezTo>
                    <a:cubicBezTo>
                      <a:pt x="23" y="131"/>
                      <a:pt x="18" y="155"/>
                      <a:pt x="24" y="175"/>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32" name="Freeform 996"/>
              <p:cNvSpPr>
                <a:spLocks/>
              </p:cNvSpPr>
              <p:nvPr/>
            </p:nvSpPr>
            <p:spPr bwMode="auto">
              <a:xfrm>
                <a:off x="1587499" y="2159000"/>
                <a:ext cx="20638" cy="41275"/>
              </a:xfrm>
              <a:custGeom>
                <a:avLst/>
                <a:gdLst/>
                <a:ahLst/>
                <a:cxnLst>
                  <a:cxn ang="0">
                    <a:pos x="6" y="29"/>
                  </a:cxn>
                  <a:cxn ang="0">
                    <a:pos x="6" y="29"/>
                  </a:cxn>
                  <a:cxn ang="0">
                    <a:pos x="3" y="2"/>
                  </a:cxn>
                  <a:cxn ang="0">
                    <a:pos x="19" y="24"/>
                  </a:cxn>
                  <a:cxn ang="0">
                    <a:pos x="21" y="51"/>
                  </a:cxn>
                  <a:cxn ang="0">
                    <a:pos x="6" y="29"/>
                  </a:cxn>
                </a:cxnLst>
                <a:rect l="0" t="0" r="r" b="b"/>
                <a:pathLst>
                  <a:path w="25" h="52">
                    <a:moveTo>
                      <a:pt x="6" y="29"/>
                    </a:moveTo>
                    <a:lnTo>
                      <a:pt x="6" y="29"/>
                    </a:lnTo>
                    <a:cubicBezTo>
                      <a:pt x="1" y="15"/>
                      <a:pt x="0" y="3"/>
                      <a:pt x="3" y="2"/>
                    </a:cubicBezTo>
                    <a:cubicBezTo>
                      <a:pt x="7" y="0"/>
                      <a:pt x="14" y="10"/>
                      <a:pt x="19" y="24"/>
                    </a:cubicBezTo>
                    <a:cubicBezTo>
                      <a:pt x="23" y="37"/>
                      <a:pt x="25" y="49"/>
                      <a:pt x="21" y="51"/>
                    </a:cubicBezTo>
                    <a:cubicBezTo>
                      <a:pt x="17" y="52"/>
                      <a:pt x="11" y="42"/>
                      <a:pt x="6" y="29"/>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333" name="Freeform 997"/>
              <p:cNvSpPr>
                <a:spLocks/>
              </p:cNvSpPr>
              <p:nvPr/>
            </p:nvSpPr>
            <p:spPr bwMode="auto">
              <a:xfrm>
                <a:off x="1587499" y="2159000"/>
                <a:ext cx="20638" cy="41275"/>
              </a:xfrm>
              <a:custGeom>
                <a:avLst/>
                <a:gdLst/>
                <a:ahLst/>
                <a:cxnLst>
                  <a:cxn ang="0">
                    <a:pos x="6" y="29"/>
                  </a:cxn>
                  <a:cxn ang="0">
                    <a:pos x="6" y="29"/>
                  </a:cxn>
                  <a:cxn ang="0">
                    <a:pos x="3" y="2"/>
                  </a:cxn>
                  <a:cxn ang="0">
                    <a:pos x="19" y="24"/>
                  </a:cxn>
                  <a:cxn ang="0">
                    <a:pos x="21" y="51"/>
                  </a:cxn>
                  <a:cxn ang="0">
                    <a:pos x="6" y="29"/>
                  </a:cxn>
                  <a:cxn ang="0">
                    <a:pos x="6" y="29"/>
                  </a:cxn>
                </a:cxnLst>
                <a:rect l="0" t="0" r="r" b="b"/>
                <a:pathLst>
                  <a:path w="25" h="52">
                    <a:moveTo>
                      <a:pt x="6" y="29"/>
                    </a:moveTo>
                    <a:lnTo>
                      <a:pt x="6" y="29"/>
                    </a:lnTo>
                    <a:cubicBezTo>
                      <a:pt x="1" y="15"/>
                      <a:pt x="0" y="3"/>
                      <a:pt x="3" y="2"/>
                    </a:cubicBezTo>
                    <a:cubicBezTo>
                      <a:pt x="7" y="0"/>
                      <a:pt x="14" y="10"/>
                      <a:pt x="19" y="24"/>
                    </a:cubicBezTo>
                    <a:cubicBezTo>
                      <a:pt x="23" y="37"/>
                      <a:pt x="25" y="49"/>
                      <a:pt x="21" y="51"/>
                    </a:cubicBezTo>
                    <a:cubicBezTo>
                      <a:pt x="17" y="52"/>
                      <a:pt x="11" y="42"/>
                      <a:pt x="6" y="29"/>
                    </a:cubicBezTo>
                    <a:lnTo>
                      <a:pt x="6" y="29"/>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34" name="Freeform 998"/>
              <p:cNvSpPr>
                <a:spLocks/>
              </p:cNvSpPr>
              <p:nvPr/>
            </p:nvSpPr>
            <p:spPr bwMode="auto">
              <a:xfrm>
                <a:off x="1579562" y="2162175"/>
                <a:ext cx="20638" cy="41275"/>
              </a:xfrm>
              <a:custGeom>
                <a:avLst/>
                <a:gdLst/>
                <a:ahLst/>
                <a:cxnLst>
                  <a:cxn ang="0">
                    <a:pos x="6" y="28"/>
                  </a:cxn>
                  <a:cxn ang="0">
                    <a:pos x="6" y="28"/>
                  </a:cxn>
                  <a:cxn ang="0">
                    <a:pos x="3" y="1"/>
                  </a:cxn>
                  <a:cxn ang="0">
                    <a:pos x="19" y="23"/>
                  </a:cxn>
                  <a:cxn ang="0">
                    <a:pos x="21" y="50"/>
                  </a:cxn>
                  <a:cxn ang="0">
                    <a:pos x="6" y="28"/>
                  </a:cxn>
                </a:cxnLst>
                <a:rect l="0" t="0" r="r" b="b"/>
                <a:pathLst>
                  <a:path w="25" h="51">
                    <a:moveTo>
                      <a:pt x="6" y="28"/>
                    </a:moveTo>
                    <a:lnTo>
                      <a:pt x="6" y="28"/>
                    </a:lnTo>
                    <a:cubicBezTo>
                      <a:pt x="1" y="14"/>
                      <a:pt x="0" y="3"/>
                      <a:pt x="3" y="1"/>
                    </a:cubicBezTo>
                    <a:cubicBezTo>
                      <a:pt x="7" y="0"/>
                      <a:pt x="14" y="10"/>
                      <a:pt x="19" y="23"/>
                    </a:cubicBezTo>
                    <a:cubicBezTo>
                      <a:pt x="24" y="37"/>
                      <a:pt x="25" y="49"/>
                      <a:pt x="21" y="50"/>
                    </a:cubicBezTo>
                    <a:cubicBezTo>
                      <a:pt x="18" y="51"/>
                      <a:pt x="11" y="41"/>
                      <a:pt x="6" y="28"/>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335" name="Freeform 999"/>
              <p:cNvSpPr>
                <a:spLocks/>
              </p:cNvSpPr>
              <p:nvPr/>
            </p:nvSpPr>
            <p:spPr bwMode="auto">
              <a:xfrm>
                <a:off x="1579562" y="2162175"/>
                <a:ext cx="20638" cy="41275"/>
              </a:xfrm>
              <a:custGeom>
                <a:avLst/>
                <a:gdLst/>
                <a:ahLst/>
                <a:cxnLst>
                  <a:cxn ang="0">
                    <a:pos x="6" y="28"/>
                  </a:cxn>
                  <a:cxn ang="0">
                    <a:pos x="6" y="28"/>
                  </a:cxn>
                  <a:cxn ang="0">
                    <a:pos x="3" y="1"/>
                  </a:cxn>
                  <a:cxn ang="0">
                    <a:pos x="19" y="23"/>
                  </a:cxn>
                  <a:cxn ang="0">
                    <a:pos x="21" y="50"/>
                  </a:cxn>
                  <a:cxn ang="0">
                    <a:pos x="6" y="28"/>
                  </a:cxn>
                  <a:cxn ang="0">
                    <a:pos x="6" y="28"/>
                  </a:cxn>
                </a:cxnLst>
                <a:rect l="0" t="0" r="r" b="b"/>
                <a:pathLst>
                  <a:path w="25" h="51">
                    <a:moveTo>
                      <a:pt x="6" y="28"/>
                    </a:moveTo>
                    <a:lnTo>
                      <a:pt x="6" y="28"/>
                    </a:lnTo>
                    <a:cubicBezTo>
                      <a:pt x="1" y="14"/>
                      <a:pt x="0" y="3"/>
                      <a:pt x="3" y="1"/>
                    </a:cubicBezTo>
                    <a:cubicBezTo>
                      <a:pt x="7" y="0"/>
                      <a:pt x="14" y="10"/>
                      <a:pt x="19" y="23"/>
                    </a:cubicBezTo>
                    <a:cubicBezTo>
                      <a:pt x="24" y="37"/>
                      <a:pt x="25" y="49"/>
                      <a:pt x="21" y="50"/>
                    </a:cubicBezTo>
                    <a:cubicBezTo>
                      <a:pt x="18" y="51"/>
                      <a:pt x="11" y="41"/>
                      <a:pt x="6" y="28"/>
                    </a:cubicBezTo>
                    <a:lnTo>
                      <a:pt x="6" y="28"/>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36" name="Freeform 1000"/>
              <p:cNvSpPr>
                <a:spLocks/>
              </p:cNvSpPr>
              <p:nvPr/>
            </p:nvSpPr>
            <p:spPr bwMode="auto">
              <a:xfrm>
                <a:off x="1565274" y="2017712"/>
                <a:ext cx="139700" cy="42863"/>
              </a:xfrm>
              <a:custGeom>
                <a:avLst/>
                <a:gdLst/>
                <a:ahLst/>
                <a:cxnLst>
                  <a:cxn ang="0">
                    <a:pos x="0" y="12"/>
                  </a:cxn>
                  <a:cxn ang="0">
                    <a:pos x="0" y="12"/>
                  </a:cxn>
                  <a:cxn ang="0">
                    <a:pos x="76" y="8"/>
                  </a:cxn>
                  <a:cxn ang="0">
                    <a:pos x="119" y="24"/>
                  </a:cxn>
                  <a:cxn ang="0">
                    <a:pos x="174" y="53"/>
                  </a:cxn>
                </a:cxnLst>
                <a:rect l="0" t="0" r="r" b="b"/>
                <a:pathLst>
                  <a:path w="174" h="53">
                    <a:moveTo>
                      <a:pt x="0" y="12"/>
                    </a:moveTo>
                    <a:lnTo>
                      <a:pt x="0" y="12"/>
                    </a:lnTo>
                    <a:cubicBezTo>
                      <a:pt x="20" y="0"/>
                      <a:pt x="56" y="5"/>
                      <a:pt x="76" y="8"/>
                    </a:cubicBezTo>
                    <a:cubicBezTo>
                      <a:pt x="92" y="10"/>
                      <a:pt x="104" y="16"/>
                      <a:pt x="119" y="24"/>
                    </a:cubicBezTo>
                    <a:cubicBezTo>
                      <a:pt x="133" y="34"/>
                      <a:pt x="154" y="47"/>
                      <a:pt x="174" y="53"/>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37" name="Freeform 1001"/>
              <p:cNvSpPr>
                <a:spLocks/>
              </p:cNvSpPr>
              <p:nvPr/>
            </p:nvSpPr>
            <p:spPr bwMode="auto">
              <a:xfrm>
                <a:off x="1692274" y="2046287"/>
                <a:ext cx="42863" cy="15875"/>
              </a:xfrm>
              <a:custGeom>
                <a:avLst/>
                <a:gdLst/>
                <a:ahLst/>
                <a:cxnLst>
                  <a:cxn ang="0">
                    <a:pos x="26" y="16"/>
                  </a:cxn>
                  <a:cxn ang="0">
                    <a:pos x="26" y="16"/>
                  </a:cxn>
                  <a:cxn ang="0">
                    <a:pos x="1" y="5"/>
                  </a:cxn>
                  <a:cxn ang="0">
                    <a:pos x="28" y="3"/>
                  </a:cxn>
                  <a:cxn ang="0">
                    <a:pos x="52" y="14"/>
                  </a:cxn>
                  <a:cxn ang="0">
                    <a:pos x="26" y="16"/>
                  </a:cxn>
                </a:cxnLst>
                <a:rect l="0" t="0" r="r" b="b"/>
                <a:pathLst>
                  <a:path w="53" h="19">
                    <a:moveTo>
                      <a:pt x="26" y="16"/>
                    </a:moveTo>
                    <a:lnTo>
                      <a:pt x="26" y="16"/>
                    </a:lnTo>
                    <a:cubicBezTo>
                      <a:pt x="11" y="14"/>
                      <a:pt x="0" y="9"/>
                      <a:pt x="1" y="5"/>
                    </a:cubicBezTo>
                    <a:cubicBezTo>
                      <a:pt x="2" y="1"/>
                      <a:pt x="14" y="0"/>
                      <a:pt x="28" y="3"/>
                    </a:cubicBezTo>
                    <a:cubicBezTo>
                      <a:pt x="42" y="5"/>
                      <a:pt x="53" y="10"/>
                      <a:pt x="52" y="14"/>
                    </a:cubicBezTo>
                    <a:cubicBezTo>
                      <a:pt x="52" y="18"/>
                      <a:pt x="40" y="19"/>
                      <a:pt x="26" y="16"/>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338" name="Freeform 1002"/>
              <p:cNvSpPr>
                <a:spLocks/>
              </p:cNvSpPr>
              <p:nvPr/>
            </p:nvSpPr>
            <p:spPr bwMode="auto">
              <a:xfrm>
                <a:off x="1692274" y="2046287"/>
                <a:ext cx="42863" cy="15875"/>
              </a:xfrm>
              <a:custGeom>
                <a:avLst/>
                <a:gdLst/>
                <a:ahLst/>
                <a:cxnLst>
                  <a:cxn ang="0">
                    <a:pos x="26" y="16"/>
                  </a:cxn>
                  <a:cxn ang="0">
                    <a:pos x="26" y="16"/>
                  </a:cxn>
                  <a:cxn ang="0">
                    <a:pos x="1" y="5"/>
                  </a:cxn>
                  <a:cxn ang="0">
                    <a:pos x="28" y="3"/>
                  </a:cxn>
                  <a:cxn ang="0">
                    <a:pos x="52" y="14"/>
                  </a:cxn>
                  <a:cxn ang="0">
                    <a:pos x="26" y="16"/>
                  </a:cxn>
                  <a:cxn ang="0">
                    <a:pos x="26" y="16"/>
                  </a:cxn>
                </a:cxnLst>
                <a:rect l="0" t="0" r="r" b="b"/>
                <a:pathLst>
                  <a:path w="53" h="19">
                    <a:moveTo>
                      <a:pt x="26" y="16"/>
                    </a:moveTo>
                    <a:lnTo>
                      <a:pt x="26" y="16"/>
                    </a:lnTo>
                    <a:cubicBezTo>
                      <a:pt x="11" y="14"/>
                      <a:pt x="0" y="9"/>
                      <a:pt x="1" y="5"/>
                    </a:cubicBezTo>
                    <a:cubicBezTo>
                      <a:pt x="2" y="1"/>
                      <a:pt x="14" y="0"/>
                      <a:pt x="28" y="3"/>
                    </a:cubicBezTo>
                    <a:cubicBezTo>
                      <a:pt x="42" y="5"/>
                      <a:pt x="53" y="10"/>
                      <a:pt x="52" y="14"/>
                    </a:cubicBezTo>
                    <a:cubicBezTo>
                      <a:pt x="52" y="18"/>
                      <a:pt x="40" y="19"/>
                      <a:pt x="26" y="16"/>
                    </a:cubicBezTo>
                    <a:lnTo>
                      <a:pt x="26" y="16"/>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39" name="Freeform 1003"/>
              <p:cNvSpPr>
                <a:spLocks/>
              </p:cNvSpPr>
              <p:nvPr/>
            </p:nvSpPr>
            <p:spPr bwMode="auto">
              <a:xfrm>
                <a:off x="1690687" y="2055812"/>
                <a:ext cx="42863" cy="14288"/>
              </a:xfrm>
              <a:custGeom>
                <a:avLst/>
                <a:gdLst/>
                <a:ahLst/>
                <a:cxnLst>
                  <a:cxn ang="0">
                    <a:pos x="26" y="16"/>
                  </a:cxn>
                  <a:cxn ang="0">
                    <a:pos x="26" y="16"/>
                  </a:cxn>
                  <a:cxn ang="0">
                    <a:pos x="1" y="5"/>
                  </a:cxn>
                  <a:cxn ang="0">
                    <a:pos x="28" y="3"/>
                  </a:cxn>
                  <a:cxn ang="0">
                    <a:pos x="52" y="14"/>
                  </a:cxn>
                  <a:cxn ang="0">
                    <a:pos x="26" y="16"/>
                  </a:cxn>
                </a:cxnLst>
                <a:rect l="0" t="0" r="r" b="b"/>
                <a:pathLst>
                  <a:path w="53" h="19">
                    <a:moveTo>
                      <a:pt x="26" y="16"/>
                    </a:moveTo>
                    <a:lnTo>
                      <a:pt x="26" y="16"/>
                    </a:lnTo>
                    <a:cubicBezTo>
                      <a:pt x="11" y="14"/>
                      <a:pt x="0" y="9"/>
                      <a:pt x="1" y="5"/>
                    </a:cubicBezTo>
                    <a:cubicBezTo>
                      <a:pt x="2" y="1"/>
                      <a:pt x="14" y="0"/>
                      <a:pt x="28" y="3"/>
                    </a:cubicBezTo>
                    <a:cubicBezTo>
                      <a:pt x="42" y="5"/>
                      <a:pt x="53" y="10"/>
                      <a:pt x="52" y="14"/>
                    </a:cubicBezTo>
                    <a:cubicBezTo>
                      <a:pt x="52" y="18"/>
                      <a:pt x="40" y="19"/>
                      <a:pt x="26" y="16"/>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340" name="Freeform 1004"/>
              <p:cNvSpPr>
                <a:spLocks/>
              </p:cNvSpPr>
              <p:nvPr/>
            </p:nvSpPr>
            <p:spPr bwMode="auto">
              <a:xfrm>
                <a:off x="1690687" y="2055812"/>
                <a:ext cx="42863" cy="14288"/>
              </a:xfrm>
              <a:custGeom>
                <a:avLst/>
                <a:gdLst/>
                <a:ahLst/>
                <a:cxnLst>
                  <a:cxn ang="0">
                    <a:pos x="26" y="16"/>
                  </a:cxn>
                  <a:cxn ang="0">
                    <a:pos x="26" y="16"/>
                  </a:cxn>
                  <a:cxn ang="0">
                    <a:pos x="1" y="5"/>
                  </a:cxn>
                  <a:cxn ang="0">
                    <a:pos x="28" y="3"/>
                  </a:cxn>
                  <a:cxn ang="0">
                    <a:pos x="52" y="14"/>
                  </a:cxn>
                  <a:cxn ang="0">
                    <a:pos x="26" y="16"/>
                  </a:cxn>
                  <a:cxn ang="0">
                    <a:pos x="26" y="16"/>
                  </a:cxn>
                </a:cxnLst>
                <a:rect l="0" t="0" r="r" b="b"/>
                <a:pathLst>
                  <a:path w="53" h="19">
                    <a:moveTo>
                      <a:pt x="26" y="16"/>
                    </a:moveTo>
                    <a:lnTo>
                      <a:pt x="26" y="16"/>
                    </a:lnTo>
                    <a:cubicBezTo>
                      <a:pt x="11" y="14"/>
                      <a:pt x="0" y="9"/>
                      <a:pt x="1" y="5"/>
                    </a:cubicBezTo>
                    <a:cubicBezTo>
                      <a:pt x="2" y="1"/>
                      <a:pt x="14" y="0"/>
                      <a:pt x="28" y="3"/>
                    </a:cubicBezTo>
                    <a:cubicBezTo>
                      <a:pt x="42" y="5"/>
                      <a:pt x="53" y="10"/>
                      <a:pt x="52" y="14"/>
                    </a:cubicBezTo>
                    <a:cubicBezTo>
                      <a:pt x="52" y="18"/>
                      <a:pt x="40" y="19"/>
                      <a:pt x="26" y="16"/>
                    </a:cubicBezTo>
                    <a:lnTo>
                      <a:pt x="26" y="16"/>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41" name="Freeform 1005"/>
              <p:cNvSpPr>
                <a:spLocks/>
              </p:cNvSpPr>
              <p:nvPr/>
            </p:nvSpPr>
            <p:spPr bwMode="auto">
              <a:xfrm>
                <a:off x="1414462" y="2025650"/>
                <a:ext cx="149225" cy="22225"/>
              </a:xfrm>
              <a:custGeom>
                <a:avLst/>
                <a:gdLst/>
                <a:ahLst/>
                <a:cxnLst>
                  <a:cxn ang="0">
                    <a:pos x="184" y="0"/>
                  </a:cxn>
                  <a:cxn ang="0">
                    <a:pos x="184" y="0"/>
                  </a:cxn>
                  <a:cxn ang="0">
                    <a:pos x="118" y="26"/>
                  </a:cxn>
                  <a:cxn ang="0">
                    <a:pos x="62" y="21"/>
                  </a:cxn>
                  <a:cxn ang="0">
                    <a:pos x="0" y="27"/>
                  </a:cxn>
                </a:cxnLst>
                <a:rect l="0" t="0" r="r" b="b"/>
                <a:pathLst>
                  <a:path w="184" h="28">
                    <a:moveTo>
                      <a:pt x="184" y="0"/>
                    </a:moveTo>
                    <a:lnTo>
                      <a:pt x="184" y="0"/>
                    </a:lnTo>
                    <a:cubicBezTo>
                      <a:pt x="172" y="20"/>
                      <a:pt x="137" y="27"/>
                      <a:pt x="118" y="26"/>
                    </a:cubicBezTo>
                    <a:cubicBezTo>
                      <a:pt x="102" y="28"/>
                      <a:pt x="79" y="21"/>
                      <a:pt x="62" y="21"/>
                    </a:cubicBezTo>
                    <a:cubicBezTo>
                      <a:pt x="44" y="19"/>
                      <a:pt x="20" y="22"/>
                      <a:pt x="0" y="27"/>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42" name="Freeform 1006"/>
              <p:cNvSpPr>
                <a:spLocks/>
              </p:cNvSpPr>
              <p:nvPr/>
            </p:nvSpPr>
            <p:spPr bwMode="auto">
              <a:xfrm>
                <a:off x="1389062" y="2046287"/>
                <a:ext cx="42863" cy="20638"/>
              </a:xfrm>
              <a:custGeom>
                <a:avLst/>
                <a:gdLst/>
                <a:ahLst/>
                <a:cxnLst>
                  <a:cxn ang="0">
                    <a:pos x="24" y="6"/>
                  </a:cxn>
                  <a:cxn ang="0">
                    <a:pos x="24" y="6"/>
                  </a:cxn>
                  <a:cxn ang="0">
                    <a:pos x="50" y="4"/>
                  </a:cxn>
                  <a:cxn ang="0">
                    <a:pos x="28" y="19"/>
                  </a:cxn>
                  <a:cxn ang="0">
                    <a:pos x="2" y="22"/>
                  </a:cxn>
                  <a:cxn ang="0">
                    <a:pos x="24" y="6"/>
                  </a:cxn>
                </a:cxnLst>
                <a:rect l="0" t="0" r="r" b="b"/>
                <a:pathLst>
                  <a:path w="52" h="25">
                    <a:moveTo>
                      <a:pt x="24" y="6"/>
                    </a:moveTo>
                    <a:lnTo>
                      <a:pt x="24" y="6"/>
                    </a:lnTo>
                    <a:cubicBezTo>
                      <a:pt x="37" y="1"/>
                      <a:pt x="49" y="0"/>
                      <a:pt x="50" y="4"/>
                    </a:cubicBezTo>
                    <a:cubicBezTo>
                      <a:pt x="52" y="7"/>
                      <a:pt x="42" y="14"/>
                      <a:pt x="28" y="19"/>
                    </a:cubicBezTo>
                    <a:cubicBezTo>
                      <a:pt x="15" y="24"/>
                      <a:pt x="3" y="25"/>
                      <a:pt x="2" y="22"/>
                    </a:cubicBezTo>
                    <a:cubicBezTo>
                      <a:pt x="0" y="18"/>
                      <a:pt x="10" y="11"/>
                      <a:pt x="24" y="6"/>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343" name="Freeform 1007"/>
              <p:cNvSpPr>
                <a:spLocks/>
              </p:cNvSpPr>
              <p:nvPr/>
            </p:nvSpPr>
            <p:spPr bwMode="auto">
              <a:xfrm>
                <a:off x="1389062" y="2046287"/>
                <a:ext cx="42863" cy="20638"/>
              </a:xfrm>
              <a:custGeom>
                <a:avLst/>
                <a:gdLst/>
                <a:ahLst/>
                <a:cxnLst>
                  <a:cxn ang="0">
                    <a:pos x="24" y="6"/>
                  </a:cxn>
                  <a:cxn ang="0">
                    <a:pos x="24" y="6"/>
                  </a:cxn>
                  <a:cxn ang="0">
                    <a:pos x="50" y="4"/>
                  </a:cxn>
                  <a:cxn ang="0">
                    <a:pos x="28" y="19"/>
                  </a:cxn>
                  <a:cxn ang="0">
                    <a:pos x="2" y="22"/>
                  </a:cxn>
                  <a:cxn ang="0">
                    <a:pos x="24" y="6"/>
                  </a:cxn>
                  <a:cxn ang="0">
                    <a:pos x="24" y="6"/>
                  </a:cxn>
                </a:cxnLst>
                <a:rect l="0" t="0" r="r" b="b"/>
                <a:pathLst>
                  <a:path w="52" h="25">
                    <a:moveTo>
                      <a:pt x="24" y="6"/>
                    </a:moveTo>
                    <a:lnTo>
                      <a:pt x="24" y="6"/>
                    </a:lnTo>
                    <a:cubicBezTo>
                      <a:pt x="37" y="1"/>
                      <a:pt x="49" y="0"/>
                      <a:pt x="50" y="4"/>
                    </a:cubicBezTo>
                    <a:cubicBezTo>
                      <a:pt x="52" y="7"/>
                      <a:pt x="42" y="14"/>
                      <a:pt x="28" y="19"/>
                    </a:cubicBezTo>
                    <a:cubicBezTo>
                      <a:pt x="15" y="24"/>
                      <a:pt x="3" y="25"/>
                      <a:pt x="2" y="22"/>
                    </a:cubicBezTo>
                    <a:cubicBezTo>
                      <a:pt x="0" y="18"/>
                      <a:pt x="10" y="11"/>
                      <a:pt x="24" y="6"/>
                    </a:cubicBezTo>
                    <a:lnTo>
                      <a:pt x="24" y="6"/>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45" name="Freeform 1009"/>
              <p:cNvSpPr>
                <a:spLocks/>
              </p:cNvSpPr>
              <p:nvPr/>
            </p:nvSpPr>
            <p:spPr bwMode="auto">
              <a:xfrm>
                <a:off x="1385886" y="2038349"/>
                <a:ext cx="41275" cy="20638"/>
              </a:xfrm>
              <a:custGeom>
                <a:avLst/>
                <a:gdLst/>
                <a:ahLst/>
                <a:cxnLst>
                  <a:cxn ang="0">
                    <a:pos x="23" y="6"/>
                  </a:cxn>
                  <a:cxn ang="0">
                    <a:pos x="23" y="6"/>
                  </a:cxn>
                  <a:cxn ang="0">
                    <a:pos x="50" y="4"/>
                  </a:cxn>
                  <a:cxn ang="0">
                    <a:pos x="28" y="19"/>
                  </a:cxn>
                  <a:cxn ang="0">
                    <a:pos x="1" y="22"/>
                  </a:cxn>
                  <a:cxn ang="0">
                    <a:pos x="23" y="6"/>
                  </a:cxn>
                </a:cxnLst>
                <a:rect l="0" t="0" r="r" b="b"/>
                <a:pathLst>
                  <a:path w="51" h="25">
                    <a:moveTo>
                      <a:pt x="23" y="6"/>
                    </a:moveTo>
                    <a:lnTo>
                      <a:pt x="23" y="6"/>
                    </a:lnTo>
                    <a:cubicBezTo>
                      <a:pt x="37" y="2"/>
                      <a:pt x="49" y="0"/>
                      <a:pt x="50" y="4"/>
                    </a:cubicBezTo>
                    <a:cubicBezTo>
                      <a:pt x="51" y="8"/>
                      <a:pt x="41" y="14"/>
                      <a:pt x="28" y="19"/>
                    </a:cubicBezTo>
                    <a:cubicBezTo>
                      <a:pt x="14" y="24"/>
                      <a:pt x="2" y="25"/>
                      <a:pt x="1" y="22"/>
                    </a:cubicBezTo>
                    <a:cubicBezTo>
                      <a:pt x="0" y="18"/>
                      <a:pt x="10" y="11"/>
                      <a:pt x="23" y="6"/>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346" name="Freeform 1010"/>
              <p:cNvSpPr>
                <a:spLocks/>
              </p:cNvSpPr>
              <p:nvPr/>
            </p:nvSpPr>
            <p:spPr bwMode="auto">
              <a:xfrm>
                <a:off x="1385886" y="2038349"/>
                <a:ext cx="41275" cy="20638"/>
              </a:xfrm>
              <a:custGeom>
                <a:avLst/>
                <a:gdLst/>
                <a:ahLst/>
                <a:cxnLst>
                  <a:cxn ang="0">
                    <a:pos x="23" y="6"/>
                  </a:cxn>
                  <a:cxn ang="0">
                    <a:pos x="23" y="6"/>
                  </a:cxn>
                  <a:cxn ang="0">
                    <a:pos x="50" y="4"/>
                  </a:cxn>
                  <a:cxn ang="0">
                    <a:pos x="28" y="19"/>
                  </a:cxn>
                  <a:cxn ang="0">
                    <a:pos x="1" y="22"/>
                  </a:cxn>
                  <a:cxn ang="0">
                    <a:pos x="23" y="6"/>
                  </a:cxn>
                  <a:cxn ang="0">
                    <a:pos x="23" y="6"/>
                  </a:cxn>
                </a:cxnLst>
                <a:rect l="0" t="0" r="r" b="b"/>
                <a:pathLst>
                  <a:path w="51" h="25">
                    <a:moveTo>
                      <a:pt x="23" y="6"/>
                    </a:moveTo>
                    <a:lnTo>
                      <a:pt x="23" y="6"/>
                    </a:lnTo>
                    <a:cubicBezTo>
                      <a:pt x="37" y="2"/>
                      <a:pt x="49" y="0"/>
                      <a:pt x="50" y="4"/>
                    </a:cubicBezTo>
                    <a:cubicBezTo>
                      <a:pt x="51" y="8"/>
                      <a:pt x="41" y="14"/>
                      <a:pt x="28" y="19"/>
                    </a:cubicBezTo>
                    <a:cubicBezTo>
                      <a:pt x="14" y="24"/>
                      <a:pt x="2" y="25"/>
                      <a:pt x="1" y="22"/>
                    </a:cubicBezTo>
                    <a:cubicBezTo>
                      <a:pt x="0" y="18"/>
                      <a:pt x="10" y="11"/>
                      <a:pt x="23" y="6"/>
                    </a:cubicBezTo>
                    <a:lnTo>
                      <a:pt x="23" y="6"/>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47" name="Freeform 1011"/>
              <p:cNvSpPr>
                <a:spLocks/>
              </p:cNvSpPr>
              <p:nvPr/>
            </p:nvSpPr>
            <p:spPr bwMode="auto">
              <a:xfrm>
                <a:off x="1460499" y="1914524"/>
                <a:ext cx="103188" cy="111125"/>
              </a:xfrm>
              <a:custGeom>
                <a:avLst/>
                <a:gdLst/>
                <a:ahLst/>
                <a:cxnLst>
                  <a:cxn ang="0">
                    <a:pos x="128" y="138"/>
                  </a:cxn>
                  <a:cxn ang="0">
                    <a:pos x="128" y="138"/>
                  </a:cxn>
                  <a:cxn ang="0">
                    <a:pos x="81" y="84"/>
                  </a:cxn>
                  <a:cxn ang="0">
                    <a:pos x="42" y="40"/>
                  </a:cxn>
                  <a:cxn ang="0">
                    <a:pos x="0" y="0"/>
                  </a:cxn>
                </a:cxnLst>
                <a:rect l="0" t="0" r="r" b="b"/>
                <a:pathLst>
                  <a:path w="128" h="138">
                    <a:moveTo>
                      <a:pt x="128" y="138"/>
                    </a:moveTo>
                    <a:lnTo>
                      <a:pt x="128" y="138"/>
                    </a:lnTo>
                    <a:cubicBezTo>
                      <a:pt x="104" y="130"/>
                      <a:pt x="92" y="109"/>
                      <a:pt x="81" y="84"/>
                    </a:cubicBezTo>
                    <a:cubicBezTo>
                      <a:pt x="80" y="74"/>
                      <a:pt x="62" y="54"/>
                      <a:pt x="42" y="40"/>
                    </a:cubicBezTo>
                    <a:cubicBezTo>
                      <a:pt x="28" y="32"/>
                      <a:pt x="14" y="14"/>
                      <a:pt x="0" y="0"/>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48" name="Freeform 1012"/>
              <p:cNvSpPr>
                <a:spLocks/>
              </p:cNvSpPr>
              <p:nvPr/>
            </p:nvSpPr>
            <p:spPr bwMode="auto">
              <a:xfrm>
                <a:off x="1431924" y="1898649"/>
                <a:ext cx="34925" cy="31750"/>
              </a:xfrm>
              <a:custGeom>
                <a:avLst/>
                <a:gdLst/>
                <a:ahLst/>
                <a:cxnLst>
                  <a:cxn ang="0">
                    <a:pos x="26" y="14"/>
                  </a:cxn>
                  <a:cxn ang="0">
                    <a:pos x="26" y="14"/>
                  </a:cxn>
                  <a:cxn ang="0">
                    <a:pos x="42" y="36"/>
                  </a:cxn>
                  <a:cxn ang="0">
                    <a:pos x="18" y="25"/>
                  </a:cxn>
                  <a:cxn ang="0">
                    <a:pos x="2" y="3"/>
                  </a:cxn>
                  <a:cxn ang="0">
                    <a:pos x="26" y="14"/>
                  </a:cxn>
                </a:cxnLst>
                <a:rect l="0" t="0" r="r" b="b"/>
                <a:pathLst>
                  <a:path w="44" h="39">
                    <a:moveTo>
                      <a:pt x="26" y="14"/>
                    </a:moveTo>
                    <a:lnTo>
                      <a:pt x="26" y="14"/>
                    </a:lnTo>
                    <a:cubicBezTo>
                      <a:pt x="37" y="24"/>
                      <a:pt x="44" y="33"/>
                      <a:pt x="42" y="36"/>
                    </a:cubicBezTo>
                    <a:cubicBezTo>
                      <a:pt x="39" y="39"/>
                      <a:pt x="29" y="34"/>
                      <a:pt x="18" y="25"/>
                    </a:cubicBezTo>
                    <a:cubicBezTo>
                      <a:pt x="7" y="16"/>
                      <a:pt x="0" y="6"/>
                      <a:pt x="2" y="3"/>
                    </a:cubicBezTo>
                    <a:cubicBezTo>
                      <a:pt x="5" y="0"/>
                      <a:pt x="15" y="5"/>
                      <a:pt x="26" y="14"/>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349" name="Freeform 1013"/>
              <p:cNvSpPr>
                <a:spLocks/>
              </p:cNvSpPr>
              <p:nvPr/>
            </p:nvSpPr>
            <p:spPr bwMode="auto">
              <a:xfrm>
                <a:off x="1431924" y="1898649"/>
                <a:ext cx="34925" cy="31750"/>
              </a:xfrm>
              <a:custGeom>
                <a:avLst/>
                <a:gdLst/>
                <a:ahLst/>
                <a:cxnLst>
                  <a:cxn ang="0">
                    <a:pos x="26" y="14"/>
                  </a:cxn>
                  <a:cxn ang="0">
                    <a:pos x="26" y="14"/>
                  </a:cxn>
                  <a:cxn ang="0">
                    <a:pos x="42" y="36"/>
                  </a:cxn>
                  <a:cxn ang="0">
                    <a:pos x="18" y="25"/>
                  </a:cxn>
                  <a:cxn ang="0">
                    <a:pos x="2" y="3"/>
                  </a:cxn>
                  <a:cxn ang="0">
                    <a:pos x="26" y="14"/>
                  </a:cxn>
                  <a:cxn ang="0">
                    <a:pos x="26" y="14"/>
                  </a:cxn>
                </a:cxnLst>
                <a:rect l="0" t="0" r="r" b="b"/>
                <a:pathLst>
                  <a:path w="44" h="39">
                    <a:moveTo>
                      <a:pt x="26" y="14"/>
                    </a:moveTo>
                    <a:lnTo>
                      <a:pt x="26" y="14"/>
                    </a:lnTo>
                    <a:cubicBezTo>
                      <a:pt x="37" y="24"/>
                      <a:pt x="44" y="33"/>
                      <a:pt x="42" y="36"/>
                    </a:cubicBezTo>
                    <a:cubicBezTo>
                      <a:pt x="39" y="39"/>
                      <a:pt x="29" y="34"/>
                      <a:pt x="18" y="25"/>
                    </a:cubicBezTo>
                    <a:cubicBezTo>
                      <a:pt x="7" y="16"/>
                      <a:pt x="0" y="6"/>
                      <a:pt x="2" y="3"/>
                    </a:cubicBezTo>
                    <a:cubicBezTo>
                      <a:pt x="5" y="0"/>
                      <a:pt x="15" y="5"/>
                      <a:pt x="26" y="14"/>
                    </a:cubicBezTo>
                    <a:lnTo>
                      <a:pt x="26" y="14"/>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50" name="Freeform 1014"/>
              <p:cNvSpPr>
                <a:spLocks/>
              </p:cNvSpPr>
              <p:nvPr/>
            </p:nvSpPr>
            <p:spPr bwMode="auto">
              <a:xfrm>
                <a:off x="1436686" y="1892299"/>
                <a:ext cx="36513" cy="31750"/>
              </a:xfrm>
              <a:custGeom>
                <a:avLst/>
                <a:gdLst/>
                <a:ahLst/>
                <a:cxnLst>
                  <a:cxn ang="0">
                    <a:pos x="27" y="15"/>
                  </a:cxn>
                  <a:cxn ang="0">
                    <a:pos x="27" y="15"/>
                  </a:cxn>
                  <a:cxn ang="0">
                    <a:pos x="42" y="37"/>
                  </a:cxn>
                  <a:cxn ang="0">
                    <a:pos x="18" y="25"/>
                  </a:cxn>
                  <a:cxn ang="0">
                    <a:pos x="2" y="3"/>
                  </a:cxn>
                  <a:cxn ang="0">
                    <a:pos x="27" y="15"/>
                  </a:cxn>
                </a:cxnLst>
                <a:rect l="0" t="0" r="r" b="b"/>
                <a:pathLst>
                  <a:path w="45" h="39">
                    <a:moveTo>
                      <a:pt x="27" y="15"/>
                    </a:moveTo>
                    <a:lnTo>
                      <a:pt x="27" y="15"/>
                    </a:lnTo>
                    <a:cubicBezTo>
                      <a:pt x="38" y="24"/>
                      <a:pt x="45" y="34"/>
                      <a:pt x="42" y="37"/>
                    </a:cubicBezTo>
                    <a:cubicBezTo>
                      <a:pt x="40" y="39"/>
                      <a:pt x="29" y="34"/>
                      <a:pt x="18" y="25"/>
                    </a:cubicBezTo>
                    <a:cubicBezTo>
                      <a:pt x="7" y="16"/>
                      <a:pt x="0" y="6"/>
                      <a:pt x="2" y="3"/>
                    </a:cubicBezTo>
                    <a:cubicBezTo>
                      <a:pt x="5" y="0"/>
                      <a:pt x="16" y="5"/>
                      <a:pt x="27" y="15"/>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351" name="Freeform 1015"/>
              <p:cNvSpPr>
                <a:spLocks/>
              </p:cNvSpPr>
              <p:nvPr/>
            </p:nvSpPr>
            <p:spPr bwMode="auto">
              <a:xfrm>
                <a:off x="1436686" y="1892299"/>
                <a:ext cx="36513" cy="31750"/>
              </a:xfrm>
              <a:custGeom>
                <a:avLst/>
                <a:gdLst/>
                <a:ahLst/>
                <a:cxnLst>
                  <a:cxn ang="0">
                    <a:pos x="27" y="15"/>
                  </a:cxn>
                  <a:cxn ang="0">
                    <a:pos x="27" y="15"/>
                  </a:cxn>
                  <a:cxn ang="0">
                    <a:pos x="42" y="37"/>
                  </a:cxn>
                  <a:cxn ang="0">
                    <a:pos x="18" y="25"/>
                  </a:cxn>
                  <a:cxn ang="0">
                    <a:pos x="2" y="3"/>
                  </a:cxn>
                  <a:cxn ang="0">
                    <a:pos x="27" y="15"/>
                  </a:cxn>
                  <a:cxn ang="0">
                    <a:pos x="27" y="15"/>
                  </a:cxn>
                </a:cxnLst>
                <a:rect l="0" t="0" r="r" b="b"/>
                <a:pathLst>
                  <a:path w="45" h="39">
                    <a:moveTo>
                      <a:pt x="27" y="15"/>
                    </a:moveTo>
                    <a:lnTo>
                      <a:pt x="27" y="15"/>
                    </a:lnTo>
                    <a:cubicBezTo>
                      <a:pt x="38" y="24"/>
                      <a:pt x="45" y="34"/>
                      <a:pt x="42" y="37"/>
                    </a:cubicBezTo>
                    <a:cubicBezTo>
                      <a:pt x="40" y="39"/>
                      <a:pt x="29" y="34"/>
                      <a:pt x="18" y="25"/>
                    </a:cubicBezTo>
                    <a:cubicBezTo>
                      <a:pt x="7" y="16"/>
                      <a:pt x="0" y="6"/>
                      <a:pt x="2" y="3"/>
                    </a:cubicBezTo>
                    <a:cubicBezTo>
                      <a:pt x="5" y="0"/>
                      <a:pt x="16" y="5"/>
                      <a:pt x="27" y="15"/>
                    </a:cubicBezTo>
                    <a:lnTo>
                      <a:pt x="27" y="15"/>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52" name="Freeform 1016"/>
              <p:cNvSpPr>
                <a:spLocks/>
              </p:cNvSpPr>
              <p:nvPr/>
            </p:nvSpPr>
            <p:spPr bwMode="auto">
              <a:xfrm>
                <a:off x="1558924" y="2020887"/>
                <a:ext cx="11113" cy="12700"/>
              </a:xfrm>
              <a:custGeom>
                <a:avLst/>
                <a:gdLst/>
                <a:ahLst/>
                <a:cxnLst>
                  <a:cxn ang="0">
                    <a:pos x="14" y="8"/>
                  </a:cxn>
                  <a:cxn ang="0">
                    <a:pos x="14" y="8"/>
                  </a:cxn>
                  <a:cxn ang="0">
                    <a:pos x="7" y="15"/>
                  </a:cxn>
                  <a:cxn ang="0">
                    <a:pos x="0" y="8"/>
                  </a:cxn>
                  <a:cxn ang="0">
                    <a:pos x="7" y="0"/>
                  </a:cxn>
                  <a:cxn ang="0">
                    <a:pos x="14" y="8"/>
                  </a:cxn>
                  <a:cxn ang="0">
                    <a:pos x="14" y="8"/>
                  </a:cxn>
                </a:cxnLst>
                <a:rect l="0" t="0" r="r" b="b"/>
                <a:pathLst>
                  <a:path w="14" h="15">
                    <a:moveTo>
                      <a:pt x="14" y="8"/>
                    </a:moveTo>
                    <a:lnTo>
                      <a:pt x="14" y="8"/>
                    </a:lnTo>
                    <a:cubicBezTo>
                      <a:pt x="14" y="12"/>
                      <a:pt x="11" y="15"/>
                      <a:pt x="7" y="15"/>
                    </a:cubicBezTo>
                    <a:cubicBezTo>
                      <a:pt x="3" y="15"/>
                      <a:pt x="0" y="12"/>
                      <a:pt x="0" y="8"/>
                    </a:cubicBezTo>
                    <a:cubicBezTo>
                      <a:pt x="0" y="3"/>
                      <a:pt x="3" y="0"/>
                      <a:pt x="7" y="0"/>
                    </a:cubicBezTo>
                    <a:cubicBezTo>
                      <a:pt x="11" y="0"/>
                      <a:pt x="14" y="3"/>
                      <a:pt x="14" y="8"/>
                    </a:cubicBezTo>
                    <a:lnTo>
                      <a:pt x="14" y="8"/>
                    </a:lnTo>
                    <a:close/>
                  </a:path>
                </a:pathLst>
              </a:custGeom>
              <a:noFill/>
              <a:ln w="4763"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53" name="Freeform 1017"/>
              <p:cNvSpPr>
                <a:spLocks/>
              </p:cNvSpPr>
              <p:nvPr/>
            </p:nvSpPr>
            <p:spPr bwMode="auto">
              <a:xfrm>
                <a:off x="1433511" y="1966912"/>
                <a:ext cx="130175" cy="68263"/>
              </a:xfrm>
              <a:custGeom>
                <a:avLst/>
                <a:gdLst/>
                <a:ahLst/>
                <a:cxnLst>
                  <a:cxn ang="0">
                    <a:pos x="160" y="76"/>
                  </a:cxn>
                  <a:cxn ang="0">
                    <a:pos x="160" y="76"/>
                  </a:cxn>
                  <a:cxn ang="0">
                    <a:pos x="89" y="53"/>
                  </a:cxn>
                  <a:cxn ang="0">
                    <a:pos x="49" y="19"/>
                  </a:cxn>
                  <a:cxn ang="0">
                    <a:pos x="0" y="0"/>
                  </a:cxn>
                </a:cxnLst>
                <a:rect l="0" t="0" r="r" b="b"/>
                <a:pathLst>
                  <a:path w="160" h="84">
                    <a:moveTo>
                      <a:pt x="160" y="76"/>
                    </a:moveTo>
                    <a:lnTo>
                      <a:pt x="160" y="76"/>
                    </a:lnTo>
                    <a:cubicBezTo>
                      <a:pt x="138" y="84"/>
                      <a:pt x="101" y="65"/>
                      <a:pt x="89" y="53"/>
                    </a:cubicBezTo>
                    <a:cubicBezTo>
                      <a:pt x="71" y="36"/>
                      <a:pt x="64" y="27"/>
                      <a:pt x="49" y="19"/>
                    </a:cubicBezTo>
                    <a:cubicBezTo>
                      <a:pt x="29" y="9"/>
                      <a:pt x="19" y="9"/>
                      <a:pt x="0" y="0"/>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54" name="Freeform 1018"/>
              <p:cNvSpPr>
                <a:spLocks/>
              </p:cNvSpPr>
              <p:nvPr/>
            </p:nvSpPr>
            <p:spPr bwMode="auto">
              <a:xfrm>
                <a:off x="1404936" y="1960562"/>
                <a:ext cx="39688" cy="20638"/>
              </a:xfrm>
              <a:custGeom>
                <a:avLst/>
                <a:gdLst/>
                <a:ahLst/>
                <a:cxnLst>
                  <a:cxn ang="0">
                    <a:pos x="28" y="6"/>
                  </a:cxn>
                  <a:cxn ang="0">
                    <a:pos x="28" y="6"/>
                  </a:cxn>
                  <a:cxn ang="0">
                    <a:pos x="50" y="21"/>
                  </a:cxn>
                  <a:cxn ang="0">
                    <a:pos x="23" y="19"/>
                  </a:cxn>
                  <a:cxn ang="0">
                    <a:pos x="1" y="4"/>
                  </a:cxn>
                  <a:cxn ang="0">
                    <a:pos x="28" y="6"/>
                  </a:cxn>
                </a:cxnLst>
                <a:rect l="0" t="0" r="r" b="b"/>
                <a:pathLst>
                  <a:path w="51" h="25">
                    <a:moveTo>
                      <a:pt x="28" y="6"/>
                    </a:moveTo>
                    <a:lnTo>
                      <a:pt x="28" y="6"/>
                    </a:lnTo>
                    <a:cubicBezTo>
                      <a:pt x="41" y="11"/>
                      <a:pt x="51" y="18"/>
                      <a:pt x="50" y="21"/>
                    </a:cubicBezTo>
                    <a:cubicBezTo>
                      <a:pt x="49" y="25"/>
                      <a:pt x="37" y="24"/>
                      <a:pt x="23" y="19"/>
                    </a:cubicBezTo>
                    <a:cubicBezTo>
                      <a:pt x="10" y="14"/>
                      <a:pt x="0" y="7"/>
                      <a:pt x="1" y="4"/>
                    </a:cubicBezTo>
                    <a:cubicBezTo>
                      <a:pt x="2" y="0"/>
                      <a:pt x="14" y="1"/>
                      <a:pt x="28" y="6"/>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355" name="Freeform 1019"/>
              <p:cNvSpPr>
                <a:spLocks/>
              </p:cNvSpPr>
              <p:nvPr/>
            </p:nvSpPr>
            <p:spPr bwMode="auto">
              <a:xfrm>
                <a:off x="1404936" y="1960562"/>
                <a:ext cx="39688" cy="20638"/>
              </a:xfrm>
              <a:custGeom>
                <a:avLst/>
                <a:gdLst/>
                <a:ahLst/>
                <a:cxnLst>
                  <a:cxn ang="0">
                    <a:pos x="28" y="6"/>
                  </a:cxn>
                  <a:cxn ang="0">
                    <a:pos x="28" y="6"/>
                  </a:cxn>
                  <a:cxn ang="0">
                    <a:pos x="50" y="21"/>
                  </a:cxn>
                  <a:cxn ang="0">
                    <a:pos x="23" y="19"/>
                  </a:cxn>
                  <a:cxn ang="0">
                    <a:pos x="1" y="4"/>
                  </a:cxn>
                  <a:cxn ang="0">
                    <a:pos x="28" y="6"/>
                  </a:cxn>
                  <a:cxn ang="0">
                    <a:pos x="28" y="6"/>
                  </a:cxn>
                </a:cxnLst>
                <a:rect l="0" t="0" r="r" b="b"/>
                <a:pathLst>
                  <a:path w="51" h="25">
                    <a:moveTo>
                      <a:pt x="28" y="6"/>
                    </a:moveTo>
                    <a:lnTo>
                      <a:pt x="28" y="6"/>
                    </a:lnTo>
                    <a:cubicBezTo>
                      <a:pt x="41" y="11"/>
                      <a:pt x="51" y="18"/>
                      <a:pt x="50" y="21"/>
                    </a:cubicBezTo>
                    <a:cubicBezTo>
                      <a:pt x="49" y="25"/>
                      <a:pt x="37" y="24"/>
                      <a:pt x="23" y="19"/>
                    </a:cubicBezTo>
                    <a:cubicBezTo>
                      <a:pt x="10" y="14"/>
                      <a:pt x="0" y="7"/>
                      <a:pt x="1" y="4"/>
                    </a:cubicBezTo>
                    <a:cubicBezTo>
                      <a:pt x="2" y="0"/>
                      <a:pt x="14" y="1"/>
                      <a:pt x="28" y="6"/>
                    </a:cubicBezTo>
                    <a:lnTo>
                      <a:pt x="28" y="6"/>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56" name="Freeform 1020"/>
              <p:cNvSpPr>
                <a:spLocks/>
              </p:cNvSpPr>
              <p:nvPr/>
            </p:nvSpPr>
            <p:spPr bwMode="auto">
              <a:xfrm>
                <a:off x="1406524" y="1952624"/>
                <a:ext cx="41275" cy="19050"/>
              </a:xfrm>
              <a:custGeom>
                <a:avLst/>
                <a:gdLst/>
                <a:ahLst/>
                <a:cxnLst>
                  <a:cxn ang="0">
                    <a:pos x="28" y="6"/>
                  </a:cxn>
                  <a:cxn ang="0">
                    <a:pos x="28" y="6"/>
                  </a:cxn>
                  <a:cxn ang="0">
                    <a:pos x="50" y="21"/>
                  </a:cxn>
                  <a:cxn ang="0">
                    <a:pos x="23" y="18"/>
                  </a:cxn>
                  <a:cxn ang="0">
                    <a:pos x="1" y="3"/>
                  </a:cxn>
                  <a:cxn ang="0">
                    <a:pos x="28" y="6"/>
                  </a:cxn>
                </a:cxnLst>
                <a:rect l="0" t="0" r="r" b="b"/>
                <a:pathLst>
                  <a:path w="51" h="24">
                    <a:moveTo>
                      <a:pt x="28" y="6"/>
                    </a:moveTo>
                    <a:lnTo>
                      <a:pt x="28" y="6"/>
                    </a:lnTo>
                    <a:cubicBezTo>
                      <a:pt x="41" y="11"/>
                      <a:pt x="51" y="17"/>
                      <a:pt x="50" y="21"/>
                    </a:cubicBezTo>
                    <a:cubicBezTo>
                      <a:pt x="49" y="24"/>
                      <a:pt x="37" y="23"/>
                      <a:pt x="23" y="18"/>
                    </a:cubicBezTo>
                    <a:cubicBezTo>
                      <a:pt x="10" y="14"/>
                      <a:pt x="0" y="7"/>
                      <a:pt x="1" y="3"/>
                    </a:cubicBezTo>
                    <a:cubicBezTo>
                      <a:pt x="2" y="0"/>
                      <a:pt x="14" y="1"/>
                      <a:pt x="28" y="6"/>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357" name="Freeform 1021"/>
              <p:cNvSpPr>
                <a:spLocks/>
              </p:cNvSpPr>
              <p:nvPr/>
            </p:nvSpPr>
            <p:spPr bwMode="auto">
              <a:xfrm>
                <a:off x="1406524" y="1952624"/>
                <a:ext cx="41275" cy="19050"/>
              </a:xfrm>
              <a:custGeom>
                <a:avLst/>
                <a:gdLst/>
                <a:ahLst/>
                <a:cxnLst>
                  <a:cxn ang="0">
                    <a:pos x="28" y="6"/>
                  </a:cxn>
                  <a:cxn ang="0">
                    <a:pos x="28" y="6"/>
                  </a:cxn>
                  <a:cxn ang="0">
                    <a:pos x="50" y="21"/>
                  </a:cxn>
                  <a:cxn ang="0">
                    <a:pos x="23" y="18"/>
                  </a:cxn>
                  <a:cxn ang="0">
                    <a:pos x="1" y="3"/>
                  </a:cxn>
                  <a:cxn ang="0">
                    <a:pos x="28" y="6"/>
                  </a:cxn>
                  <a:cxn ang="0">
                    <a:pos x="28" y="6"/>
                  </a:cxn>
                </a:cxnLst>
                <a:rect l="0" t="0" r="r" b="b"/>
                <a:pathLst>
                  <a:path w="51" h="24">
                    <a:moveTo>
                      <a:pt x="28" y="6"/>
                    </a:moveTo>
                    <a:lnTo>
                      <a:pt x="28" y="6"/>
                    </a:lnTo>
                    <a:cubicBezTo>
                      <a:pt x="41" y="11"/>
                      <a:pt x="51" y="17"/>
                      <a:pt x="50" y="21"/>
                    </a:cubicBezTo>
                    <a:cubicBezTo>
                      <a:pt x="49" y="24"/>
                      <a:pt x="37" y="23"/>
                      <a:pt x="23" y="18"/>
                    </a:cubicBezTo>
                    <a:cubicBezTo>
                      <a:pt x="10" y="14"/>
                      <a:pt x="0" y="7"/>
                      <a:pt x="1" y="3"/>
                    </a:cubicBezTo>
                    <a:cubicBezTo>
                      <a:pt x="2" y="0"/>
                      <a:pt x="14" y="1"/>
                      <a:pt x="28" y="6"/>
                    </a:cubicBezTo>
                    <a:lnTo>
                      <a:pt x="28" y="6"/>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58" name="Freeform 1022"/>
              <p:cNvSpPr>
                <a:spLocks/>
              </p:cNvSpPr>
              <p:nvPr/>
            </p:nvSpPr>
            <p:spPr bwMode="auto">
              <a:xfrm>
                <a:off x="1565274" y="1993899"/>
                <a:ext cx="136525" cy="33338"/>
              </a:xfrm>
              <a:custGeom>
                <a:avLst/>
                <a:gdLst/>
                <a:ahLst/>
                <a:cxnLst>
                  <a:cxn ang="0">
                    <a:pos x="0" y="42"/>
                  </a:cxn>
                  <a:cxn ang="0">
                    <a:pos x="0" y="42"/>
                  </a:cxn>
                  <a:cxn ang="0">
                    <a:pos x="39" y="20"/>
                  </a:cxn>
                  <a:cxn ang="0">
                    <a:pos x="103" y="8"/>
                  </a:cxn>
                  <a:cxn ang="0">
                    <a:pos x="168" y="0"/>
                  </a:cxn>
                </a:cxnLst>
                <a:rect l="0" t="0" r="r" b="b"/>
                <a:pathLst>
                  <a:path w="168" h="42">
                    <a:moveTo>
                      <a:pt x="0" y="42"/>
                    </a:moveTo>
                    <a:lnTo>
                      <a:pt x="0" y="42"/>
                    </a:lnTo>
                    <a:cubicBezTo>
                      <a:pt x="21" y="30"/>
                      <a:pt x="23" y="29"/>
                      <a:pt x="39" y="20"/>
                    </a:cubicBezTo>
                    <a:cubicBezTo>
                      <a:pt x="54" y="13"/>
                      <a:pt x="74" y="4"/>
                      <a:pt x="103" y="8"/>
                    </a:cubicBezTo>
                    <a:cubicBezTo>
                      <a:pt x="124" y="11"/>
                      <a:pt x="148" y="2"/>
                      <a:pt x="168" y="0"/>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359" name="Freeform 1023"/>
              <p:cNvSpPr>
                <a:spLocks/>
              </p:cNvSpPr>
              <p:nvPr/>
            </p:nvSpPr>
            <p:spPr bwMode="auto">
              <a:xfrm>
                <a:off x="1687511" y="1995487"/>
                <a:ext cx="41275" cy="11113"/>
              </a:xfrm>
              <a:custGeom>
                <a:avLst/>
                <a:gdLst/>
                <a:ahLst/>
                <a:cxnLst>
                  <a:cxn ang="0">
                    <a:pos x="26" y="0"/>
                  </a:cxn>
                  <a:cxn ang="0">
                    <a:pos x="26" y="0"/>
                  </a:cxn>
                  <a:cxn ang="0">
                    <a:pos x="0" y="7"/>
                  </a:cxn>
                  <a:cxn ang="0">
                    <a:pos x="26" y="14"/>
                  </a:cxn>
                  <a:cxn ang="0">
                    <a:pos x="52" y="7"/>
                  </a:cxn>
                  <a:cxn ang="0">
                    <a:pos x="26" y="0"/>
                  </a:cxn>
                </a:cxnLst>
                <a:rect l="0" t="0" r="r" b="b"/>
                <a:pathLst>
                  <a:path w="52" h="14">
                    <a:moveTo>
                      <a:pt x="26" y="0"/>
                    </a:moveTo>
                    <a:lnTo>
                      <a:pt x="26" y="0"/>
                    </a:lnTo>
                    <a:cubicBezTo>
                      <a:pt x="11" y="0"/>
                      <a:pt x="0" y="3"/>
                      <a:pt x="0" y="7"/>
                    </a:cubicBezTo>
                    <a:cubicBezTo>
                      <a:pt x="0" y="10"/>
                      <a:pt x="11" y="14"/>
                      <a:pt x="26" y="14"/>
                    </a:cubicBezTo>
                    <a:cubicBezTo>
                      <a:pt x="40" y="14"/>
                      <a:pt x="52" y="10"/>
                      <a:pt x="52" y="7"/>
                    </a:cubicBezTo>
                    <a:cubicBezTo>
                      <a:pt x="52" y="3"/>
                      <a:pt x="40" y="0"/>
                      <a:pt x="26" y="0"/>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032" name="Freeform 1024"/>
              <p:cNvSpPr>
                <a:spLocks/>
              </p:cNvSpPr>
              <p:nvPr/>
            </p:nvSpPr>
            <p:spPr bwMode="auto">
              <a:xfrm>
                <a:off x="1687511" y="1995487"/>
                <a:ext cx="41275" cy="11113"/>
              </a:xfrm>
              <a:custGeom>
                <a:avLst/>
                <a:gdLst/>
                <a:ahLst/>
                <a:cxnLst>
                  <a:cxn ang="0">
                    <a:pos x="26" y="0"/>
                  </a:cxn>
                  <a:cxn ang="0">
                    <a:pos x="26" y="0"/>
                  </a:cxn>
                  <a:cxn ang="0">
                    <a:pos x="0" y="7"/>
                  </a:cxn>
                  <a:cxn ang="0">
                    <a:pos x="26" y="14"/>
                  </a:cxn>
                  <a:cxn ang="0">
                    <a:pos x="52" y="7"/>
                  </a:cxn>
                  <a:cxn ang="0">
                    <a:pos x="26" y="0"/>
                  </a:cxn>
                  <a:cxn ang="0">
                    <a:pos x="26" y="0"/>
                  </a:cxn>
                </a:cxnLst>
                <a:rect l="0" t="0" r="r" b="b"/>
                <a:pathLst>
                  <a:path w="52" h="14">
                    <a:moveTo>
                      <a:pt x="26" y="0"/>
                    </a:moveTo>
                    <a:lnTo>
                      <a:pt x="26" y="0"/>
                    </a:lnTo>
                    <a:cubicBezTo>
                      <a:pt x="11" y="0"/>
                      <a:pt x="0" y="3"/>
                      <a:pt x="0" y="7"/>
                    </a:cubicBezTo>
                    <a:cubicBezTo>
                      <a:pt x="0" y="10"/>
                      <a:pt x="11" y="14"/>
                      <a:pt x="26" y="14"/>
                    </a:cubicBezTo>
                    <a:cubicBezTo>
                      <a:pt x="40" y="14"/>
                      <a:pt x="52" y="10"/>
                      <a:pt x="52" y="7"/>
                    </a:cubicBezTo>
                    <a:cubicBezTo>
                      <a:pt x="52" y="3"/>
                      <a:pt x="40" y="0"/>
                      <a:pt x="26" y="0"/>
                    </a:cubicBezTo>
                    <a:lnTo>
                      <a:pt x="26" y="0"/>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33" name="Freeform 1025"/>
              <p:cNvSpPr>
                <a:spLocks/>
              </p:cNvSpPr>
              <p:nvPr/>
            </p:nvSpPr>
            <p:spPr bwMode="auto">
              <a:xfrm>
                <a:off x="1687511" y="1985962"/>
                <a:ext cx="41275" cy="11113"/>
              </a:xfrm>
              <a:custGeom>
                <a:avLst/>
                <a:gdLst/>
                <a:ahLst/>
                <a:cxnLst>
                  <a:cxn ang="0">
                    <a:pos x="25" y="0"/>
                  </a:cxn>
                  <a:cxn ang="0">
                    <a:pos x="25" y="0"/>
                  </a:cxn>
                  <a:cxn ang="0">
                    <a:pos x="0" y="7"/>
                  </a:cxn>
                  <a:cxn ang="0">
                    <a:pos x="25" y="14"/>
                  </a:cxn>
                  <a:cxn ang="0">
                    <a:pos x="51" y="7"/>
                  </a:cxn>
                  <a:cxn ang="0">
                    <a:pos x="25" y="0"/>
                  </a:cxn>
                </a:cxnLst>
                <a:rect l="0" t="0" r="r" b="b"/>
                <a:pathLst>
                  <a:path w="51" h="14">
                    <a:moveTo>
                      <a:pt x="25" y="0"/>
                    </a:moveTo>
                    <a:lnTo>
                      <a:pt x="25" y="0"/>
                    </a:lnTo>
                    <a:cubicBezTo>
                      <a:pt x="11" y="0"/>
                      <a:pt x="0" y="3"/>
                      <a:pt x="0" y="7"/>
                    </a:cubicBezTo>
                    <a:cubicBezTo>
                      <a:pt x="0" y="11"/>
                      <a:pt x="11" y="14"/>
                      <a:pt x="25" y="14"/>
                    </a:cubicBezTo>
                    <a:cubicBezTo>
                      <a:pt x="40" y="14"/>
                      <a:pt x="51" y="11"/>
                      <a:pt x="51" y="7"/>
                    </a:cubicBezTo>
                    <a:cubicBezTo>
                      <a:pt x="51" y="3"/>
                      <a:pt x="40" y="0"/>
                      <a:pt x="25" y="0"/>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034" name="Freeform 1026"/>
              <p:cNvSpPr>
                <a:spLocks/>
              </p:cNvSpPr>
              <p:nvPr/>
            </p:nvSpPr>
            <p:spPr bwMode="auto">
              <a:xfrm>
                <a:off x="1687511" y="1985962"/>
                <a:ext cx="41275" cy="11113"/>
              </a:xfrm>
              <a:custGeom>
                <a:avLst/>
                <a:gdLst/>
                <a:ahLst/>
                <a:cxnLst>
                  <a:cxn ang="0">
                    <a:pos x="25" y="0"/>
                  </a:cxn>
                  <a:cxn ang="0">
                    <a:pos x="25" y="0"/>
                  </a:cxn>
                  <a:cxn ang="0">
                    <a:pos x="0" y="7"/>
                  </a:cxn>
                  <a:cxn ang="0">
                    <a:pos x="25" y="14"/>
                  </a:cxn>
                  <a:cxn ang="0">
                    <a:pos x="51" y="7"/>
                  </a:cxn>
                  <a:cxn ang="0">
                    <a:pos x="25" y="0"/>
                  </a:cxn>
                  <a:cxn ang="0">
                    <a:pos x="25" y="0"/>
                  </a:cxn>
                </a:cxnLst>
                <a:rect l="0" t="0" r="r" b="b"/>
                <a:pathLst>
                  <a:path w="51" h="14">
                    <a:moveTo>
                      <a:pt x="25" y="0"/>
                    </a:moveTo>
                    <a:lnTo>
                      <a:pt x="25" y="0"/>
                    </a:lnTo>
                    <a:cubicBezTo>
                      <a:pt x="11" y="0"/>
                      <a:pt x="0" y="3"/>
                      <a:pt x="0" y="7"/>
                    </a:cubicBezTo>
                    <a:cubicBezTo>
                      <a:pt x="0" y="11"/>
                      <a:pt x="11" y="14"/>
                      <a:pt x="25" y="14"/>
                    </a:cubicBezTo>
                    <a:cubicBezTo>
                      <a:pt x="40" y="14"/>
                      <a:pt x="51" y="11"/>
                      <a:pt x="51" y="7"/>
                    </a:cubicBezTo>
                    <a:cubicBezTo>
                      <a:pt x="51" y="3"/>
                      <a:pt x="40" y="0"/>
                      <a:pt x="25" y="0"/>
                    </a:cubicBezTo>
                    <a:lnTo>
                      <a:pt x="25" y="0"/>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35" name="Freeform 1027"/>
              <p:cNvSpPr>
                <a:spLocks/>
              </p:cNvSpPr>
              <p:nvPr/>
            </p:nvSpPr>
            <p:spPr bwMode="auto">
              <a:xfrm>
                <a:off x="1538286" y="1884362"/>
                <a:ext cx="26988" cy="142875"/>
              </a:xfrm>
              <a:custGeom>
                <a:avLst/>
                <a:gdLst/>
                <a:ahLst/>
                <a:cxnLst>
                  <a:cxn ang="0">
                    <a:pos x="33" y="178"/>
                  </a:cxn>
                  <a:cxn ang="0">
                    <a:pos x="33" y="178"/>
                  </a:cxn>
                  <a:cxn ang="0">
                    <a:pos x="3" y="108"/>
                  </a:cxn>
                  <a:cxn ang="0">
                    <a:pos x="4" y="62"/>
                  </a:cxn>
                  <a:cxn ang="0">
                    <a:pos x="12" y="0"/>
                  </a:cxn>
                </a:cxnLst>
                <a:rect l="0" t="0" r="r" b="b"/>
                <a:pathLst>
                  <a:path w="33" h="178">
                    <a:moveTo>
                      <a:pt x="33" y="178"/>
                    </a:moveTo>
                    <a:lnTo>
                      <a:pt x="33" y="178"/>
                    </a:lnTo>
                    <a:cubicBezTo>
                      <a:pt x="15" y="163"/>
                      <a:pt x="8" y="128"/>
                      <a:pt x="3" y="108"/>
                    </a:cubicBezTo>
                    <a:cubicBezTo>
                      <a:pt x="0" y="92"/>
                      <a:pt x="1" y="79"/>
                      <a:pt x="4" y="62"/>
                    </a:cubicBezTo>
                    <a:cubicBezTo>
                      <a:pt x="9" y="45"/>
                      <a:pt x="14" y="21"/>
                      <a:pt x="12" y="0"/>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36" name="Freeform 1028"/>
              <p:cNvSpPr>
                <a:spLocks/>
              </p:cNvSpPr>
              <p:nvPr/>
            </p:nvSpPr>
            <p:spPr bwMode="auto">
              <a:xfrm>
                <a:off x="1531936" y="1857374"/>
                <a:ext cx="15875" cy="41275"/>
              </a:xfrm>
              <a:custGeom>
                <a:avLst/>
                <a:gdLst/>
                <a:ahLst/>
                <a:cxnLst>
                  <a:cxn ang="0">
                    <a:pos x="16" y="25"/>
                  </a:cxn>
                  <a:cxn ang="0">
                    <a:pos x="16" y="25"/>
                  </a:cxn>
                  <a:cxn ang="0">
                    <a:pos x="14" y="52"/>
                  </a:cxn>
                  <a:cxn ang="0">
                    <a:pos x="3" y="27"/>
                  </a:cxn>
                  <a:cxn ang="0">
                    <a:pos x="5" y="0"/>
                  </a:cxn>
                  <a:cxn ang="0">
                    <a:pos x="16" y="25"/>
                  </a:cxn>
                </a:cxnLst>
                <a:rect l="0" t="0" r="r" b="b"/>
                <a:pathLst>
                  <a:path w="19" h="52">
                    <a:moveTo>
                      <a:pt x="16" y="25"/>
                    </a:moveTo>
                    <a:lnTo>
                      <a:pt x="16" y="25"/>
                    </a:lnTo>
                    <a:cubicBezTo>
                      <a:pt x="19" y="39"/>
                      <a:pt x="18" y="51"/>
                      <a:pt x="14" y="52"/>
                    </a:cubicBezTo>
                    <a:cubicBezTo>
                      <a:pt x="10" y="52"/>
                      <a:pt x="5" y="41"/>
                      <a:pt x="3" y="27"/>
                    </a:cubicBezTo>
                    <a:cubicBezTo>
                      <a:pt x="0" y="13"/>
                      <a:pt x="1" y="1"/>
                      <a:pt x="5" y="0"/>
                    </a:cubicBezTo>
                    <a:cubicBezTo>
                      <a:pt x="9" y="0"/>
                      <a:pt x="14" y="11"/>
                      <a:pt x="16" y="25"/>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037" name="Freeform 1029"/>
              <p:cNvSpPr>
                <a:spLocks/>
              </p:cNvSpPr>
              <p:nvPr/>
            </p:nvSpPr>
            <p:spPr bwMode="auto">
              <a:xfrm>
                <a:off x="1531936" y="1857374"/>
                <a:ext cx="15875" cy="41275"/>
              </a:xfrm>
              <a:custGeom>
                <a:avLst/>
                <a:gdLst/>
                <a:ahLst/>
                <a:cxnLst>
                  <a:cxn ang="0">
                    <a:pos x="16" y="25"/>
                  </a:cxn>
                  <a:cxn ang="0">
                    <a:pos x="16" y="25"/>
                  </a:cxn>
                  <a:cxn ang="0">
                    <a:pos x="14" y="52"/>
                  </a:cxn>
                  <a:cxn ang="0">
                    <a:pos x="3" y="27"/>
                  </a:cxn>
                  <a:cxn ang="0">
                    <a:pos x="5" y="0"/>
                  </a:cxn>
                  <a:cxn ang="0">
                    <a:pos x="16" y="25"/>
                  </a:cxn>
                  <a:cxn ang="0">
                    <a:pos x="16" y="25"/>
                  </a:cxn>
                </a:cxnLst>
                <a:rect l="0" t="0" r="r" b="b"/>
                <a:pathLst>
                  <a:path w="19" h="52">
                    <a:moveTo>
                      <a:pt x="16" y="25"/>
                    </a:moveTo>
                    <a:lnTo>
                      <a:pt x="16" y="25"/>
                    </a:lnTo>
                    <a:cubicBezTo>
                      <a:pt x="19" y="39"/>
                      <a:pt x="18" y="51"/>
                      <a:pt x="14" y="52"/>
                    </a:cubicBezTo>
                    <a:cubicBezTo>
                      <a:pt x="10" y="52"/>
                      <a:pt x="5" y="41"/>
                      <a:pt x="3" y="27"/>
                    </a:cubicBezTo>
                    <a:cubicBezTo>
                      <a:pt x="0" y="13"/>
                      <a:pt x="1" y="1"/>
                      <a:pt x="5" y="0"/>
                    </a:cubicBezTo>
                    <a:cubicBezTo>
                      <a:pt x="9" y="0"/>
                      <a:pt x="14" y="11"/>
                      <a:pt x="16" y="25"/>
                    </a:cubicBezTo>
                    <a:lnTo>
                      <a:pt x="16" y="25"/>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38" name="Freeform 1030"/>
              <p:cNvSpPr>
                <a:spLocks/>
              </p:cNvSpPr>
              <p:nvPr/>
            </p:nvSpPr>
            <p:spPr bwMode="auto">
              <a:xfrm>
                <a:off x="1541461" y="1854199"/>
                <a:ext cx="14288" cy="42863"/>
              </a:xfrm>
              <a:custGeom>
                <a:avLst/>
                <a:gdLst/>
                <a:ahLst/>
                <a:cxnLst>
                  <a:cxn ang="0">
                    <a:pos x="16" y="25"/>
                  </a:cxn>
                  <a:cxn ang="0">
                    <a:pos x="16" y="25"/>
                  </a:cxn>
                  <a:cxn ang="0">
                    <a:pos x="14" y="52"/>
                  </a:cxn>
                  <a:cxn ang="0">
                    <a:pos x="2" y="27"/>
                  </a:cxn>
                  <a:cxn ang="0">
                    <a:pos x="5" y="1"/>
                  </a:cxn>
                  <a:cxn ang="0">
                    <a:pos x="16" y="25"/>
                  </a:cxn>
                </a:cxnLst>
                <a:rect l="0" t="0" r="r" b="b"/>
                <a:pathLst>
                  <a:path w="18" h="52">
                    <a:moveTo>
                      <a:pt x="16" y="25"/>
                    </a:moveTo>
                    <a:lnTo>
                      <a:pt x="16" y="25"/>
                    </a:lnTo>
                    <a:cubicBezTo>
                      <a:pt x="18" y="39"/>
                      <a:pt x="17" y="51"/>
                      <a:pt x="14" y="52"/>
                    </a:cubicBezTo>
                    <a:cubicBezTo>
                      <a:pt x="10" y="52"/>
                      <a:pt x="5" y="42"/>
                      <a:pt x="2" y="27"/>
                    </a:cubicBezTo>
                    <a:cubicBezTo>
                      <a:pt x="0" y="13"/>
                      <a:pt x="1" y="1"/>
                      <a:pt x="5" y="1"/>
                    </a:cubicBezTo>
                    <a:cubicBezTo>
                      <a:pt x="8" y="0"/>
                      <a:pt x="13" y="11"/>
                      <a:pt x="16" y="25"/>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039" name="Freeform 1031"/>
              <p:cNvSpPr>
                <a:spLocks/>
              </p:cNvSpPr>
              <p:nvPr/>
            </p:nvSpPr>
            <p:spPr bwMode="auto">
              <a:xfrm>
                <a:off x="1541461" y="1854199"/>
                <a:ext cx="14288" cy="42863"/>
              </a:xfrm>
              <a:custGeom>
                <a:avLst/>
                <a:gdLst/>
                <a:ahLst/>
                <a:cxnLst>
                  <a:cxn ang="0">
                    <a:pos x="16" y="25"/>
                  </a:cxn>
                  <a:cxn ang="0">
                    <a:pos x="16" y="25"/>
                  </a:cxn>
                  <a:cxn ang="0">
                    <a:pos x="14" y="52"/>
                  </a:cxn>
                  <a:cxn ang="0">
                    <a:pos x="2" y="27"/>
                  </a:cxn>
                  <a:cxn ang="0">
                    <a:pos x="5" y="1"/>
                  </a:cxn>
                  <a:cxn ang="0">
                    <a:pos x="16" y="25"/>
                  </a:cxn>
                  <a:cxn ang="0">
                    <a:pos x="16" y="25"/>
                  </a:cxn>
                </a:cxnLst>
                <a:rect l="0" t="0" r="r" b="b"/>
                <a:pathLst>
                  <a:path w="18" h="52">
                    <a:moveTo>
                      <a:pt x="16" y="25"/>
                    </a:moveTo>
                    <a:lnTo>
                      <a:pt x="16" y="25"/>
                    </a:lnTo>
                    <a:cubicBezTo>
                      <a:pt x="18" y="39"/>
                      <a:pt x="17" y="51"/>
                      <a:pt x="14" y="52"/>
                    </a:cubicBezTo>
                    <a:cubicBezTo>
                      <a:pt x="10" y="52"/>
                      <a:pt x="5" y="42"/>
                      <a:pt x="2" y="27"/>
                    </a:cubicBezTo>
                    <a:cubicBezTo>
                      <a:pt x="0" y="13"/>
                      <a:pt x="1" y="1"/>
                      <a:pt x="5" y="1"/>
                    </a:cubicBezTo>
                    <a:cubicBezTo>
                      <a:pt x="8" y="0"/>
                      <a:pt x="13" y="11"/>
                      <a:pt x="16" y="25"/>
                    </a:cubicBezTo>
                    <a:lnTo>
                      <a:pt x="16" y="25"/>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40" name="Freeform 1032"/>
              <p:cNvSpPr>
                <a:spLocks/>
              </p:cNvSpPr>
              <p:nvPr/>
            </p:nvSpPr>
            <p:spPr bwMode="auto">
              <a:xfrm>
                <a:off x="1565274" y="2030412"/>
                <a:ext cx="69850" cy="130175"/>
              </a:xfrm>
              <a:custGeom>
                <a:avLst/>
                <a:gdLst/>
                <a:ahLst/>
                <a:cxnLst>
                  <a:cxn ang="0">
                    <a:pos x="0" y="0"/>
                  </a:cxn>
                  <a:cxn ang="0">
                    <a:pos x="0" y="0"/>
                  </a:cxn>
                  <a:cxn ang="0">
                    <a:pos x="47" y="53"/>
                  </a:cxn>
                  <a:cxn ang="0">
                    <a:pos x="61" y="107"/>
                  </a:cxn>
                  <a:cxn ang="0">
                    <a:pos x="88" y="163"/>
                  </a:cxn>
                </a:cxnLst>
                <a:rect l="0" t="0" r="r" b="b"/>
                <a:pathLst>
                  <a:path w="88" h="163">
                    <a:moveTo>
                      <a:pt x="0" y="0"/>
                    </a:moveTo>
                    <a:lnTo>
                      <a:pt x="0" y="0"/>
                    </a:lnTo>
                    <a:cubicBezTo>
                      <a:pt x="23" y="4"/>
                      <a:pt x="41" y="34"/>
                      <a:pt x="47" y="53"/>
                    </a:cubicBezTo>
                    <a:cubicBezTo>
                      <a:pt x="54" y="67"/>
                      <a:pt x="56" y="91"/>
                      <a:pt x="61" y="107"/>
                    </a:cubicBezTo>
                    <a:cubicBezTo>
                      <a:pt x="66" y="124"/>
                      <a:pt x="76" y="146"/>
                      <a:pt x="88" y="163"/>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41" name="Freeform 1033"/>
              <p:cNvSpPr>
                <a:spLocks/>
              </p:cNvSpPr>
              <p:nvPr/>
            </p:nvSpPr>
            <p:spPr bwMode="auto">
              <a:xfrm>
                <a:off x="1630361" y="2144712"/>
                <a:ext cx="31750" cy="34925"/>
              </a:xfrm>
              <a:custGeom>
                <a:avLst/>
                <a:gdLst/>
                <a:ahLst/>
                <a:cxnLst>
                  <a:cxn ang="0">
                    <a:pos x="15" y="26"/>
                  </a:cxn>
                  <a:cxn ang="0">
                    <a:pos x="15" y="26"/>
                  </a:cxn>
                  <a:cxn ang="0">
                    <a:pos x="3" y="2"/>
                  </a:cxn>
                  <a:cxn ang="0">
                    <a:pos x="25" y="18"/>
                  </a:cxn>
                  <a:cxn ang="0">
                    <a:pos x="37" y="42"/>
                  </a:cxn>
                  <a:cxn ang="0">
                    <a:pos x="15" y="26"/>
                  </a:cxn>
                </a:cxnLst>
                <a:rect l="0" t="0" r="r" b="b"/>
                <a:pathLst>
                  <a:path w="40" h="44">
                    <a:moveTo>
                      <a:pt x="15" y="26"/>
                    </a:moveTo>
                    <a:lnTo>
                      <a:pt x="15" y="26"/>
                    </a:lnTo>
                    <a:cubicBezTo>
                      <a:pt x="6" y="15"/>
                      <a:pt x="0" y="5"/>
                      <a:pt x="3" y="2"/>
                    </a:cubicBezTo>
                    <a:cubicBezTo>
                      <a:pt x="6" y="0"/>
                      <a:pt x="16" y="7"/>
                      <a:pt x="25" y="18"/>
                    </a:cubicBezTo>
                    <a:cubicBezTo>
                      <a:pt x="34" y="29"/>
                      <a:pt x="40" y="39"/>
                      <a:pt x="37" y="42"/>
                    </a:cubicBezTo>
                    <a:cubicBezTo>
                      <a:pt x="34" y="44"/>
                      <a:pt x="24" y="37"/>
                      <a:pt x="15" y="26"/>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042" name="Freeform 1034"/>
              <p:cNvSpPr>
                <a:spLocks/>
              </p:cNvSpPr>
              <p:nvPr/>
            </p:nvSpPr>
            <p:spPr bwMode="auto">
              <a:xfrm>
                <a:off x="1630361" y="2144712"/>
                <a:ext cx="31750" cy="34925"/>
              </a:xfrm>
              <a:custGeom>
                <a:avLst/>
                <a:gdLst/>
                <a:ahLst/>
                <a:cxnLst>
                  <a:cxn ang="0">
                    <a:pos x="15" y="26"/>
                  </a:cxn>
                  <a:cxn ang="0">
                    <a:pos x="15" y="26"/>
                  </a:cxn>
                  <a:cxn ang="0">
                    <a:pos x="3" y="2"/>
                  </a:cxn>
                  <a:cxn ang="0">
                    <a:pos x="25" y="18"/>
                  </a:cxn>
                  <a:cxn ang="0">
                    <a:pos x="37" y="42"/>
                  </a:cxn>
                  <a:cxn ang="0">
                    <a:pos x="15" y="26"/>
                  </a:cxn>
                  <a:cxn ang="0">
                    <a:pos x="15" y="26"/>
                  </a:cxn>
                </a:cxnLst>
                <a:rect l="0" t="0" r="r" b="b"/>
                <a:pathLst>
                  <a:path w="40" h="44">
                    <a:moveTo>
                      <a:pt x="15" y="26"/>
                    </a:moveTo>
                    <a:lnTo>
                      <a:pt x="15" y="26"/>
                    </a:lnTo>
                    <a:cubicBezTo>
                      <a:pt x="6" y="15"/>
                      <a:pt x="0" y="5"/>
                      <a:pt x="3" y="2"/>
                    </a:cubicBezTo>
                    <a:cubicBezTo>
                      <a:pt x="6" y="0"/>
                      <a:pt x="16" y="7"/>
                      <a:pt x="25" y="18"/>
                    </a:cubicBezTo>
                    <a:cubicBezTo>
                      <a:pt x="34" y="29"/>
                      <a:pt x="40" y="39"/>
                      <a:pt x="37" y="42"/>
                    </a:cubicBezTo>
                    <a:cubicBezTo>
                      <a:pt x="34" y="44"/>
                      <a:pt x="24" y="37"/>
                      <a:pt x="15" y="26"/>
                    </a:cubicBezTo>
                    <a:lnTo>
                      <a:pt x="15" y="26"/>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43" name="Freeform 1035"/>
              <p:cNvSpPr>
                <a:spLocks/>
              </p:cNvSpPr>
              <p:nvPr/>
            </p:nvSpPr>
            <p:spPr bwMode="auto">
              <a:xfrm>
                <a:off x="1624011" y="2149474"/>
                <a:ext cx="31750" cy="36513"/>
              </a:xfrm>
              <a:custGeom>
                <a:avLst/>
                <a:gdLst/>
                <a:ahLst/>
                <a:cxnLst>
                  <a:cxn ang="0">
                    <a:pos x="14" y="27"/>
                  </a:cxn>
                  <a:cxn ang="0">
                    <a:pos x="14" y="27"/>
                  </a:cxn>
                  <a:cxn ang="0">
                    <a:pos x="3" y="3"/>
                  </a:cxn>
                  <a:cxn ang="0">
                    <a:pos x="25" y="18"/>
                  </a:cxn>
                  <a:cxn ang="0">
                    <a:pos x="36" y="42"/>
                  </a:cxn>
                  <a:cxn ang="0">
                    <a:pos x="14" y="27"/>
                  </a:cxn>
                </a:cxnLst>
                <a:rect l="0" t="0" r="r" b="b"/>
                <a:pathLst>
                  <a:path w="39" h="45">
                    <a:moveTo>
                      <a:pt x="14" y="27"/>
                    </a:moveTo>
                    <a:lnTo>
                      <a:pt x="14" y="27"/>
                    </a:lnTo>
                    <a:cubicBezTo>
                      <a:pt x="5" y="16"/>
                      <a:pt x="0" y="5"/>
                      <a:pt x="3" y="3"/>
                    </a:cubicBezTo>
                    <a:cubicBezTo>
                      <a:pt x="6" y="0"/>
                      <a:pt x="15" y="7"/>
                      <a:pt x="25" y="18"/>
                    </a:cubicBezTo>
                    <a:cubicBezTo>
                      <a:pt x="34" y="29"/>
                      <a:pt x="39" y="40"/>
                      <a:pt x="36" y="42"/>
                    </a:cubicBezTo>
                    <a:cubicBezTo>
                      <a:pt x="33" y="45"/>
                      <a:pt x="23" y="38"/>
                      <a:pt x="14" y="27"/>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044" name="Freeform 1036"/>
              <p:cNvSpPr>
                <a:spLocks/>
              </p:cNvSpPr>
              <p:nvPr/>
            </p:nvSpPr>
            <p:spPr bwMode="auto">
              <a:xfrm>
                <a:off x="1624011" y="2149474"/>
                <a:ext cx="31750" cy="36513"/>
              </a:xfrm>
              <a:custGeom>
                <a:avLst/>
                <a:gdLst/>
                <a:ahLst/>
                <a:cxnLst>
                  <a:cxn ang="0">
                    <a:pos x="14" y="27"/>
                  </a:cxn>
                  <a:cxn ang="0">
                    <a:pos x="14" y="27"/>
                  </a:cxn>
                  <a:cxn ang="0">
                    <a:pos x="3" y="3"/>
                  </a:cxn>
                  <a:cxn ang="0">
                    <a:pos x="25" y="18"/>
                  </a:cxn>
                  <a:cxn ang="0">
                    <a:pos x="36" y="42"/>
                  </a:cxn>
                  <a:cxn ang="0">
                    <a:pos x="14" y="27"/>
                  </a:cxn>
                  <a:cxn ang="0">
                    <a:pos x="14" y="27"/>
                  </a:cxn>
                </a:cxnLst>
                <a:rect l="0" t="0" r="r" b="b"/>
                <a:pathLst>
                  <a:path w="39" h="45">
                    <a:moveTo>
                      <a:pt x="14" y="27"/>
                    </a:moveTo>
                    <a:lnTo>
                      <a:pt x="14" y="27"/>
                    </a:lnTo>
                    <a:cubicBezTo>
                      <a:pt x="5" y="16"/>
                      <a:pt x="0" y="5"/>
                      <a:pt x="3" y="3"/>
                    </a:cubicBezTo>
                    <a:cubicBezTo>
                      <a:pt x="6" y="0"/>
                      <a:pt x="15" y="7"/>
                      <a:pt x="25" y="18"/>
                    </a:cubicBezTo>
                    <a:cubicBezTo>
                      <a:pt x="34" y="29"/>
                      <a:pt x="39" y="40"/>
                      <a:pt x="36" y="42"/>
                    </a:cubicBezTo>
                    <a:cubicBezTo>
                      <a:pt x="33" y="45"/>
                      <a:pt x="23" y="38"/>
                      <a:pt x="14" y="27"/>
                    </a:cubicBezTo>
                    <a:lnTo>
                      <a:pt x="14" y="27"/>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45" name="Freeform 1037"/>
              <p:cNvSpPr>
                <a:spLocks/>
              </p:cNvSpPr>
              <p:nvPr/>
            </p:nvSpPr>
            <p:spPr bwMode="auto">
              <a:xfrm>
                <a:off x="1471611" y="2028824"/>
                <a:ext cx="92075" cy="120650"/>
              </a:xfrm>
              <a:custGeom>
                <a:avLst/>
                <a:gdLst/>
                <a:ahLst/>
                <a:cxnLst>
                  <a:cxn ang="0">
                    <a:pos x="114" y="0"/>
                  </a:cxn>
                  <a:cxn ang="0">
                    <a:pos x="114" y="0"/>
                  </a:cxn>
                  <a:cxn ang="0">
                    <a:pos x="69" y="55"/>
                  </a:cxn>
                  <a:cxn ang="0">
                    <a:pos x="33" y="102"/>
                  </a:cxn>
                  <a:cxn ang="0">
                    <a:pos x="0" y="150"/>
                  </a:cxn>
                </a:cxnLst>
                <a:rect l="0" t="0" r="r" b="b"/>
                <a:pathLst>
                  <a:path w="114" h="150">
                    <a:moveTo>
                      <a:pt x="114" y="0"/>
                    </a:moveTo>
                    <a:lnTo>
                      <a:pt x="114" y="0"/>
                    </a:lnTo>
                    <a:cubicBezTo>
                      <a:pt x="110" y="25"/>
                      <a:pt x="92" y="40"/>
                      <a:pt x="69" y="55"/>
                    </a:cubicBezTo>
                    <a:cubicBezTo>
                      <a:pt x="59" y="58"/>
                      <a:pt x="42" y="80"/>
                      <a:pt x="33" y="102"/>
                    </a:cubicBezTo>
                    <a:cubicBezTo>
                      <a:pt x="27" y="117"/>
                      <a:pt x="12" y="133"/>
                      <a:pt x="0" y="150"/>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46" name="Freeform 1038"/>
              <p:cNvSpPr>
                <a:spLocks/>
              </p:cNvSpPr>
              <p:nvPr/>
            </p:nvSpPr>
            <p:spPr bwMode="auto">
              <a:xfrm>
                <a:off x="1462086" y="2139949"/>
                <a:ext cx="25400" cy="38100"/>
              </a:xfrm>
              <a:custGeom>
                <a:avLst/>
                <a:gdLst/>
                <a:ahLst/>
                <a:cxnLst>
                  <a:cxn ang="0">
                    <a:pos x="10" y="21"/>
                  </a:cxn>
                  <a:cxn ang="0">
                    <a:pos x="10" y="21"/>
                  </a:cxn>
                  <a:cxn ang="0">
                    <a:pos x="29" y="2"/>
                  </a:cxn>
                  <a:cxn ang="0">
                    <a:pos x="22" y="28"/>
                  </a:cxn>
                  <a:cxn ang="0">
                    <a:pos x="3" y="47"/>
                  </a:cxn>
                  <a:cxn ang="0">
                    <a:pos x="10" y="21"/>
                  </a:cxn>
                </a:cxnLst>
                <a:rect l="0" t="0" r="r" b="b"/>
                <a:pathLst>
                  <a:path w="32" h="49">
                    <a:moveTo>
                      <a:pt x="10" y="21"/>
                    </a:moveTo>
                    <a:lnTo>
                      <a:pt x="10" y="21"/>
                    </a:lnTo>
                    <a:cubicBezTo>
                      <a:pt x="17" y="9"/>
                      <a:pt x="26" y="0"/>
                      <a:pt x="29" y="2"/>
                    </a:cubicBezTo>
                    <a:cubicBezTo>
                      <a:pt x="32" y="4"/>
                      <a:pt x="29" y="16"/>
                      <a:pt x="22" y="28"/>
                    </a:cubicBezTo>
                    <a:cubicBezTo>
                      <a:pt x="15" y="40"/>
                      <a:pt x="7" y="49"/>
                      <a:pt x="3" y="47"/>
                    </a:cubicBezTo>
                    <a:cubicBezTo>
                      <a:pt x="0" y="45"/>
                      <a:pt x="3" y="34"/>
                      <a:pt x="10" y="21"/>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047" name="Freeform 1039"/>
              <p:cNvSpPr>
                <a:spLocks/>
              </p:cNvSpPr>
              <p:nvPr/>
            </p:nvSpPr>
            <p:spPr bwMode="auto">
              <a:xfrm>
                <a:off x="1462086" y="2139949"/>
                <a:ext cx="25400" cy="38100"/>
              </a:xfrm>
              <a:custGeom>
                <a:avLst/>
                <a:gdLst/>
                <a:ahLst/>
                <a:cxnLst>
                  <a:cxn ang="0">
                    <a:pos x="10" y="21"/>
                  </a:cxn>
                  <a:cxn ang="0">
                    <a:pos x="10" y="21"/>
                  </a:cxn>
                  <a:cxn ang="0">
                    <a:pos x="29" y="2"/>
                  </a:cxn>
                  <a:cxn ang="0">
                    <a:pos x="22" y="28"/>
                  </a:cxn>
                  <a:cxn ang="0">
                    <a:pos x="3" y="47"/>
                  </a:cxn>
                  <a:cxn ang="0">
                    <a:pos x="10" y="21"/>
                  </a:cxn>
                  <a:cxn ang="0">
                    <a:pos x="10" y="21"/>
                  </a:cxn>
                </a:cxnLst>
                <a:rect l="0" t="0" r="r" b="b"/>
                <a:pathLst>
                  <a:path w="32" h="49">
                    <a:moveTo>
                      <a:pt x="10" y="21"/>
                    </a:moveTo>
                    <a:lnTo>
                      <a:pt x="10" y="21"/>
                    </a:lnTo>
                    <a:cubicBezTo>
                      <a:pt x="17" y="9"/>
                      <a:pt x="26" y="0"/>
                      <a:pt x="29" y="2"/>
                    </a:cubicBezTo>
                    <a:cubicBezTo>
                      <a:pt x="32" y="4"/>
                      <a:pt x="29" y="16"/>
                      <a:pt x="22" y="28"/>
                    </a:cubicBezTo>
                    <a:cubicBezTo>
                      <a:pt x="15" y="40"/>
                      <a:pt x="7" y="49"/>
                      <a:pt x="3" y="47"/>
                    </a:cubicBezTo>
                    <a:cubicBezTo>
                      <a:pt x="0" y="45"/>
                      <a:pt x="3" y="34"/>
                      <a:pt x="10" y="21"/>
                    </a:cubicBezTo>
                    <a:lnTo>
                      <a:pt x="10" y="21"/>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48" name="Freeform 1040"/>
              <p:cNvSpPr>
                <a:spLocks/>
              </p:cNvSpPr>
              <p:nvPr/>
            </p:nvSpPr>
            <p:spPr bwMode="auto">
              <a:xfrm>
                <a:off x="1454149" y="2136774"/>
                <a:ext cx="25400" cy="38100"/>
              </a:xfrm>
              <a:custGeom>
                <a:avLst/>
                <a:gdLst/>
                <a:ahLst/>
                <a:cxnLst>
                  <a:cxn ang="0">
                    <a:pos x="11" y="20"/>
                  </a:cxn>
                  <a:cxn ang="0">
                    <a:pos x="11" y="20"/>
                  </a:cxn>
                  <a:cxn ang="0">
                    <a:pos x="29" y="1"/>
                  </a:cxn>
                  <a:cxn ang="0">
                    <a:pos x="22" y="27"/>
                  </a:cxn>
                  <a:cxn ang="0">
                    <a:pos x="3" y="46"/>
                  </a:cxn>
                  <a:cxn ang="0">
                    <a:pos x="11" y="20"/>
                  </a:cxn>
                </a:cxnLst>
                <a:rect l="0" t="0" r="r" b="b"/>
                <a:pathLst>
                  <a:path w="33" h="48">
                    <a:moveTo>
                      <a:pt x="11" y="20"/>
                    </a:moveTo>
                    <a:lnTo>
                      <a:pt x="11" y="20"/>
                    </a:lnTo>
                    <a:cubicBezTo>
                      <a:pt x="18" y="8"/>
                      <a:pt x="26" y="0"/>
                      <a:pt x="29" y="1"/>
                    </a:cubicBezTo>
                    <a:cubicBezTo>
                      <a:pt x="33" y="3"/>
                      <a:pt x="30" y="15"/>
                      <a:pt x="22" y="27"/>
                    </a:cubicBezTo>
                    <a:cubicBezTo>
                      <a:pt x="15" y="40"/>
                      <a:pt x="7" y="48"/>
                      <a:pt x="3" y="46"/>
                    </a:cubicBezTo>
                    <a:cubicBezTo>
                      <a:pt x="0" y="44"/>
                      <a:pt x="3" y="33"/>
                      <a:pt x="11" y="20"/>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049" name="Freeform 1041"/>
              <p:cNvSpPr>
                <a:spLocks/>
              </p:cNvSpPr>
              <p:nvPr/>
            </p:nvSpPr>
            <p:spPr bwMode="auto">
              <a:xfrm>
                <a:off x="1454149" y="2136774"/>
                <a:ext cx="25400" cy="38100"/>
              </a:xfrm>
              <a:custGeom>
                <a:avLst/>
                <a:gdLst/>
                <a:ahLst/>
                <a:cxnLst>
                  <a:cxn ang="0">
                    <a:pos x="11" y="20"/>
                  </a:cxn>
                  <a:cxn ang="0">
                    <a:pos x="11" y="20"/>
                  </a:cxn>
                  <a:cxn ang="0">
                    <a:pos x="29" y="1"/>
                  </a:cxn>
                  <a:cxn ang="0">
                    <a:pos x="22" y="27"/>
                  </a:cxn>
                  <a:cxn ang="0">
                    <a:pos x="3" y="46"/>
                  </a:cxn>
                  <a:cxn ang="0">
                    <a:pos x="11" y="20"/>
                  </a:cxn>
                  <a:cxn ang="0">
                    <a:pos x="11" y="20"/>
                  </a:cxn>
                </a:cxnLst>
                <a:rect l="0" t="0" r="r" b="b"/>
                <a:pathLst>
                  <a:path w="33" h="48">
                    <a:moveTo>
                      <a:pt x="11" y="20"/>
                    </a:moveTo>
                    <a:lnTo>
                      <a:pt x="11" y="20"/>
                    </a:lnTo>
                    <a:cubicBezTo>
                      <a:pt x="18" y="8"/>
                      <a:pt x="26" y="0"/>
                      <a:pt x="29" y="1"/>
                    </a:cubicBezTo>
                    <a:cubicBezTo>
                      <a:pt x="33" y="3"/>
                      <a:pt x="30" y="15"/>
                      <a:pt x="22" y="27"/>
                    </a:cubicBezTo>
                    <a:cubicBezTo>
                      <a:pt x="15" y="40"/>
                      <a:pt x="7" y="48"/>
                      <a:pt x="3" y="46"/>
                    </a:cubicBezTo>
                    <a:cubicBezTo>
                      <a:pt x="0" y="44"/>
                      <a:pt x="3" y="33"/>
                      <a:pt x="11" y="20"/>
                    </a:cubicBezTo>
                    <a:lnTo>
                      <a:pt x="11" y="20"/>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50" name="Freeform 1042"/>
              <p:cNvSpPr>
                <a:spLocks/>
              </p:cNvSpPr>
              <p:nvPr/>
            </p:nvSpPr>
            <p:spPr bwMode="auto">
              <a:xfrm>
                <a:off x="1558924" y="2020887"/>
                <a:ext cx="12700" cy="12700"/>
              </a:xfrm>
              <a:custGeom>
                <a:avLst/>
                <a:gdLst/>
                <a:ahLst/>
                <a:cxnLst>
                  <a:cxn ang="0">
                    <a:pos x="5" y="1"/>
                  </a:cxn>
                  <a:cxn ang="0">
                    <a:pos x="5" y="1"/>
                  </a:cxn>
                  <a:cxn ang="0">
                    <a:pos x="15" y="6"/>
                  </a:cxn>
                  <a:cxn ang="0">
                    <a:pos x="10" y="15"/>
                  </a:cxn>
                  <a:cxn ang="0">
                    <a:pos x="1" y="11"/>
                  </a:cxn>
                  <a:cxn ang="0">
                    <a:pos x="5" y="1"/>
                  </a:cxn>
                  <a:cxn ang="0">
                    <a:pos x="5" y="1"/>
                  </a:cxn>
                </a:cxnLst>
                <a:rect l="0" t="0" r="r" b="b"/>
                <a:pathLst>
                  <a:path w="16" h="16">
                    <a:moveTo>
                      <a:pt x="5" y="1"/>
                    </a:moveTo>
                    <a:lnTo>
                      <a:pt x="5" y="1"/>
                    </a:lnTo>
                    <a:cubicBezTo>
                      <a:pt x="9" y="0"/>
                      <a:pt x="13" y="2"/>
                      <a:pt x="15" y="6"/>
                    </a:cubicBezTo>
                    <a:cubicBezTo>
                      <a:pt x="16" y="10"/>
                      <a:pt x="14" y="14"/>
                      <a:pt x="10" y="15"/>
                    </a:cubicBezTo>
                    <a:cubicBezTo>
                      <a:pt x="6" y="16"/>
                      <a:pt x="2" y="14"/>
                      <a:pt x="1" y="11"/>
                    </a:cubicBezTo>
                    <a:cubicBezTo>
                      <a:pt x="0" y="7"/>
                      <a:pt x="1" y="3"/>
                      <a:pt x="5" y="1"/>
                    </a:cubicBezTo>
                    <a:lnTo>
                      <a:pt x="5" y="1"/>
                    </a:lnTo>
                    <a:close/>
                  </a:path>
                </a:pathLst>
              </a:custGeom>
              <a:noFill/>
              <a:ln w="4763"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51" name="Freeform 1043"/>
              <p:cNvSpPr>
                <a:spLocks/>
              </p:cNvSpPr>
              <p:nvPr/>
            </p:nvSpPr>
            <p:spPr bwMode="auto">
              <a:xfrm>
                <a:off x="1504949" y="1898649"/>
                <a:ext cx="58738" cy="130175"/>
              </a:xfrm>
              <a:custGeom>
                <a:avLst/>
                <a:gdLst/>
                <a:ahLst/>
                <a:cxnLst>
                  <a:cxn ang="0">
                    <a:pos x="74" y="161"/>
                  </a:cxn>
                  <a:cxn ang="0">
                    <a:pos x="74" y="161"/>
                  </a:cxn>
                  <a:cxn ang="0">
                    <a:pos x="34" y="98"/>
                  </a:cxn>
                  <a:cxn ang="0">
                    <a:pos x="25" y="46"/>
                  </a:cxn>
                  <a:cxn ang="0">
                    <a:pos x="0" y="0"/>
                  </a:cxn>
                </a:cxnLst>
                <a:rect l="0" t="0" r="r" b="b"/>
                <a:pathLst>
                  <a:path w="74" h="161">
                    <a:moveTo>
                      <a:pt x="74" y="161"/>
                    </a:moveTo>
                    <a:lnTo>
                      <a:pt x="74" y="161"/>
                    </a:lnTo>
                    <a:cubicBezTo>
                      <a:pt x="52" y="153"/>
                      <a:pt x="36" y="114"/>
                      <a:pt x="34" y="98"/>
                    </a:cubicBezTo>
                    <a:cubicBezTo>
                      <a:pt x="31" y="73"/>
                      <a:pt x="31" y="61"/>
                      <a:pt x="25" y="46"/>
                    </a:cubicBezTo>
                    <a:cubicBezTo>
                      <a:pt x="16" y="25"/>
                      <a:pt x="8" y="19"/>
                      <a:pt x="0" y="0"/>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52" name="Freeform 1044"/>
              <p:cNvSpPr>
                <a:spLocks/>
              </p:cNvSpPr>
              <p:nvPr/>
            </p:nvSpPr>
            <p:spPr bwMode="auto">
              <a:xfrm>
                <a:off x="1481136" y="1876424"/>
                <a:ext cx="26988" cy="39688"/>
              </a:xfrm>
              <a:custGeom>
                <a:avLst/>
                <a:gdLst/>
                <a:ahLst/>
                <a:cxnLst>
                  <a:cxn ang="0">
                    <a:pos x="22" y="21"/>
                  </a:cxn>
                  <a:cxn ang="0">
                    <a:pos x="22" y="21"/>
                  </a:cxn>
                  <a:cxn ang="0">
                    <a:pos x="29" y="47"/>
                  </a:cxn>
                  <a:cxn ang="0">
                    <a:pos x="10" y="28"/>
                  </a:cxn>
                  <a:cxn ang="0">
                    <a:pos x="3" y="2"/>
                  </a:cxn>
                  <a:cxn ang="0">
                    <a:pos x="22" y="21"/>
                  </a:cxn>
                </a:cxnLst>
                <a:rect l="0" t="0" r="r" b="b"/>
                <a:pathLst>
                  <a:path w="33" h="49">
                    <a:moveTo>
                      <a:pt x="22" y="21"/>
                    </a:moveTo>
                    <a:lnTo>
                      <a:pt x="22" y="21"/>
                    </a:lnTo>
                    <a:cubicBezTo>
                      <a:pt x="29" y="33"/>
                      <a:pt x="33" y="45"/>
                      <a:pt x="29" y="47"/>
                    </a:cubicBezTo>
                    <a:cubicBezTo>
                      <a:pt x="26" y="49"/>
                      <a:pt x="18" y="40"/>
                      <a:pt x="10" y="28"/>
                    </a:cubicBezTo>
                    <a:cubicBezTo>
                      <a:pt x="3" y="15"/>
                      <a:pt x="0" y="4"/>
                      <a:pt x="3" y="2"/>
                    </a:cubicBezTo>
                    <a:cubicBezTo>
                      <a:pt x="7" y="0"/>
                      <a:pt x="15" y="9"/>
                      <a:pt x="22" y="21"/>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053" name="Freeform 1045"/>
              <p:cNvSpPr>
                <a:spLocks/>
              </p:cNvSpPr>
              <p:nvPr/>
            </p:nvSpPr>
            <p:spPr bwMode="auto">
              <a:xfrm>
                <a:off x="1481136" y="1876424"/>
                <a:ext cx="26988" cy="39688"/>
              </a:xfrm>
              <a:custGeom>
                <a:avLst/>
                <a:gdLst/>
                <a:ahLst/>
                <a:cxnLst>
                  <a:cxn ang="0">
                    <a:pos x="22" y="21"/>
                  </a:cxn>
                  <a:cxn ang="0">
                    <a:pos x="22" y="21"/>
                  </a:cxn>
                  <a:cxn ang="0">
                    <a:pos x="29" y="47"/>
                  </a:cxn>
                  <a:cxn ang="0">
                    <a:pos x="10" y="28"/>
                  </a:cxn>
                  <a:cxn ang="0">
                    <a:pos x="3" y="2"/>
                  </a:cxn>
                  <a:cxn ang="0">
                    <a:pos x="22" y="21"/>
                  </a:cxn>
                  <a:cxn ang="0">
                    <a:pos x="22" y="21"/>
                  </a:cxn>
                </a:cxnLst>
                <a:rect l="0" t="0" r="r" b="b"/>
                <a:pathLst>
                  <a:path w="33" h="49">
                    <a:moveTo>
                      <a:pt x="22" y="21"/>
                    </a:moveTo>
                    <a:lnTo>
                      <a:pt x="22" y="21"/>
                    </a:lnTo>
                    <a:cubicBezTo>
                      <a:pt x="29" y="33"/>
                      <a:pt x="33" y="45"/>
                      <a:pt x="29" y="47"/>
                    </a:cubicBezTo>
                    <a:cubicBezTo>
                      <a:pt x="26" y="49"/>
                      <a:pt x="18" y="40"/>
                      <a:pt x="10" y="28"/>
                    </a:cubicBezTo>
                    <a:cubicBezTo>
                      <a:pt x="3" y="15"/>
                      <a:pt x="0" y="4"/>
                      <a:pt x="3" y="2"/>
                    </a:cubicBezTo>
                    <a:cubicBezTo>
                      <a:pt x="7" y="0"/>
                      <a:pt x="15" y="9"/>
                      <a:pt x="22" y="21"/>
                    </a:cubicBezTo>
                    <a:lnTo>
                      <a:pt x="22" y="21"/>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54" name="Freeform 1046"/>
              <p:cNvSpPr>
                <a:spLocks/>
              </p:cNvSpPr>
              <p:nvPr/>
            </p:nvSpPr>
            <p:spPr bwMode="auto">
              <a:xfrm>
                <a:off x="1487486" y="1871662"/>
                <a:ext cx="26988" cy="39688"/>
              </a:xfrm>
              <a:custGeom>
                <a:avLst/>
                <a:gdLst/>
                <a:ahLst/>
                <a:cxnLst>
                  <a:cxn ang="0">
                    <a:pos x="22" y="21"/>
                  </a:cxn>
                  <a:cxn ang="0">
                    <a:pos x="22" y="21"/>
                  </a:cxn>
                  <a:cxn ang="0">
                    <a:pos x="29" y="47"/>
                  </a:cxn>
                  <a:cxn ang="0">
                    <a:pos x="10" y="28"/>
                  </a:cxn>
                  <a:cxn ang="0">
                    <a:pos x="3" y="2"/>
                  </a:cxn>
                  <a:cxn ang="0">
                    <a:pos x="22" y="21"/>
                  </a:cxn>
                </a:cxnLst>
                <a:rect l="0" t="0" r="r" b="b"/>
                <a:pathLst>
                  <a:path w="32" h="49">
                    <a:moveTo>
                      <a:pt x="22" y="21"/>
                    </a:moveTo>
                    <a:lnTo>
                      <a:pt x="22" y="21"/>
                    </a:lnTo>
                    <a:cubicBezTo>
                      <a:pt x="29" y="33"/>
                      <a:pt x="32" y="45"/>
                      <a:pt x="29" y="47"/>
                    </a:cubicBezTo>
                    <a:cubicBezTo>
                      <a:pt x="26" y="49"/>
                      <a:pt x="17" y="40"/>
                      <a:pt x="10" y="28"/>
                    </a:cubicBezTo>
                    <a:cubicBezTo>
                      <a:pt x="3" y="15"/>
                      <a:pt x="0" y="4"/>
                      <a:pt x="3" y="2"/>
                    </a:cubicBezTo>
                    <a:cubicBezTo>
                      <a:pt x="7" y="0"/>
                      <a:pt x="15" y="8"/>
                      <a:pt x="22" y="21"/>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055" name="Freeform 1047"/>
              <p:cNvSpPr>
                <a:spLocks/>
              </p:cNvSpPr>
              <p:nvPr/>
            </p:nvSpPr>
            <p:spPr bwMode="auto">
              <a:xfrm>
                <a:off x="1487486" y="1871662"/>
                <a:ext cx="26988" cy="39688"/>
              </a:xfrm>
              <a:custGeom>
                <a:avLst/>
                <a:gdLst/>
                <a:ahLst/>
                <a:cxnLst>
                  <a:cxn ang="0">
                    <a:pos x="22" y="21"/>
                  </a:cxn>
                  <a:cxn ang="0">
                    <a:pos x="22" y="21"/>
                  </a:cxn>
                  <a:cxn ang="0">
                    <a:pos x="29" y="47"/>
                  </a:cxn>
                  <a:cxn ang="0">
                    <a:pos x="10" y="28"/>
                  </a:cxn>
                  <a:cxn ang="0">
                    <a:pos x="3" y="2"/>
                  </a:cxn>
                  <a:cxn ang="0">
                    <a:pos x="22" y="21"/>
                  </a:cxn>
                  <a:cxn ang="0">
                    <a:pos x="22" y="21"/>
                  </a:cxn>
                </a:cxnLst>
                <a:rect l="0" t="0" r="r" b="b"/>
                <a:pathLst>
                  <a:path w="32" h="49">
                    <a:moveTo>
                      <a:pt x="22" y="21"/>
                    </a:moveTo>
                    <a:lnTo>
                      <a:pt x="22" y="21"/>
                    </a:lnTo>
                    <a:cubicBezTo>
                      <a:pt x="29" y="33"/>
                      <a:pt x="32" y="45"/>
                      <a:pt x="29" y="47"/>
                    </a:cubicBezTo>
                    <a:cubicBezTo>
                      <a:pt x="26" y="49"/>
                      <a:pt x="17" y="40"/>
                      <a:pt x="10" y="28"/>
                    </a:cubicBezTo>
                    <a:cubicBezTo>
                      <a:pt x="3" y="15"/>
                      <a:pt x="0" y="4"/>
                      <a:pt x="3" y="2"/>
                    </a:cubicBezTo>
                    <a:cubicBezTo>
                      <a:pt x="7" y="0"/>
                      <a:pt x="15" y="8"/>
                      <a:pt x="22" y="21"/>
                    </a:cubicBezTo>
                    <a:lnTo>
                      <a:pt x="22" y="21"/>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56" name="Freeform 1048"/>
              <p:cNvSpPr>
                <a:spLocks/>
              </p:cNvSpPr>
              <p:nvPr/>
            </p:nvSpPr>
            <p:spPr bwMode="auto">
              <a:xfrm>
                <a:off x="1565274" y="2030412"/>
                <a:ext cx="125413" cy="60325"/>
              </a:xfrm>
              <a:custGeom>
                <a:avLst/>
                <a:gdLst/>
                <a:ahLst/>
                <a:cxnLst>
                  <a:cxn ang="0">
                    <a:pos x="0" y="0"/>
                  </a:cxn>
                  <a:cxn ang="0">
                    <a:pos x="0" y="0"/>
                  </a:cxn>
                  <a:cxn ang="0">
                    <a:pos x="44" y="9"/>
                  </a:cxn>
                  <a:cxn ang="0">
                    <a:pos x="101" y="40"/>
                  </a:cxn>
                  <a:cxn ang="0">
                    <a:pos x="156" y="75"/>
                  </a:cxn>
                </a:cxnLst>
                <a:rect l="0" t="0" r="r" b="b"/>
                <a:pathLst>
                  <a:path w="156" h="75">
                    <a:moveTo>
                      <a:pt x="0" y="0"/>
                    </a:moveTo>
                    <a:lnTo>
                      <a:pt x="0" y="0"/>
                    </a:lnTo>
                    <a:cubicBezTo>
                      <a:pt x="24" y="5"/>
                      <a:pt x="27" y="5"/>
                      <a:pt x="44" y="9"/>
                    </a:cubicBezTo>
                    <a:cubicBezTo>
                      <a:pt x="61" y="12"/>
                      <a:pt x="82" y="18"/>
                      <a:pt x="101" y="40"/>
                    </a:cubicBezTo>
                    <a:cubicBezTo>
                      <a:pt x="115" y="56"/>
                      <a:pt x="139" y="64"/>
                      <a:pt x="156" y="75"/>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57" name="Freeform 1049"/>
              <p:cNvSpPr>
                <a:spLocks/>
              </p:cNvSpPr>
              <p:nvPr/>
            </p:nvSpPr>
            <p:spPr bwMode="auto">
              <a:xfrm>
                <a:off x="1674811" y="2084387"/>
                <a:ext cx="34925" cy="31750"/>
              </a:xfrm>
              <a:custGeom>
                <a:avLst/>
                <a:gdLst/>
                <a:ahLst/>
                <a:cxnLst>
                  <a:cxn ang="0">
                    <a:pos x="26" y="15"/>
                  </a:cxn>
                  <a:cxn ang="0">
                    <a:pos x="26" y="15"/>
                  </a:cxn>
                  <a:cxn ang="0">
                    <a:pos x="2" y="3"/>
                  </a:cxn>
                  <a:cxn ang="0">
                    <a:pos x="18" y="25"/>
                  </a:cxn>
                  <a:cxn ang="0">
                    <a:pos x="42" y="37"/>
                  </a:cxn>
                  <a:cxn ang="0">
                    <a:pos x="26" y="15"/>
                  </a:cxn>
                </a:cxnLst>
                <a:rect l="0" t="0" r="r" b="b"/>
                <a:pathLst>
                  <a:path w="44" h="39">
                    <a:moveTo>
                      <a:pt x="26" y="15"/>
                    </a:moveTo>
                    <a:lnTo>
                      <a:pt x="26" y="15"/>
                    </a:lnTo>
                    <a:cubicBezTo>
                      <a:pt x="15" y="5"/>
                      <a:pt x="5" y="0"/>
                      <a:pt x="2" y="3"/>
                    </a:cubicBezTo>
                    <a:cubicBezTo>
                      <a:pt x="0" y="6"/>
                      <a:pt x="7" y="16"/>
                      <a:pt x="18" y="25"/>
                    </a:cubicBezTo>
                    <a:cubicBezTo>
                      <a:pt x="29" y="34"/>
                      <a:pt x="39" y="39"/>
                      <a:pt x="42" y="37"/>
                    </a:cubicBezTo>
                    <a:cubicBezTo>
                      <a:pt x="44" y="34"/>
                      <a:pt x="37" y="24"/>
                      <a:pt x="26" y="15"/>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058" name="Freeform 1050"/>
              <p:cNvSpPr>
                <a:spLocks/>
              </p:cNvSpPr>
              <p:nvPr/>
            </p:nvSpPr>
            <p:spPr bwMode="auto">
              <a:xfrm>
                <a:off x="1674811" y="2084387"/>
                <a:ext cx="34925" cy="31750"/>
              </a:xfrm>
              <a:custGeom>
                <a:avLst/>
                <a:gdLst/>
                <a:ahLst/>
                <a:cxnLst>
                  <a:cxn ang="0">
                    <a:pos x="26" y="15"/>
                  </a:cxn>
                  <a:cxn ang="0">
                    <a:pos x="26" y="15"/>
                  </a:cxn>
                  <a:cxn ang="0">
                    <a:pos x="2" y="3"/>
                  </a:cxn>
                  <a:cxn ang="0">
                    <a:pos x="18" y="25"/>
                  </a:cxn>
                  <a:cxn ang="0">
                    <a:pos x="42" y="37"/>
                  </a:cxn>
                  <a:cxn ang="0">
                    <a:pos x="26" y="15"/>
                  </a:cxn>
                  <a:cxn ang="0">
                    <a:pos x="26" y="15"/>
                  </a:cxn>
                </a:cxnLst>
                <a:rect l="0" t="0" r="r" b="b"/>
                <a:pathLst>
                  <a:path w="44" h="39">
                    <a:moveTo>
                      <a:pt x="26" y="15"/>
                    </a:moveTo>
                    <a:lnTo>
                      <a:pt x="26" y="15"/>
                    </a:lnTo>
                    <a:cubicBezTo>
                      <a:pt x="15" y="5"/>
                      <a:pt x="5" y="0"/>
                      <a:pt x="2" y="3"/>
                    </a:cubicBezTo>
                    <a:cubicBezTo>
                      <a:pt x="0" y="6"/>
                      <a:pt x="7" y="16"/>
                      <a:pt x="18" y="25"/>
                    </a:cubicBezTo>
                    <a:cubicBezTo>
                      <a:pt x="29" y="34"/>
                      <a:pt x="39" y="39"/>
                      <a:pt x="42" y="37"/>
                    </a:cubicBezTo>
                    <a:cubicBezTo>
                      <a:pt x="44" y="34"/>
                      <a:pt x="37" y="24"/>
                      <a:pt x="26" y="15"/>
                    </a:cubicBezTo>
                    <a:lnTo>
                      <a:pt x="26" y="15"/>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59" name="Freeform 1051"/>
              <p:cNvSpPr>
                <a:spLocks/>
              </p:cNvSpPr>
              <p:nvPr/>
            </p:nvSpPr>
            <p:spPr bwMode="auto">
              <a:xfrm>
                <a:off x="1679574" y="2078037"/>
                <a:ext cx="36513" cy="31750"/>
              </a:xfrm>
              <a:custGeom>
                <a:avLst/>
                <a:gdLst/>
                <a:ahLst/>
                <a:cxnLst>
                  <a:cxn ang="0">
                    <a:pos x="27" y="14"/>
                  </a:cxn>
                  <a:cxn ang="0">
                    <a:pos x="27" y="14"/>
                  </a:cxn>
                  <a:cxn ang="0">
                    <a:pos x="3" y="3"/>
                  </a:cxn>
                  <a:cxn ang="0">
                    <a:pos x="18" y="24"/>
                  </a:cxn>
                  <a:cxn ang="0">
                    <a:pos x="42" y="36"/>
                  </a:cxn>
                  <a:cxn ang="0">
                    <a:pos x="27" y="14"/>
                  </a:cxn>
                </a:cxnLst>
                <a:rect l="0" t="0" r="r" b="b"/>
                <a:pathLst>
                  <a:path w="45" h="39">
                    <a:moveTo>
                      <a:pt x="27" y="14"/>
                    </a:moveTo>
                    <a:lnTo>
                      <a:pt x="27" y="14"/>
                    </a:lnTo>
                    <a:cubicBezTo>
                      <a:pt x="16" y="5"/>
                      <a:pt x="5" y="0"/>
                      <a:pt x="3" y="3"/>
                    </a:cubicBezTo>
                    <a:cubicBezTo>
                      <a:pt x="0" y="5"/>
                      <a:pt x="7" y="15"/>
                      <a:pt x="18" y="24"/>
                    </a:cubicBezTo>
                    <a:cubicBezTo>
                      <a:pt x="29" y="34"/>
                      <a:pt x="40" y="39"/>
                      <a:pt x="42" y="36"/>
                    </a:cubicBezTo>
                    <a:cubicBezTo>
                      <a:pt x="45" y="33"/>
                      <a:pt x="38" y="23"/>
                      <a:pt x="27" y="14"/>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060" name="Freeform 1052"/>
              <p:cNvSpPr>
                <a:spLocks/>
              </p:cNvSpPr>
              <p:nvPr/>
            </p:nvSpPr>
            <p:spPr bwMode="auto">
              <a:xfrm>
                <a:off x="1679574" y="2078037"/>
                <a:ext cx="36513" cy="31750"/>
              </a:xfrm>
              <a:custGeom>
                <a:avLst/>
                <a:gdLst/>
                <a:ahLst/>
                <a:cxnLst>
                  <a:cxn ang="0">
                    <a:pos x="27" y="14"/>
                  </a:cxn>
                  <a:cxn ang="0">
                    <a:pos x="27" y="14"/>
                  </a:cxn>
                  <a:cxn ang="0">
                    <a:pos x="3" y="3"/>
                  </a:cxn>
                  <a:cxn ang="0">
                    <a:pos x="18" y="24"/>
                  </a:cxn>
                  <a:cxn ang="0">
                    <a:pos x="42" y="36"/>
                  </a:cxn>
                  <a:cxn ang="0">
                    <a:pos x="27" y="14"/>
                  </a:cxn>
                  <a:cxn ang="0">
                    <a:pos x="27" y="14"/>
                  </a:cxn>
                </a:cxnLst>
                <a:rect l="0" t="0" r="r" b="b"/>
                <a:pathLst>
                  <a:path w="45" h="39">
                    <a:moveTo>
                      <a:pt x="27" y="14"/>
                    </a:moveTo>
                    <a:lnTo>
                      <a:pt x="27" y="14"/>
                    </a:lnTo>
                    <a:cubicBezTo>
                      <a:pt x="16" y="5"/>
                      <a:pt x="5" y="0"/>
                      <a:pt x="3" y="3"/>
                    </a:cubicBezTo>
                    <a:cubicBezTo>
                      <a:pt x="0" y="5"/>
                      <a:pt x="7" y="15"/>
                      <a:pt x="18" y="24"/>
                    </a:cubicBezTo>
                    <a:cubicBezTo>
                      <a:pt x="29" y="34"/>
                      <a:pt x="40" y="39"/>
                      <a:pt x="42" y="36"/>
                    </a:cubicBezTo>
                    <a:cubicBezTo>
                      <a:pt x="45" y="33"/>
                      <a:pt x="38" y="23"/>
                      <a:pt x="27" y="14"/>
                    </a:cubicBezTo>
                    <a:lnTo>
                      <a:pt x="27" y="14"/>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61" name="Freeform 1053"/>
              <p:cNvSpPr>
                <a:spLocks/>
              </p:cNvSpPr>
              <p:nvPr/>
            </p:nvSpPr>
            <p:spPr bwMode="auto">
              <a:xfrm>
                <a:off x="1562099" y="1906587"/>
                <a:ext cx="66675" cy="123825"/>
              </a:xfrm>
              <a:custGeom>
                <a:avLst/>
                <a:gdLst/>
                <a:ahLst/>
                <a:cxnLst>
                  <a:cxn ang="0">
                    <a:pos x="4" y="152"/>
                  </a:cxn>
                  <a:cxn ang="0">
                    <a:pos x="4" y="152"/>
                  </a:cxn>
                  <a:cxn ang="0">
                    <a:pos x="16" y="81"/>
                  </a:cxn>
                  <a:cxn ang="0">
                    <a:pos x="48" y="43"/>
                  </a:cxn>
                  <a:cxn ang="0">
                    <a:pos x="83" y="0"/>
                  </a:cxn>
                </a:cxnLst>
                <a:rect l="0" t="0" r="r" b="b"/>
                <a:pathLst>
                  <a:path w="83" h="152">
                    <a:moveTo>
                      <a:pt x="4" y="152"/>
                    </a:moveTo>
                    <a:lnTo>
                      <a:pt x="4" y="152"/>
                    </a:lnTo>
                    <a:cubicBezTo>
                      <a:pt x="0" y="129"/>
                      <a:pt x="6" y="99"/>
                      <a:pt x="16" y="81"/>
                    </a:cubicBezTo>
                    <a:cubicBezTo>
                      <a:pt x="24" y="64"/>
                      <a:pt x="35" y="53"/>
                      <a:pt x="48" y="43"/>
                    </a:cubicBezTo>
                    <a:cubicBezTo>
                      <a:pt x="62" y="33"/>
                      <a:pt x="76" y="24"/>
                      <a:pt x="83" y="0"/>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62" name="Freeform 1054"/>
              <p:cNvSpPr>
                <a:spLocks/>
              </p:cNvSpPr>
              <p:nvPr/>
            </p:nvSpPr>
            <p:spPr bwMode="auto">
              <a:xfrm>
                <a:off x="1622424" y="1868487"/>
                <a:ext cx="19050" cy="42863"/>
              </a:xfrm>
              <a:custGeom>
                <a:avLst/>
                <a:gdLst/>
                <a:ahLst/>
                <a:cxnLst>
                  <a:cxn ang="0">
                    <a:pos x="19" y="28"/>
                  </a:cxn>
                  <a:cxn ang="0">
                    <a:pos x="19" y="28"/>
                  </a:cxn>
                  <a:cxn ang="0">
                    <a:pos x="4" y="50"/>
                  </a:cxn>
                  <a:cxn ang="0">
                    <a:pos x="6" y="23"/>
                  </a:cxn>
                  <a:cxn ang="0">
                    <a:pos x="22" y="1"/>
                  </a:cxn>
                  <a:cxn ang="0">
                    <a:pos x="19" y="28"/>
                  </a:cxn>
                </a:cxnLst>
                <a:rect l="0" t="0" r="r" b="b"/>
                <a:pathLst>
                  <a:path w="25" h="52">
                    <a:moveTo>
                      <a:pt x="19" y="28"/>
                    </a:moveTo>
                    <a:lnTo>
                      <a:pt x="19" y="28"/>
                    </a:lnTo>
                    <a:cubicBezTo>
                      <a:pt x="14" y="42"/>
                      <a:pt x="8" y="52"/>
                      <a:pt x="4" y="50"/>
                    </a:cubicBezTo>
                    <a:cubicBezTo>
                      <a:pt x="0" y="49"/>
                      <a:pt x="2" y="37"/>
                      <a:pt x="6" y="23"/>
                    </a:cubicBezTo>
                    <a:cubicBezTo>
                      <a:pt x="11" y="10"/>
                      <a:pt x="18" y="0"/>
                      <a:pt x="22" y="1"/>
                    </a:cubicBezTo>
                    <a:cubicBezTo>
                      <a:pt x="25" y="3"/>
                      <a:pt x="24" y="15"/>
                      <a:pt x="19" y="28"/>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063" name="Freeform 1055"/>
              <p:cNvSpPr>
                <a:spLocks/>
              </p:cNvSpPr>
              <p:nvPr/>
            </p:nvSpPr>
            <p:spPr bwMode="auto">
              <a:xfrm>
                <a:off x="1622424" y="1868487"/>
                <a:ext cx="19050" cy="42863"/>
              </a:xfrm>
              <a:custGeom>
                <a:avLst/>
                <a:gdLst/>
                <a:ahLst/>
                <a:cxnLst>
                  <a:cxn ang="0">
                    <a:pos x="19" y="28"/>
                  </a:cxn>
                  <a:cxn ang="0">
                    <a:pos x="19" y="28"/>
                  </a:cxn>
                  <a:cxn ang="0">
                    <a:pos x="4" y="50"/>
                  </a:cxn>
                  <a:cxn ang="0">
                    <a:pos x="6" y="23"/>
                  </a:cxn>
                  <a:cxn ang="0">
                    <a:pos x="22" y="1"/>
                  </a:cxn>
                  <a:cxn ang="0">
                    <a:pos x="19" y="28"/>
                  </a:cxn>
                  <a:cxn ang="0">
                    <a:pos x="19" y="28"/>
                  </a:cxn>
                </a:cxnLst>
                <a:rect l="0" t="0" r="r" b="b"/>
                <a:pathLst>
                  <a:path w="25" h="52">
                    <a:moveTo>
                      <a:pt x="19" y="28"/>
                    </a:moveTo>
                    <a:lnTo>
                      <a:pt x="19" y="28"/>
                    </a:lnTo>
                    <a:cubicBezTo>
                      <a:pt x="14" y="42"/>
                      <a:pt x="8" y="52"/>
                      <a:pt x="4" y="50"/>
                    </a:cubicBezTo>
                    <a:cubicBezTo>
                      <a:pt x="0" y="49"/>
                      <a:pt x="2" y="37"/>
                      <a:pt x="6" y="23"/>
                    </a:cubicBezTo>
                    <a:cubicBezTo>
                      <a:pt x="11" y="10"/>
                      <a:pt x="18" y="0"/>
                      <a:pt x="22" y="1"/>
                    </a:cubicBezTo>
                    <a:cubicBezTo>
                      <a:pt x="25" y="3"/>
                      <a:pt x="24" y="15"/>
                      <a:pt x="19" y="28"/>
                    </a:cubicBezTo>
                    <a:lnTo>
                      <a:pt x="19" y="28"/>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64" name="Freeform 1056"/>
              <p:cNvSpPr>
                <a:spLocks/>
              </p:cNvSpPr>
              <p:nvPr/>
            </p:nvSpPr>
            <p:spPr bwMode="auto">
              <a:xfrm>
                <a:off x="1630361" y="1871662"/>
                <a:ext cx="20638" cy="41275"/>
              </a:xfrm>
              <a:custGeom>
                <a:avLst/>
                <a:gdLst/>
                <a:ahLst/>
                <a:cxnLst>
                  <a:cxn ang="0">
                    <a:pos x="19" y="28"/>
                  </a:cxn>
                  <a:cxn ang="0">
                    <a:pos x="19" y="28"/>
                  </a:cxn>
                  <a:cxn ang="0">
                    <a:pos x="3" y="50"/>
                  </a:cxn>
                  <a:cxn ang="0">
                    <a:pos x="6" y="23"/>
                  </a:cxn>
                  <a:cxn ang="0">
                    <a:pos x="21" y="1"/>
                  </a:cxn>
                  <a:cxn ang="0">
                    <a:pos x="19" y="28"/>
                  </a:cxn>
                </a:cxnLst>
                <a:rect l="0" t="0" r="r" b="b"/>
                <a:pathLst>
                  <a:path w="25" h="51">
                    <a:moveTo>
                      <a:pt x="19" y="28"/>
                    </a:moveTo>
                    <a:lnTo>
                      <a:pt x="19" y="28"/>
                    </a:lnTo>
                    <a:cubicBezTo>
                      <a:pt x="14" y="42"/>
                      <a:pt x="7" y="51"/>
                      <a:pt x="3" y="50"/>
                    </a:cubicBezTo>
                    <a:cubicBezTo>
                      <a:pt x="0" y="49"/>
                      <a:pt x="1" y="37"/>
                      <a:pt x="6" y="23"/>
                    </a:cubicBezTo>
                    <a:cubicBezTo>
                      <a:pt x="11" y="10"/>
                      <a:pt x="18" y="0"/>
                      <a:pt x="21" y="1"/>
                    </a:cubicBezTo>
                    <a:cubicBezTo>
                      <a:pt x="25" y="3"/>
                      <a:pt x="24" y="15"/>
                      <a:pt x="19" y="28"/>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065" name="Freeform 1057"/>
              <p:cNvSpPr>
                <a:spLocks/>
              </p:cNvSpPr>
              <p:nvPr/>
            </p:nvSpPr>
            <p:spPr bwMode="auto">
              <a:xfrm>
                <a:off x="1630361" y="1871662"/>
                <a:ext cx="20638" cy="41275"/>
              </a:xfrm>
              <a:custGeom>
                <a:avLst/>
                <a:gdLst/>
                <a:ahLst/>
                <a:cxnLst>
                  <a:cxn ang="0">
                    <a:pos x="19" y="28"/>
                  </a:cxn>
                  <a:cxn ang="0">
                    <a:pos x="19" y="28"/>
                  </a:cxn>
                  <a:cxn ang="0">
                    <a:pos x="3" y="50"/>
                  </a:cxn>
                  <a:cxn ang="0">
                    <a:pos x="6" y="23"/>
                  </a:cxn>
                  <a:cxn ang="0">
                    <a:pos x="21" y="1"/>
                  </a:cxn>
                  <a:cxn ang="0">
                    <a:pos x="19" y="28"/>
                  </a:cxn>
                  <a:cxn ang="0">
                    <a:pos x="19" y="28"/>
                  </a:cxn>
                </a:cxnLst>
                <a:rect l="0" t="0" r="r" b="b"/>
                <a:pathLst>
                  <a:path w="25" h="51">
                    <a:moveTo>
                      <a:pt x="19" y="28"/>
                    </a:moveTo>
                    <a:lnTo>
                      <a:pt x="19" y="28"/>
                    </a:lnTo>
                    <a:cubicBezTo>
                      <a:pt x="14" y="42"/>
                      <a:pt x="7" y="51"/>
                      <a:pt x="3" y="50"/>
                    </a:cubicBezTo>
                    <a:cubicBezTo>
                      <a:pt x="0" y="49"/>
                      <a:pt x="1" y="37"/>
                      <a:pt x="6" y="23"/>
                    </a:cubicBezTo>
                    <a:cubicBezTo>
                      <a:pt x="11" y="10"/>
                      <a:pt x="18" y="0"/>
                      <a:pt x="21" y="1"/>
                    </a:cubicBezTo>
                    <a:cubicBezTo>
                      <a:pt x="25" y="3"/>
                      <a:pt x="24" y="15"/>
                      <a:pt x="19" y="28"/>
                    </a:cubicBezTo>
                    <a:lnTo>
                      <a:pt x="19" y="28"/>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66" name="Freeform 1058"/>
              <p:cNvSpPr>
                <a:spLocks/>
              </p:cNvSpPr>
              <p:nvPr/>
            </p:nvSpPr>
            <p:spPr bwMode="auto">
              <a:xfrm>
                <a:off x="1528761" y="2030412"/>
                <a:ext cx="42863" cy="146050"/>
              </a:xfrm>
              <a:custGeom>
                <a:avLst/>
                <a:gdLst/>
                <a:ahLst/>
                <a:cxnLst>
                  <a:cxn ang="0">
                    <a:pos x="37" y="0"/>
                  </a:cxn>
                  <a:cxn ang="0">
                    <a:pos x="37" y="0"/>
                  </a:cxn>
                  <a:cxn ang="0">
                    <a:pos x="39" y="71"/>
                  </a:cxn>
                  <a:cxn ang="0">
                    <a:pos x="15" y="122"/>
                  </a:cxn>
                  <a:cxn ang="0">
                    <a:pos x="0" y="182"/>
                  </a:cxn>
                </a:cxnLst>
                <a:rect l="0" t="0" r="r" b="b"/>
                <a:pathLst>
                  <a:path w="52" h="182">
                    <a:moveTo>
                      <a:pt x="37" y="0"/>
                    </a:moveTo>
                    <a:lnTo>
                      <a:pt x="37" y="0"/>
                    </a:lnTo>
                    <a:cubicBezTo>
                      <a:pt x="52" y="18"/>
                      <a:pt x="46" y="53"/>
                      <a:pt x="39" y="71"/>
                    </a:cubicBezTo>
                    <a:cubicBezTo>
                      <a:pt x="35" y="87"/>
                      <a:pt x="21" y="106"/>
                      <a:pt x="15" y="122"/>
                    </a:cubicBezTo>
                    <a:cubicBezTo>
                      <a:pt x="7" y="138"/>
                      <a:pt x="1" y="161"/>
                      <a:pt x="0" y="182"/>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67" name="Freeform 1059"/>
              <p:cNvSpPr>
                <a:spLocks/>
              </p:cNvSpPr>
              <p:nvPr/>
            </p:nvSpPr>
            <p:spPr bwMode="auto">
              <a:xfrm>
                <a:off x="1530349" y="2163762"/>
                <a:ext cx="11113" cy="41275"/>
              </a:xfrm>
              <a:custGeom>
                <a:avLst/>
                <a:gdLst/>
                <a:ahLst/>
                <a:cxnLst>
                  <a:cxn ang="0">
                    <a:pos x="0" y="26"/>
                  </a:cxn>
                  <a:cxn ang="0">
                    <a:pos x="0" y="26"/>
                  </a:cxn>
                  <a:cxn ang="0">
                    <a:pos x="7" y="0"/>
                  </a:cxn>
                  <a:cxn ang="0">
                    <a:pos x="13" y="26"/>
                  </a:cxn>
                  <a:cxn ang="0">
                    <a:pos x="7" y="52"/>
                  </a:cxn>
                  <a:cxn ang="0">
                    <a:pos x="0" y="26"/>
                  </a:cxn>
                </a:cxnLst>
                <a:rect l="0" t="0" r="r" b="b"/>
                <a:pathLst>
                  <a:path w="13" h="52">
                    <a:moveTo>
                      <a:pt x="0" y="26"/>
                    </a:moveTo>
                    <a:lnTo>
                      <a:pt x="0" y="26"/>
                    </a:lnTo>
                    <a:cubicBezTo>
                      <a:pt x="0" y="12"/>
                      <a:pt x="3" y="0"/>
                      <a:pt x="7" y="0"/>
                    </a:cubicBezTo>
                    <a:cubicBezTo>
                      <a:pt x="10" y="0"/>
                      <a:pt x="13" y="12"/>
                      <a:pt x="13" y="26"/>
                    </a:cubicBezTo>
                    <a:cubicBezTo>
                      <a:pt x="13" y="40"/>
                      <a:pt x="10" y="52"/>
                      <a:pt x="7" y="52"/>
                    </a:cubicBezTo>
                    <a:cubicBezTo>
                      <a:pt x="3" y="52"/>
                      <a:pt x="0" y="40"/>
                      <a:pt x="0" y="26"/>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068" name="Freeform 1060"/>
              <p:cNvSpPr>
                <a:spLocks/>
              </p:cNvSpPr>
              <p:nvPr/>
            </p:nvSpPr>
            <p:spPr bwMode="auto">
              <a:xfrm>
                <a:off x="1530349" y="2163762"/>
                <a:ext cx="11113" cy="41275"/>
              </a:xfrm>
              <a:custGeom>
                <a:avLst/>
                <a:gdLst/>
                <a:ahLst/>
                <a:cxnLst>
                  <a:cxn ang="0">
                    <a:pos x="0" y="26"/>
                  </a:cxn>
                  <a:cxn ang="0">
                    <a:pos x="0" y="26"/>
                  </a:cxn>
                  <a:cxn ang="0">
                    <a:pos x="7" y="0"/>
                  </a:cxn>
                  <a:cxn ang="0">
                    <a:pos x="13" y="26"/>
                  </a:cxn>
                  <a:cxn ang="0">
                    <a:pos x="7" y="52"/>
                  </a:cxn>
                  <a:cxn ang="0">
                    <a:pos x="0" y="26"/>
                  </a:cxn>
                  <a:cxn ang="0">
                    <a:pos x="0" y="26"/>
                  </a:cxn>
                </a:cxnLst>
                <a:rect l="0" t="0" r="r" b="b"/>
                <a:pathLst>
                  <a:path w="13" h="52">
                    <a:moveTo>
                      <a:pt x="0" y="26"/>
                    </a:moveTo>
                    <a:lnTo>
                      <a:pt x="0" y="26"/>
                    </a:lnTo>
                    <a:cubicBezTo>
                      <a:pt x="0" y="12"/>
                      <a:pt x="3" y="0"/>
                      <a:pt x="7" y="0"/>
                    </a:cubicBezTo>
                    <a:cubicBezTo>
                      <a:pt x="10" y="0"/>
                      <a:pt x="13" y="12"/>
                      <a:pt x="13" y="26"/>
                    </a:cubicBezTo>
                    <a:cubicBezTo>
                      <a:pt x="13" y="40"/>
                      <a:pt x="10" y="52"/>
                      <a:pt x="7" y="52"/>
                    </a:cubicBezTo>
                    <a:cubicBezTo>
                      <a:pt x="3" y="52"/>
                      <a:pt x="0" y="40"/>
                      <a:pt x="0" y="26"/>
                    </a:cubicBezTo>
                    <a:lnTo>
                      <a:pt x="0" y="26"/>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69" name="Freeform 1061"/>
              <p:cNvSpPr>
                <a:spLocks/>
              </p:cNvSpPr>
              <p:nvPr/>
            </p:nvSpPr>
            <p:spPr bwMode="auto">
              <a:xfrm>
                <a:off x="1522411" y="2163762"/>
                <a:ext cx="11113" cy="42863"/>
              </a:xfrm>
              <a:custGeom>
                <a:avLst/>
                <a:gdLst/>
                <a:ahLst/>
                <a:cxnLst>
                  <a:cxn ang="0">
                    <a:pos x="0" y="26"/>
                  </a:cxn>
                  <a:cxn ang="0">
                    <a:pos x="0" y="26"/>
                  </a:cxn>
                  <a:cxn ang="0">
                    <a:pos x="7" y="0"/>
                  </a:cxn>
                  <a:cxn ang="0">
                    <a:pos x="14" y="26"/>
                  </a:cxn>
                  <a:cxn ang="0">
                    <a:pos x="7" y="52"/>
                  </a:cxn>
                  <a:cxn ang="0">
                    <a:pos x="0" y="26"/>
                  </a:cxn>
                </a:cxnLst>
                <a:rect l="0" t="0" r="r" b="b"/>
                <a:pathLst>
                  <a:path w="14" h="52">
                    <a:moveTo>
                      <a:pt x="0" y="26"/>
                    </a:moveTo>
                    <a:lnTo>
                      <a:pt x="0" y="26"/>
                    </a:lnTo>
                    <a:cubicBezTo>
                      <a:pt x="0" y="12"/>
                      <a:pt x="3" y="0"/>
                      <a:pt x="7" y="0"/>
                    </a:cubicBezTo>
                    <a:cubicBezTo>
                      <a:pt x="11" y="0"/>
                      <a:pt x="14" y="12"/>
                      <a:pt x="14" y="26"/>
                    </a:cubicBezTo>
                    <a:cubicBezTo>
                      <a:pt x="14" y="40"/>
                      <a:pt x="11" y="52"/>
                      <a:pt x="7" y="52"/>
                    </a:cubicBezTo>
                    <a:cubicBezTo>
                      <a:pt x="3" y="52"/>
                      <a:pt x="0" y="40"/>
                      <a:pt x="0" y="26"/>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070" name="Freeform 1062"/>
              <p:cNvSpPr>
                <a:spLocks/>
              </p:cNvSpPr>
              <p:nvPr/>
            </p:nvSpPr>
            <p:spPr bwMode="auto">
              <a:xfrm>
                <a:off x="1522411" y="2163762"/>
                <a:ext cx="11113" cy="42863"/>
              </a:xfrm>
              <a:custGeom>
                <a:avLst/>
                <a:gdLst/>
                <a:ahLst/>
                <a:cxnLst>
                  <a:cxn ang="0">
                    <a:pos x="0" y="26"/>
                  </a:cxn>
                  <a:cxn ang="0">
                    <a:pos x="0" y="26"/>
                  </a:cxn>
                  <a:cxn ang="0">
                    <a:pos x="7" y="0"/>
                  </a:cxn>
                  <a:cxn ang="0">
                    <a:pos x="14" y="26"/>
                  </a:cxn>
                  <a:cxn ang="0">
                    <a:pos x="7" y="52"/>
                  </a:cxn>
                  <a:cxn ang="0">
                    <a:pos x="0" y="26"/>
                  </a:cxn>
                  <a:cxn ang="0">
                    <a:pos x="0" y="26"/>
                  </a:cxn>
                </a:cxnLst>
                <a:rect l="0" t="0" r="r" b="b"/>
                <a:pathLst>
                  <a:path w="14" h="52">
                    <a:moveTo>
                      <a:pt x="0" y="26"/>
                    </a:moveTo>
                    <a:lnTo>
                      <a:pt x="0" y="26"/>
                    </a:lnTo>
                    <a:cubicBezTo>
                      <a:pt x="0" y="12"/>
                      <a:pt x="3" y="0"/>
                      <a:pt x="7" y="0"/>
                    </a:cubicBezTo>
                    <a:cubicBezTo>
                      <a:pt x="11" y="0"/>
                      <a:pt x="14" y="12"/>
                      <a:pt x="14" y="26"/>
                    </a:cubicBezTo>
                    <a:cubicBezTo>
                      <a:pt x="14" y="40"/>
                      <a:pt x="11" y="52"/>
                      <a:pt x="7" y="52"/>
                    </a:cubicBezTo>
                    <a:cubicBezTo>
                      <a:pt x="3" y="52"/>
                      <a:pt x="0" y="40"/>
                      <a:pt x="0" y="26"/>
                    </a:cubicBezTo>
                    <a:lnTo>
                      <a:pt x="0" y="26"/>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71" name="Freeform 1063"/>
              <p:cNvSpPr>
                <a:spLocks/>
              </p:cNvSpPr>
              <p:nvPr/>
            </p:nvSpPr>
            <p:spPr bwMode="auto">
              <a:xfrm>
                <a:off x="1423986" y="2030412"/>
                <a:ext cx="139700" cy="60325"/>
              </a:xfrm>
              <a:custGeom>
                <a:avLst/>
                <a:gdLst/>
                <a:ahLst/>
                <a:cxnLst>
                  <a:cxn ang="0">
                    <a:pos x="174" y="0"/>
                  </a:cxn>
                  <a:cxn ang="0">
                    <a:pos x="174" y="0"/>
                  </a:cxn>
                  <a:cxn ang="0">
                    <a:pos x="107" y="25"/>
                  </a:cxn>
                  <a:cxn ang="0">
                    <a:pos x="53" y="48"/>
                  </a:cxn>
                  <a:cxn ang="0">
                    <a:pos x="0" y="74"/>
                  </a:cxn>
                </a:cxnLst>
                <a:rect l="0" t="0" r="r" b="b"/>
                <a:pathLst>
                  <a:path w="174" h="74">
                    <a:moveTo>
                      <a:pt x="174" y="0"/>
                    </a:moveTo>
                    <a:lnTo>
                      <a:pt x="174" y="0"/>
                    </a:lnTo>
                    <a:cubicBezTo>
                      <a:pt x="158" y="20"/>
                      <a:pt x="135" y="24"/>
                      <a:pt x="107" y="25"/>
                    </a:cubicBezTo>
                    <a:cubicBezTo>
                      <a:pt x="97" y="24"/>
                      <a:pt x="72" y="34"/>
                      <a:pt x="53" y="48"/>
                    </a:cubicBezTo>
                    <a:cubicBezTo>
                      <a:pt x="40" y="58"/>
                      <a:pt x="19" y="65"/>
                      <a:pt x="0" y="74"/>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72" name="Freeform 1064"/>
              <p:cNvSpPr>
                <a:spLocks/>
              </p:cNvSpPr>
              <p:nvPr/>
            </p:nvSpPr>
            <p:spPr bwMode="auto">
              <a:xfrm>
                <a:off x="1401761" y="2087562"/>
                <a:ext cx="38100" cy="25400"/>
              </a:xfrm>
              <a:custGeom>
                <a:avLst/>
                <a:gdLst/>
                <a:ahLst/>
                <a:cxnLst>
                  <a:cxn ang="0">
                    <a:pos x="21" y="10"/>
                  </a:cxn>
                  <a:cxn ang="0">
                    <a:pos x="21" y="10"/>
                  </a:cxn>
                  <a:cxn ang="0">
                    <a:pos x="47" y="3"/>
                  </a:cxn>
                  <a:cxn ang="0">
                    <a:pos x="28" y="22"/>
                  </a:cxn>
                  <a:cxn ang="0">
                    <a:pos x="2" y="29"/>
                  </a:cxn>
                  <a:cxn ang="0">
                    <a:pos x="21" y="10"/>
                  </a:cxn>
                </a:cxnLst>
                <a:rect l="0" t="0" r="r" b="b"/>
                <a:pathLst>
                  <a:path w="49" h="32">
                    <a:moveTo>
                      <a:pt x="21" y="10"/>
                    </a:moveTo>
                    <a:lnTo>
                      <a:pt x="21" y="10"/>
                    </a:lnTo>
                    <a:cubicBezTo>
                      <a:pt x="34" y="3"/>
                      <a:pt x="45" y="0"/>
                      <a:pt x="47" y="3"/>
                    </a:cubicBezTo>
                    <a:cubicBezTo>
                      <a:pt x="49" y="6"/>
                      <a:pt x="40" y="15"/>
                      <a:pt x="28" y="22"/>
                    </a:cubicBezTo>
                    <a:cubicBezTo>
                      <a:pt x="16" y="29"/>
                      <a:pt x="4" y="32"/>
                      <a:pt x="2" y="29"/>
                    </a:cubicBezTo>
                    <a:cubicBezTo>
                      <a:pt x="0" y="25"/>
                      <a:pt x="9" y="17"/>
                      <a:pt x="21" y="10"/>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073" name="Freeform 1065"/>
              <p:cNvSpPr>
                <a:spLocks/>
              </p:cNvSpPr>
              <p:nvPr/>
            </p:nvSpPr>
            <p:spPr bwMode="auto">
              <a:xfrm>
                <a:off x="1401761" y="2087562"/>
                <a:ext cx="38100" cy="25400"/>
              </a:xfrm>
              <a:custGeom>
                <a:avLst/>
                <a:gdLst/>
                <a:ahLst/>
                <a:cxnLst>
                  <a:cxn ang="0">
                    <a:pos x="21" y="10"/>
                  </a:cxn>
                  <a:cxn ang="0">
                    <a:pos x="21" y="10"/>
                  </a:cxn>
                  <a:cxn ang="0">
                    <a:pos x="47" y="3"/>
                  </a:cxn>
                  <a:cxn ang="0">
                    <a:pos x="28" y="22"/>
                  </a:cxn>
                  <a:cxn ang="0">
                    <a:pos x="2" y="29"/>
                  </a:cxn>
                  <a:cxn ang="0">
                    <a:pos x="21" y="10"/>
                  </a:cxn>
                  <a:cxn ang="0">
                    <a:pos x="21" y="10"/>
                  </a:cxn>
                </a:cxnLst>
                <a:rect l="0" t="0" r="r" b="b"/>
                <a:pathLst>
                  <a:path w="49" h="32">
                    <a:moveTo>
                      <a:pt x="21" y="10"/>
                    </a:moveTo>
                    <a:lnTo>
                      <a:pt x="21" y="10"/>
                    </a:lnTo>
                    <a:cubicBezTo>
                      <a:pt x="34" y="3"/>
                      <a:pt x="45" y="0"/>
                      <a:pt x="47" y="3"/>
                    </a:cubicBezTo>
                    <a:cubicBezTo>
                      <a:pt x="49" y="6"/>
                      <a:pt x="40" y="15"/>
                      <a:pt x="28" y="22"/>
                    </a:cubicBezTo>
                    <a:cubicBezTo>
                      <a:pt x="16" y="29"/>
                      <a:pt x="4" y="32"/>
                      <a:pt x="2" y="29"/>
                    </a:cubicBezTo>
                    <a:cubicBezTo>
                      <a:pt x="0" y="25"/>
                      <a:pt x="9" y="17"/>
                      <a:pt x="21" y="10"/>
                    </a:cubicBezTo>
                    <a:lnTo>
                      <a:pt x="21" y="10"/>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74" name="Freeform 1066"/>
              <p:cNvSpPr>
                <a:spLocks/>
              </p:cNvSpPr>
              <p:nvPr/>
            </p:nvSpPr>
            <p:spPr bwMode="auto">
              <a:xfrm>
                <a:off x="1395411" y="2079624"/>
                <a:ext cx="39688" cy="25400"/>
              </a:xfrm>
              <a:custGeom>
                <a:avLst/>
                <a:gdLst/>
                <a:ahLst/>
                <a:cxnLst>
                  <a:cxn ang="0">
                    <a:pos x="21" y="10"/>
                  </a:cxn>
                  <a:cxn ang="0">
                    <a:pos x="21" y="10"/>
                  </a:cxn>
                  <a:cxn ang="0">
                    <a:pos x="47" y="3"/>
                  </a:cxn>
                  <a:cxn ang="0">
                    <a:pos x="28" y="22"/>
                  </a:cxn>
                  <a:cxn ang="0">
                    <a:pos x="2" y="29"/>
                  </a:cxn>
                  <a:cxn ang="0">
                    <a:pos x="21" y="10"/>
                  </a:cxn>
                </a:cxnLst>
                <a:rect l="0" t="0" r="r" b="b"/>
                <a:pathLst>
                  <a:path w="49" h="32">
                    <a:moveTo>
                      <a:pt x="21" y="10"/>
                    </a:moveTo>
                    <a:lnTo>
                      <a:pt x="21" y="10"/>
                    </a:lnTo>
                    <a:cubicBezTo>
                      <a:pt x="34" y="3"/>
                      <a:pt x="45" y="0"/>
                      <a:pt x="47" y="3"/>
                    </a:cubicBezTo>
                    <a:cubicBezTo>
                      <a:pt x="49" y="6"/>
                      <a:pt x="40" y="15"/>
                      <a:pt x="28" y="22"/>
                    </a:cubicBezTo>
                    <a:cubicBezTo>
                      <a:pt x="15" y="29"/>
                      <a:pt x="4" y="32"/>
                      <a:pt x="2" y="29"/>
                    </a:cubicBezTo>
                    <a:cubicBezTo>
                      <a:pt x="0" y="26"/>
                      <a:pt x="9" y="17"/>
                      <a:pt x="21" y="10"/>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075" name="Freeform 1067"/>
              <p:cNvSpPr>
                <a:spLocks/>
              </p:cNvSpPr>
              <p:nvPr/>
            </p:nvSpPr>
            <p:spPr bwMode="auto">
              <a:xfrm>
                <a:off x="1395411" y="2079624"/>
                <a:ext cx="39688" cy="25400"/>
              </a:xfrm>
              <a:custGeom>
                <a:avLst/>
                <a:gdLst/>
                <a:ahLst/>
                <a:cxnLst>
                  <a:cxn ang="0">
                    <a:pos x="21" y="10"/>
                  </a:cxn>
                  <a:cxn ang="0">
                    <a:pos x="21" y="10"/>
                  </a:cxn>
                  <a:cxn ang="0">
                    <a:pos x="47" y="3"/>
                  </a:cxn>
                  <a:cxn ang="0">
                    <a:pos x="28" y="22"/>
                  </a:cxn>
                  <a:cxn ang="0">
                    <a:pos x="2" y="29"/>
                  </a:cxn>
                  <a:cxn ang="0">
                    <a:pos x="21" y="10"/>
                  </a:cxn>
                  <a:cxn ang="0">
                    <a:pos x="21" y="10"/>
                  </a:cxn>
                </a:cxnLst>
                <a:rect l="0" t="0" r="r" b="b"/>
                <a:pathLst>
                  <a:path w="49" h="32">
                    <a:moveTo>
                      <a:pt x="21" y="10"/>
                    </a:moveTo>
                    <a:lnTo>
                      <a:pt x="21" y="10"/>
                    </a:lnTo>
                    <a:cubicBezTo>
                      <a:pt x="34" y="3"/>
                      <a:pt x="45" y="0"/>
                      <a:pt x="47" y="3"/>
                    </a:cubicBezTo>
                    <a:cubicBezTo>
                      <a:pt x="49" y="6"/>
                      <a:pt x="40" y="15"/>
                      <a:pt x="28" y="22"/>
                    </a:cubicBezTo>
                    <a:cubicBezTo>
                      <a:pt x="15" y="29"/>
                      <a:pt x="4" y="32"/>
                      <a:pt x="2" y="29"/>
                    </a:cubicBezTo>
                    <a:cubicBezTo>
                      <a:pt x="0" y="26"/>
                      <a:pt x="9" y="17"/>
                      <a:pt x="21" y="10"/>
                    </a:cubicBezTo>
                    <a:lnTo>
                      <a:pt x="21" y="10"/>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076" name="Freeform 1068"/>
              <p:cNvSpPr>
                <a:spLocks/>
              </p:cNvSpPr>
              <p:nvPr/>
            </p:nvSpPr>
            <p:spPr bwMode="auto">
              <a:xfrm>
                <a:off x="1558924" y="2022474"/>
                <a:ext cx="12700" cy="14288"/>
              </a:xfrm>
              <a:custGeom>
                <a:avLst/>
                <a:gdLst/>
                <a:ahLst/>
                <a:cxnLst>
                  <a:cxn ang="0">
                    <a:pos x="10" y="1"/>
                  </a:cxn>
                  <a:cxn ang="0">
                    <a:pos x="10" y="1"/>
                  </a:cxn>
                  <a:cxn ang="0">
                    <a:pos x="15" y="10"/>
                  </a:cxn>
                  <a:cxn ang="0">
                    <a:pos x="5" y="15"/>
                  </a:cxn>
                  <a:cxn ang="0">
                    <a:pos x="1" y="5"/>
                  </a:cxn>
                  <a:cxn ang="0">
                    <a:pos x="10" y="1"/>
                  </a:cxn>
                  <a:cxn ang="0">
                    <a:pos x="10" y="1"/>
                  </a:cxn>
                </a:cxnLst>
                <a:rect l="0" t="0" r="r" b="b"/>
                <a:pathLst>
                  <a:path w="16" h="16">
                    <a:moveTo>
                      <a:pt x="10" y="1"/>
                    </a:moveTo>
                    <a:lnTo>
                      <a:pt x="10" y="1"/>
                    </a:lnTo>
                    <a:cubicBezTo>
                      <a:pt x="14" y="2"/>
                      <a:pt x="16" y="7"/>
                      <a:pt x="15" y="10"/>
                    </a:cubicBezTo>
                    <a:cubicBezTo>
                      <a:pt x="13" y="14"/>
                      <a:pt x="9" y="16"/>
                      <a:pt x="5" y="15"/>
                    </a:cubicBezTo>
                    <a:cubicBezTo>
                      <a:pt x="2" y="13"/>
                      <a:pt x="0" y="9"/>
                      <a:pt x="1" y="5"/>
                    </a:cubicBezTo>
                    <a:cubicBezTo>
                      <a:pt x="2" y="2"/>
                      <a:pt x="7" y="0"/>
                      <a:pt x="10" y="1"/>
                    </a:cubicBezTo>
                    <a:lnTo>
                      <a:pt x="10" y="1"/>
                    </a:lnTo>
                    <a:close/>
                  </a:path>
                </a:pathLst>
              </a:custGeom>
              <a:noFill/>
              <a:ln w="4763"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 name="Group 1389"/>
            <p:cNvGrpSpPr/>
            <p:nvPr/>
          </p:nvGrpSpPr>
          <p:grpSpPr>
            <a:xfrm>
              <a:off x="8189912" y="381000"/>
              <a:ext cx="725488" cy="801687"/>
              <a:chOff x="6921500" y="1595438"/>
              <a:chExt cx="725488" cy="801687"/>
            </a:xfrm>
          </p:grpSpPr>
          <p:sp>
            <p:nvSpPr>
              <p:cNvPr id="399015" name="Freeform 679"/>
              <p:cNvSpPr>
                <a:spLocks/>
              </p:cNvSpPr>
              <p:nvPr/>
            </p:nvSpPr>
            <p:spPr bwMode="auto">
              <a:xfrm>
                <a:off x="7202487" y="1930400"/>
                <a:ext cx="165100" cy="149225"/>
              </a:xfrm>
              <a:custGeom>
                <a:avLst/>
                <a:gdLst/>
                <a:ahLst/>
                <a:cxnLst>
                  <a:cxn ang="0">
                    <a:pos x="40" y="1"/>
                  </a:cxn>
                  <a:cxn ang="0">
                    <a:pos x="40" y="1"/>
                  </a:cxn>
                  <a:cxn ang="0">
                    <a:pos x="163" y="0"/>
                  </a:cxn>
                  <a:cxn ang="0">
                    <a:pos x="205" y="116"/>
                  </a:cxn>
                  <a:cxn ang="0">
                    <a:pos x="101" y="184"/>
                  </a:cxn>
                  <a:cxn ang="0">
                    <a:pos x="0" y="116"/>
                  </a:cxn>
                  <a:cxn ang="0">
                    <a:pos x="40" y="1"/>
                  </a:cxn>
                </a:cxnLst>
                <a:rect l="0" t="0" r="r" b="b"/>
                <a:pathLst>
                  <a:path w="205" h="184">
                    <a:moveTo>
                      <a:pt x="40" y="1"/>
                    </a:moveTo>
                    <a:lnTo>
                      <a:pt x="40" y="1"/>
                    </a:lnTo>
                    <a:lnTo>
                      <a:pt x="163" y="0"/>
                    </a:lnTo>
                    <a:lnTo>
                      <a:pt x="205" y="116"/>
                    </a:lnTo>
                    <a:lnTo>
                      <a:pt x="101" y="184"/>
                    </a:lnTo>
                    <a:lnTo>
                      <a:pt x="0" y="116"/>
                    </a:lnTo>
                    <a:lnTo>
                      <a:pt x="40" y="1"/>
                    </a:lnTo>
                    <a:close/>
                  </a:path>
                </a:pathLst>
              </a:custGeom>
              <a:solidFill>
                <a:srgbClr val="B2B6B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016" name="Freeform 680"/>
              <p:cNvSpPr>
                <a:spLocks/>
              </p:cNvSpPr>
              <p:nvPr/>
            </p:nvSpPr>
            <p:spPr bwMode="auto">
              <a:xfrm>
                <a:off x="7283450" y="2024063"/>
                <a:ext cx="244475" cy="290513"/>
              </a:xfrm>
              <a:custGeom>
                <a:avLst/>
                <a:gdLst/>
                <a:ahLst/>
                <a:cxnLst>
                  <a:cxn ang="0">
                    <a:pos x="101" y="0"/>
                  </a:cxn>
                  <a:cxn ang="0">
                    <a:pos x="101" y="0"/>
                  </a:cxn>
                  <a:cxn ang="0">
                    <a:pos x="186" y="98"/>
                  </a:cxn>
                  <a:cxn ang="0">
                    <a:pos x="270" y="337"/>
                  </a:cxn>
                  <a:cxn ang="0">
                    <a:pos x="69" y="183"/>
                  </a:cxn>
                  <a:cxn ang="0">
                    <a:pos x="0" y="67"/>
                  </a:cxn>
                </a:cxnLst>
                <a:rect l="0" t="0" r="r" b="b"/>
                <a:pathLst>
                  <a:path w="303" h="361">
                    <a:moveTo>
                      <a:pt x="101" y="0"/>
                    </a:moveTo>
                    <a:lnTo>
                      <a:pt x="101" y="0"/>
                    </a:lnTo>
                    <a:cubicBezTo>
                      <a:pt x="128" y="26"/>
                      <a:pt x="158" y="59"/>
                      <a:pt x="186" y="98"/>
                    </a:cubicBezTo>
                    <a:cubicBezTo>
                      <a:pt x="265" y="207"/>
                      <a:pt x="303" y="314"/>
                      <a:pt x="270" y="337"/>
                    </a:cubicBezTo>
                    <a:cubicBezTo>
                      <a:pt x="238" y="361"/>
                      <a:pt x="148" y="292"/>
                      <a:pt x="69" y="183"/>
                    </a:cubicBezTo>
                    <a:cubicBezTo>
                      <a:pt x="40" y="143"/>
                      <a:pt x="16" y="103"/>
                      <a:pt x="0" y="67"/>
                    </a:cubicBezTo>
                  </a:path>
                </a:pathLst>
              </a:custGeom>
              <a:solidFill>
                <a:srgbClr val="B2B6B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017" name="Freeform 681"/>
              <p:cNvSpPr>
                <a:spLocks/>
              </p:cNvSpPr>
              <p:nvPr/>
            </p:nvSpPr>
            <p:spPr bwMode="auto">
              <a:xfrm>
                <a:off x="7283450" y="2024063"/>
                <a:ext cx="244475" cy="290513"/>
              </a:xfrm>
              <a:custGeom>
                <a:avLst/>
                <a:gdLst/>
                <a:ahLst/>
                <a:cxnLst>
                  <a:cxn ang="0">
                    <a:pos x="101" y="0"/>
                  </a:cxn>
                  <a:cxn ang="0">
                    <a:pos x="101" y="0"/>
                  </a:cxn>
                  <a:cxn ang="0">
                    <a:pos x="186" y="98"/>
                  </a:cxn>
                  <a:cxn ang="0">
                    <a:pos x="270" y="337"/>
                  </a:cxn>
                  <a:cxn ang="0">
                    <a:pos x="69" y="183"/>
                  </a:cxn>
                  <a:cxn ang="0">
                    <a:pos x="0" y="67"/>
                  </a:cxn>
                </a:cxnLst>
                <a:rect l="0" t="0" r="r" b="b"/>
                <a:pathLst>
                  <a:path w="303" h="361">
                    <a:moveTo>
                      <a:pt x="101" y="0"/>
                    </a:moveTo>
                    <a:lnTo>
                      <a:pt x="101" y="0"/>
                    </a:lnTo>
                    <a:cubicBezTo>
                      <a:pt x="128" y="26"/>
                      <a:pt x="158" y="59"/>
                      <a:pt x="186" y="98"/>
                    </a:cubicBezTo>
                    <a:cubicBezTo>
                      <a:pt x="265" y="207"/>
                      <a:pt x="303" y="314"/>
                      <a:pt x="270" y="337"/>
                    </a:cubicBezTo>
                    <a:cubicBezTo>
                      <a:pt x="238" y="361"/>
                      <a:pt x="148" y="292"/>
                      <a:pt x="69" y="183"/>
                    </a:cubicBezTo>
                    <a:cubicBezTo>
                      <a:pt x="40" y="143"/>
                      <a:pt x="16" y="103"/>
                      <a:pt x="0" y="67"/>
                    </a:cubicBezTo>
                  </a:path>
                </a:pathLst>
              </a:custGeom>
              <a:noFill/>
              <a:ln w="11113" cap="flat">
                <a:solidFill>
                  <a:srgbClr val="32393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018" name="Freeform 682"/>
              <p:cNvSpPr>
                <a:spLocks/>
              </p:cNvSpPr>
              <p:nvPr/>
            </p:nvSpPr>
            <p:spPr bwMode="auto">
              <a:xfrm>
                <a:off x="7331075" y="1852613"/>
                <a:ext cx="315913" cy="171450"/>
              </a:xfrm>
              <a:custGeom>
                <a:avLst/>
                <a:gdLst/>
                <a:ahLst/>
                <a:cxnLst>
                  <a:cxn ang="0">
                    <a:pos x="0" y="97"/>
                  </a:cxn>
                  <a:cxn ang="0">
                    <a:pos x="0" y="97"/>
                  </a:cxn>
                  <a:cxn ang="0">
                    <a:pos x="124" y="45"/>
                  </a:cxn>
                  <a:cxn ang="0">
                    <a:pos x="378" y="38"/>
                  </a:cxn>
                  <a:cxn ang="0">
                    <a:pos x="169" y="182"/>
                  </a:cxn>
                  <a:cxn ang="0">
                    <a:pos x="44" y="212"/>
                  </a:cxn>
                </a:cxnLst>
                <a:rect l="0" t="0" r="r" b="b"/>
                <a:pathLst>
                  <a:path w="390" h="212">
                    <a:moveTo>
                      <a:pt x="0" y="97"/>
                    </a:moveTo>
                    <a:lnTo>
                      <a:pt x="0" y="97"/>
                    </a:lnTo>
                    <a:cubicBezTo>
                      <a:pt x="34" y="78"/>
                      <a:pt x="78" y="60"/>
                      <a:pt x="124" y="45"/>
                    </a:cubicBezTo>
                    <a:cubicBezTo>
                      <a:pt x="252" y="3"/>
                      <a:pt x="365" y="0"/>
                      <a:pt x="378" y="38"/>
                    </a:cubicBezTo>
                    <a:cubicBezTo>
                      <a:pt x="390" y="76"/>
                      <a:pt x="297" y="141"/>
                      <a:pt x="169" y="182"/>
                    </a:cubicBezTo>
                    <a:cubicBezTo>
                      <a:pt x="124" y="197"/>
                      <a:pt x="81" y="207"/>
                      <a:pt x="44" y="212"/>
                    </a:cubicBezTo>
                  </a:path>
                </a:pathLst>
              </a:custGeom>
              <a:solidFill>
                <a:srgbClr val="B2B6B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019" name="Freeform 683"/>
              <p:cNvSpPr>
                <a:spLocks/>
              </p:cNvSpPr>
              <p:nvPr/>
            </p:nvSpPr>
            <p:spPr bwMode="auto">
              <a:xfrm>
                <a:off x="7331075" y="1852613"/>
                <a:ext cx="315913" cy="171450"/>
              </a:xfrm>
              <a:custGeom>
                <a:avLst/>
                <a:gdLst/>
                <a:ahLst/>
                <a:cxnLst>
                  <a:cxn ang="0">
                    <a:pos x="0" y="97"/>
                  </a:cxn>
                  <a:cxn ang="0">
                    <a:pos x="0" y="97"/>
                  </a:cxn>
                  <a:cxn ang="0">
                    <a:pos x="124" y="45"/>
                  </a:cxn>
                  <a:cxn ang="0">
                    <a:pos x="378" y="38"/>
                  </a:cxn>
                  <a:cxn ang="0">
                    <a:pos x="169" y="182"/>
                  </a:cxn>
                  <a:cxn ang="0">
                    <a:pos x="44" y="212"/>
                  </a:cxn>
                </a:cxnLst>
                <a:rect l="0" t="0" r="r" b="b"/>
                <a:pathLst>
                  <a:path w="390" h="212">
                    <a:moveTo>
                      <a:pt x="0" y="97"/>
                    </a:moveTo>
                    <a:lnTo>
                      <a:pt x="0" y="97"/>
                    </a:lnTo>
                    <a:cubicBezTo>
                      <a:pt x="34" y="78"/>
                      <a:pt x="78" y="60"/>
                      <a:pt x="124" y="45"/>
                    </a:cubicBezTo>
                    <a:cubicBezTo>
                      <a:pt x="252" y="3"/>
                      <a:pt x="365" y="0"/>
                      <a:pt x="378" y="38"/>
                    </a:cubicBezTo>
                    <a:cubicBezTo>
                      <a:pt x="390" y="76"/>
                      <a:pt x="297" y="141"/>
                      <a:pt x="169" y="182"/>
                    </a:cubicBezTo>
                    <a:cubicBezTo>
                      <a:pt x="124" y="197"/>
                      <a:pt x="81" y="207"/>
                      <a:pt x="44" y="212"/>
                    </a:cubicBezTo>
                  </a:path>
                </a:pathLst>
              </a:custGeom>
              <a:noFill/>
              <a:ln w="11113" cap="flat">
                <a:solidFill>
                  <a:srgbClr val="32393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020" name="Freeform 684"/>
              <p:cNvSpPr>
                <a:spLocks/>
              </p:cNvSpPr>
              <p:nvPr/>
            </p:nvSpPr>
            <p:spPr bwMode="auto">
              <a:xfrm>
                <a:off x="7224712" y="1628775"/>
                <a:ext cx="117475" cy="303213"/>
              </a:xfrm>
              <a:custGeom>
                <a:avLst/>
                <a:gdLst/>
                <a:ahLst/>
                <a:cxnLst>
                  <a:cxn ang="0">
                    <a:pos x="11" y="376"/>
                  </a:cxn>
                  <a:cxn ang="0">
                    <a:pos x="11" y="376"/>
                  </a:cxn>
                  <a:cxn ang="0">
                    <a:pos x="0" y="243"/>
                  </a:cxn>
                  <a:cxn ang="0">
                    <a:pos x="72" y="0"/>
                  </a:cxn>
                  <a:cxn ang="0">
                    <a:pos x="144" y="243"/>
                  </a:cxn>
                  <a:cxn ang="0">
                    <a:pos x="133" y="375"/>
                  </a:cxn>
                </a:cxnLst>
                <a:rect l="0" t="0" r="r" b="b"/>
                <a:pathLst>
                  <a:path w="144" h="376">
                    <a:moveTo>
                      <a:pt x="11" y="376"/>
                    </a:moveTo>
                    <a:lnTo>
                      <a:pt x="11" y="376"/>
                    </a:lnTo>
                    <a:cubicBezTo>
                      <a:pt x="4" y="338"/>
                      <a:pt x="0" y="292"/>
                      <a:pt x="0" y="243"/>
                    </a:cubicBezTo>
                    <a:cubicBezTo>
                      <a:pt x="0" y="109"/>
                      <a:pt x="32" y="0"/>
                      <a:pt x="72" y="0"/>
                    </a:cubicBezTo>
                    <a:cubicBezTo>
                      <a:pt x="112" y="0"/>
                      <a:pt x="144" y="109"/>
                      <a:pt x="144" y="243"/>
                    </a:cubicBezTo>
                    <a:cubicBezTo>
                      <a:pt x="144" y="292"/>
                      <a:pt x="140" y="337"/>
                      <a:pt x="133" y="375"/>
                    </a:cubicBezTo>
                  </a:path>
                </a:pathLst>
              </a:custGeom>
              <a:solidFill>
                <a:srgbClr val="B2B6B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021" name="Freeform 685"/>
              <p:cNvSpPr>
                <a:spLocks/>
              </p:cNvSpPr>
              <p:nvPr/>
            </p:nvSpPr>
            <p:spPr bwMode="auto">
              <a:xfrm>
                <a:off x="7224712" y="1628775"/>
                <a:ext cx="117475" cy="303213"/>
              </a:xfrm>
              <a:custGeom>
                <a:avLst/>
                <a:gdLst/>
                <a:ahLst/>
                <a:cxnLst>
                  <a:cxn ang="0">
                    <a:pos x="11" y="376"/>
                  </a:cxn>
                  <a:cxn ang="0">
                    <a:pos x="11" y="376"/>
                  </a:cxn>
                  <a:cxn ang="0">
                    <a:pos x="0" y="243"/>
                  </a:cxn>
                  <a:cxn ang="0">
                    <a:pos x="72" y="0"/>
                  </a:cxn>
                  <a:cxn ang="0">
                    <a:pos x="144" y="243"/>
                  </a:cxn>
                  <a:cxn ang="0">
                    <a:pos x="133" y="375"/>
                  </a:cxn>
                </a:cxnLst>
                <a:rect l="0" t="0" r="r" b="b"/>
                <a:pathLst>
                  <a:path w="144" h="376">
                    <a:moveTo>
                      <a:pt x="11" y="376"/>
                    </a:moveTo>
                    <a:lnTo>
                      <a:pt x="11" y="376"/>
                    </a:lnTo>
                    <a:cubicBezTo>
                      <a:pt x="4" y="338"/>
                      <a:pt x="0" y="292"/>
                      <a:pt x="0" y="243"/>
                    </a:cubicBezTo>
                    <a:cubicBezTo>
                      <a:pt x="0" y="109"/>
                      <a:pt x="32" y="0"/>
                      <a:pt x="72" y="0"/>
                    </a:cubicBezTo>
                    <a:cubicBezTo>
                      <a:pt x="112" y="0"/>
                      <a:pt x="144" y="109"/>
                      <a:pt x="144" y="243"/>
                    </a:cubicBezTo>
                    <a:cubicBezTo>
                      <a:pt x="144" y="292"/>
                      <a:pt x="140" y="337"/>
                      <a:pt x="133" y="375"/>
                    </a:cubicBezTo>
                  </a:path>
                </a:pathLst>
              </a:custGeom>
              <a:noFill/>
              <a:ln w="11113" cap="flat">
                <a:solidFill>
                  <a:srgbClr val="32393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022" name="Freeform 686"/>
              <p:cNvSpPr>
                <a:spLocks/>
              </p:cNvSpPr>
              <p:nvPr/>
            </p:nvSpPr>
            <p:spPr bwMode="auto">
              <a:xfrm>
                <a:off x="6921500" y="1854200"/>
                <a:ext cx="312738" cy="171450"/>
              </a:xfrm>
              <a:custGeom>
                <a:avLst/>
                <a:gdLst/>
                <a:ahLst/>
                <a:cxnLst>
                  <a:cxn ang="0">
                    <a:pos x="347" y="211"/>
                  </a:cxn>
                  <a:cxn ang="0">
                    <a:pos x="347" y="211"/>
                  </a:cxn>
                  <a:cxn ang="0">
                    <a:pos x="221" y="182"/>
                  </a:cxn>
                  <a:cxn ang="0">
                    <a:pos x="12" y="38"/>
                  </a:cxn>
                  <a:cxn ang="0">
                    <a:pos x="265" y="44"/>
                  </a:cxn>
                  <a:cxn ang="0">
                    <a:pos x="387" y="96"/>
                  </a:cxn>
                </a:cxnLst>
                <a:rect l="0" t="0" r="r" b="b"/>
                <a:pathLst>
                  <a:path w="387" h="211">
                    <a:moveTo>
                      <a:pt x="347" y="211"/>
                    </a:moveTo>
                    <a:lnTo>
                      <a:pt x="347" y="211"/>
                    </a:lnTo>
                    <a:cubicBezTo>
                      <a:pt x="309" y="206"/>
                      <a:pt x="266" y="196"/>
                      <a:pt x="221" y="182"/>
                    </a:cubicBezTo>
                    <a:cubicBezTo>
                      <a:pt x="93" y="140"/>
                      <a:pt x="0" y="76"/>
                      <a:pt x="12" y="38"/>
                    </a:cubicBezTo>
                    <a:cubicBezTo>
                      <a:pt x="24" y="0"/>
                      <a:pt x="138" y="3"/>
                      <a:pt x="265" y="44"/>
                    </a:cubicBezTo>
                    <a:cubicBezTo>
                      <a:pt x="311" y="59"/>
                      <a:pt x="353" y="77"/>
                      <a:pt x="387" y="96"/>
                    </a:cubicBezTo>
                  </a:path>
                </a:pathLst>
              </a:custGeom>
              <a:solidFill>
                <a:srgbClr val="B2B6B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023" name="Freeform 687"/>
              <p:cNvSpPr>
                <a:spLocks/>
              </p:cNvSpPr>
              <p:nvPr/>
            </p:nvSpPr>
            <p:spPr bwMode="auto">
              <a:xfrm>
                <a:off x="6921500" y="1854200"/>
                <a:ext cx="312738" cy="171450"/>
              </a:xfrm>
              <a:custGeom>
                <a:avLst/>
                <a:gdLst/>
                <a:ahLst/>
                <a:cxnLst>
                  <a:cxn ang="0">
                    <a:pos x="347" y="211"/>
                  </a:cxn>
                  <a:cxn ang="0">
                    <a:pos x="347" y="211"/>
                  </a:cxn>
                  <a:cxn ang="0">
                    <a:pos x="221" y="182"/>
                  </a:cxn>
                  <a:cxn ang="0">
                    <a:pos x="12" y="38"/>
                  </a:cxn>
                  <a:cxn ang="0">
                    <a:pos x="265" y="44"/>
                  </a:cxn>
                  <a:cxn ang="0">
                    <a:pos x="387" y="96"/>
                  </a:cxn>
                </a:cxnLst>
                <a:rect l="0" t="0" r="r" b="b"/>
                <a:pathLst>
                  <a:path w="387" h="211">
                    <a:moveTo>
                      <a:pt x="347" y="211"/>
                    </a:moveTo>
                    <a:lnTo>
                      <a:pt x="347" y="211"/>
                    </a:lnTo>
                    <a:cubicBezTo>
                      <a:pt x="309" y="206"/>
                      <a:pt x="266" y="196"/>
                      <a:pt x="221" y="182"/>
                    </a:cubicBezTo>
                    <a:cubicBezTo>
                      <a:pt x="93" y="140"/>
                      <a:pt x="0" y="76"/>
                      <a:pt x="12" y="38"/>
                    </a:cubicBezTo>
                    <a:cubicBezTo>
                      <a:pt x="24" y="0"/>
                      <a:pt x="138" y="3"/>
                      <a:pt x="265" y="44"/>
                    </a:cubicBezTo>
                    <a:cubicBezTo>
                      <a:pt x="311" y="59"/>
                      <a:pt x="353" y="77"/>
                      <a:pt x="387" y="96"/>
                    </a:cubicBezTo>
                  </a:path>
                </a:pathLst>
              </a:custGeom>
              <a:noFill/>
              <a:ln w="11113" cap="flat">
                <a:solidFill>
                  <a:srgbClr val="32393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024" name="Freeform 688"/>
              <p:cNvSpPr>
                <a:spLocks/>
              </p:cNvSpPr>
              <p:nvPr/>
            </p:nvSpPr>
            <p:spPr bwMode="auto">
              <a:xfrm>
                <a:off x="7038975" y="2024063"/>
                <a:ext cx="244475" cy="292100"/>
              </a:xfrm>
              <a:custGeom>
                <a:avLst/>
                <a:gdLst/>
                <a:ahLst/>
                <a:cxnLst>
                  <a:cxn ang="0">
                    <a:pos x="303" y="67"/>
                  </a:cxn>
                  <a:cxn ang="0">
                    <a:pos x="303" y="67"/>
                  </a:cxn>
                  <a:cxn ang="0">
                    <a:pos x="233" y="184"/>
                  </a:cxn>
                  <a:cxn ang="0">
                    <a:pos x="32" y="338"/>
                  </a:cxn>
                  <a:cxn ang="0">
                    <a:pos x="116" y="99"/>
                  </a:cxn>
                  <a:cxn ang="0">
                    <a:pos x="202" y="0"/>
                  </a:cxn>
                </a:cxnLst>
                <a:rect l="0" t="0" r="r" b="b"/>
                <a:pathLst>
                  <a:path w="303" h="362">
                    <a:moveTo>
                      <a:pt x="303" y="67"/>
                    </a:moveTo>
                    <a:lnTo>
                      <a:pt x="303" y="67"/>
                    </a:lnTo>
                    <a:cubicBezTo>
                      <a:pt x="287" y="103"/>
                      <a:pt x="263" y="144"/>
                      <a:pt x="233" y="184"/>
                    </a:cubicBezTo>
                    <a:cubicBezTo>
                      <a:pt x="155" y="293"/>
                      <a:pt x="64" y="362"/>
                      <a:pt x="32" y="338"/>
                    </a:cubicBezTo>
                    <a:cubicBezTo>
                      <a:pt x="0" y="315"/>
                      <a:pt x="38" y="208"/>
                      <a:pt x="116" y="99"/>
                    </a:cubicBezTo>
                    <a:cubicBezTo>
                      <a:pt x="145" y="61"/>
                      <a:pt x="174" y="27"/>
                      <a:pt x="202" y="0"/>
                    </a:cubicBezTo>
                  </a:path>
                </a:pathLst>
              </a:custGeom>
              <a:solidFill>
                <a:srgbClr val="B2B6B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025" name="Freeform 689"/>
              <p:cNvSpPr>
                <a:spLocks/>
              </p:cNvSpPr>
              <p:nvPr/>
            </p:nvSpPr>
            <p:spPr bwMode="auto">
              <a:xfrm>
                <a:off x="7038975" y="2024063"/>
                <a:ext cx="244475" cy="292100"/>
              </a:xfrm>
              <a:custGeom>
                <a:avLst/>
                <a:gdLst/>
                <a:ahLst/>
                <a:cxnLst>
                  <a:cxn ang="0">
                    <a:pos x="303" y="67"/>
                  </a:cxn>
                  <a:cxn ang="0">
                    <a:pos x="303" y="67"/>
                  </a:cxn>
                  <a:cxn ang="0">
                    <a:pos x="233" y="184"/>
                  </a:cxn>
                  <a:cxn ang="0">
                    <a:pos x="32" y="338"/>
                  </a:cxn>
                  <a:cxn ang="0">
                    <a:pos x="116" y="99"/>
                  </a:cxn>
                  <a:cxn ang="0">
                    <a:pos x="202" y="0"/>
                  </a:cxn>
                </a:cxnLst>
                <a:rect l="0" t="0" r="r" b="b"/>
                <a:pathLst>
                  <a:path w="303" h="362">
                    <a:moveTo>
                      <a:pt x="303" y="67"/>
                    </a:moveTo>
                    <a:lnTo>
                      <a:pt x="303" y="67"/>
                    </a:lnTo>
                    <a:cubicBezTo>
                      <a:pt x="287" y="103"/>
                      <a:pt x="263" y="144"/>
                      <a:pt x="233" y="184"/>
                    </a:cubicBezTo>
                    <a:cubicBezTo>
                      <a:pt x="155" y="293"/>
                      <a:pt x="64" y="362"/>
                      <a:pt x="32" y="338"/>
                    </a:cubicBezTo>
                    <a:cubicBezTo>
                      <a:pt x="0" y="315"/>
                      <a:pt x="38" y="208"/>
                      <a:pt x="116" y="99"/>
                    </a:cubicBezTo>
                    <a:cubicBezTo>
                      <a:pt x="145" y="61"/>
                      <a:pt x="174" y="27"/>
                      <a:pt x="202" y="0"/>
                    </a:cubicBezTo>
                  </a:path>
                </a:pathLst>
              </a:custGeom>
              <a:noFill/>
              <a:ln w="11113" cap="flat">
                <a:solidFill>
                  <a:srgbClr val="32393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278" name="Freeform 942"/>
              <p:cNvSpPr>
                <a:spLocks/>
              </p:cNvSpPr>
              <p:nvPr/>
            </p:nvSpPr>
            <p:spPr bwMode="auto">
              <a:xfrm>
                <a:off x="7159625" y="2235200"/>
                <a:ext cx="234950" cy="161925"/>
              </a:xfrm>
              <a:custGeom>
                <a:avLst/>
                <a:gdLst/>
                <a:ahLst/>
                <a:cxnLst>
                  <a:cxn ang="0">
                    <a:pos x="5" y="2"/>
                  </a:cxn>
                  <a:cxn ang="0">
                    <a:pos x="5" y="2"/>
                  </a:cxn>
                  <a:cxn ang="0">
                    <a:pos x="3" y="56"/>
                  </a:cxn>
                  <a:cxn ang="0">
                    <a:pos x="143" y="200"/>
                  </a:cxn>
                  <a:cxn ang="0">
                    <a:pos x="270" y="107"/>
                  </a:cxn>
                  <a:cxn ang="0">
                    <a:pos x="290" y="0"/>
                  </a:cxn>
                </a:cxnLst>
                <a:rect l="0" t="0" r="r" b="b"/>
                <a:pathLst>
                  <a:path w="291" h="200">
                    <a:moveTo>
                      <a:pt x="5" y="2"/>
                    </a:moveTo>
                    <a:lnTo>
                      <a:pt x="5" y="2"/>
                    </a:lnTo>
                    <a:cubicBezTo>
                      <a:pt x="3" y="18"/>
                      <a:pt x="0" y="39"/>
                      <a:pt x="3" y="56"/>
                    </a:cubicBezTo>
                    <a:cubicBezTo>
                      <a:pt x="24" y="161"/>
                      <a:pt x="71" y="199"/>
                      <a:pt x="143" y="200"/>
                    </a:cubicBezTo>
                    <a:cubicBezTo>
                      <a:pt x="213" y="200"/>
                      <a:pt x="252" y="168"/>
                      <a:pt x="270" y="107"/>
                    </a:cubicBezTo>
                    <a:cubicBezTo>
                      <a:pt x="276" y="87"/>
                      <a:pt x="291" y="19"/>
                      <a:pt x="290" y="0"/>
                    </a:cubicBezTo>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279" name="Freeform 943"/>
              <p:cNvSpPr>
                <a:spLocks/>
              </p:cNvSpPr>
              <p:nvPr/>
            </p:nvSpPr>
            <p:spPr bwMode="auto">
              <a:xfrm>
                <a:off x="7159625" y="2235200"/>
                <a:ext cx="234950" cy="161925"/>
              </a:xfrm>
              <a:custGeom>
                <a:avLst/>
                <a:gdLst/>
                <a:ahLst/>
                <a:cxnLst>
                  <a:cxn ang="0">
                    <a:pos x="5" y="2"/>
                  </a:cxn>
                  <a:cxn ang="0">
                    <a:pos x="5" y="2"/>
                  </a:cxn>
                  <a:cxn ang="0">
                    <a:pos x="3" y="56"/>
                  </a:cxn>
                  <a:cxn ang="0">
                    <a:pos x="143" y="200"/>
                  </a:cxn>
                  <a:cxn ang="0">
                    <a:pos x="270" y="107"/>
                  </a:cxn>
                  <a:cxn ang="0">
                    <a:pos x="290" y="0"/>
                  </a:cxn>
                </a:cxnLst>
                <a:rect l="0" t="0" r="r" b="b"/>
                <a:pathLst>
                  <a:path w="291" h="200">
                    <a:moveTo>
                      <a:pt x="5" y="2"/>
                    </a:moveTo>
                    <a:lnTo>
                      <a:pt x="5" y="2"/>
                    </a:lnTo>
                    <a:cubicBezTo>
                      <a:pt x="3" y="18"/>
                      <a:pt x="0" y="39"/>
                      <a:pt x="3" y="56"/>
                    </a:cubicBezTo>
                    <a:cubicBezTo>
                      <a:pt x="24" y="161"/>
                      <a:pt x="71" y="199"/>
                      <a:pt x="143" y="200"/>
                    </a:cubicBezTo>
                    <a:cubicBezTo>
                      <a:pt x="213" y="200"/>
                      <a:pt x="252" y="168"/>
                      <a:pt x="270" y="107"/>
                    </a:cubicBezTo>
                    <a:cubicBezTo>
                      <a:pt x="276" y="87"/>
                      <a:pt x="291" y="19"/>
                      <a:pt x="290" y="0"/>
                    </a:cubicBezTo>
                  </a:path>
                </a:pathLst>
              </a:custGeom>
              <a:noFill/>
              <a:ln w="11113"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280" name="Freeform 944"/>
              <p:cNvSpPr>
                <a:spLocks/>
              </p:cNvSpPr>
              <p:nvPr/>
            </p:nvSpPr>
            <p:spPr bwMode="auto">
              <a:xfrm>
                <a:off x="6981825" y="1595438"/>
                <a:ext cx="296863" cy="322263"/>
              </a:xfrm>
              <a:custGeom>
                <a:avLst/>
                <a:gdLst/>
                <a:ahLst/>
                <a:cxnLst>
                  <a:cxn ang="0">
                    <a:pos x="368" y="256"/>
                  </a:cxn>
                  <a:cxn ang="0">
                    <a:pos x="368" y="256"/>
                  </a:cxn>
                  <a:cxn ang="0">
                    <a:pos x="336" y="209"/>
                  </a:cxn>
                  <a:cxn ang="0">
                    <a:pos x="57" y="41"/>
                  </a:cxn>
                  <a:cxn ang="0">
                    <a:pos x="130" y="359"/>
                  </a:cxn>
                  <a:cxn ang="0">
                    <a:pos x="162" y="400"/>
                  </a:cxn>
                </a:cxnLst>
                <a:rect l="0" t="0" r="r" b="b"/>
                <a:pathLst>
                  <a:path w="368" h="400">
                    <a:moveTo>
                      <a:pt x="368" y="256"/>
                    </a:moveTo>
                    <a:lnTo>
                      <a:pt x="368" y="256"/>
                    </a:lnTo>
                    <a:cubicBezTo>
                      <a:pt x="358" y="241"/>
                      <a:pt x="348" y="225"/>
                      <a:pt x="336" y="209"/>
                    </a:cubicBezTo>
                    <a:cubicBezTo>
                      <a:pt x="239" y="75"/>
                      <a:pt x="114" y="0"/>
                      <a:pt x="57" y="41"/>
                    </a:cubicBezTo>
                    <a:cubicBezTo>
                      <a:pt x="0" y="83"/>
                      <a:pt x="33" y="225"/>
                      <a:pt x="130" y="359"/>
                    </a:cubicBezTo>
                    <a:cubicBezTo>
                      <a:pt x="140" y="373"/>
                      <a:pt x="151" y="387"/>
                      <a:pt x="162" y="400"/>
                    </a:cubicBezTo>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281" name="Freeform 945"/>
              <p:cNvSpPr>
                <a:spLocks/>
              </p:cNvSpPr>
              <p:nvPr/>
            </p:nvSpPr>
            <p:spPr bwMode="auto">
              <a:xfrm>
                <a:off x="6981825" y="1595438"/>
                <a:ext cx="296863" cy="322263"/>
              </a:xfrm>
              <a:custGeom>
                <a:avLst/>
                <a:gdLst/>
                <a:ahLst/>
                <a:cxnLst>
                  <a:cxn ang="0">
                    <a:pos x="368" y="256"/>
                  </a:cxn>
                  <a:cxn ang="0">
                    <a:pos x="368" y="256"/>
                  </a:cxn>
                  <a:cxn ang="0">
                    <a:pos x="336" y="209"/>
                  </a:cxn>
                  <a:cxn ang="0">
                    <a:pos x="57" y="41"/>
                  </a:cxn>
                  <a:cxn ang="0">
                    <a:pos x="130" y="359"/>
                  </a:cxn>
                  <a:cxn ang="0">
                    <a:pos x="162" y="400"/>
                  </a:cxn>
                </a:cxnLst>
                <a:rect l="0" t="0" r="r" b="b"/>
                <a:pathLst>
                  <a:path w="368" h="400">
                    <a:moveTo>
                      <a:pt x="368" y="256"/>
                    </a:moveTo>
                    <a:lnTo>
                      <a:pt x="368" y="256"/>
                    </a:lnTo>
                    <a:cubicBezTo>
                      <a:pt x="358" y="241"/>
                      <a:pt x="348" y="225"/>
                      <a:pt x="336" y="209"/>
                    </a:cubicBezTo>
                    <a:cubicBezTo>
                      <a:pt x="239" y="75"/>
                      <a:pt x="114" y="0"/>
                      <a:pt x="57" y="41"/>
                    </a:cubicBezTo>
                    <a:cubicBezTo>
                      <a:pt x="0" y="83"/>
                      <a:pt x="33" y="225"/>
                      <a:pt x="130" y="359"/>
                    </a:cubicBezTo>
                    <a:cubicBezTo>
                      <a:pt x="140" y="373"/>
                      <a:pt x="151" y="387"/>
                      <a:pt x="162" y="400"/>
                    </a:cubicBezTo>
                  </a:path>
                </a:pathLst>
              </a:custGeom>
              <a:noFill/>
              <a:ln w="11113"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282" name="Freeform 946"/>
              <p:cNvSpPr>
                <a:spLocks/>
              </p:cNvSpPr>
              <p:nvPr/>
            </p:nvSpPr>
            <p:spPr bwMode="auto">
              <a:xfrm>
                <a:off x="7277100" y="1595438"/>
                <a:ext cx="298450" cy="322263"/>
              </a:xfrm>
              <a:custGeom>
                <a:avLst/>
                <a:gdLst/>
                <a:ahLst/>
                <a:cxnLst>
                  <a:cxn ang="0">
                    <a:pos x="206" y="401"/>
                  </a:cxn>
                  <a:cxn ang="0">
                    <a:pos x="206" y="401"/>
                  </a:cxn>
                  <a:cxn ang="0">
                    <a:pos x="239" y="359"/>
                  </a:cxn>
                  <a:cxn ang="0">
                    <a:pos x="313" y="41"/>
                  </a:cxn>
                  <a:cxn ang="0">
                    <a:pos x="33" y="209"/>
                  </a:cxn>
                  <a:cxn ang="0">
                    <a:pos x="0" y="259"/>
                  </a:cxn>
                </a:cxnLst>
                <a:rect l="0" t="0" r="r" b="b"/>
                <a:pathLst>
                  <a:path w="370" h="401">
                    <a:moveTo>
                      <a:pt x="206" y="401"/>
                    </a:moveTo>
                    <a:lnTo>
                      <a:pt x="206" y="401"/>
                    </a:lnTo>
                    <a:cubicBezTo>
                      <a:pt x="217" y="388"/>
                      <a:pt x="229" y="373"/>
                      <a:pt x="239" y="359"/>
                    </a:cubicBezTo>
                    <a:cubicBezTo>
                      <a:pt x="337" y="225"/>
                      <a:pt x="370" y="82"/>
                      <a:pt x="313" y="41"/>
                    </a:cubicBezTo>
                    <a:cubicBezTo>
                      <a:pt x="256" y="0"/>
                      <a:pt x="130" y="75"/>
                      <a:pt x="33" y="209"/>
                    </a:cubicBezTo>
                    <a:cubicBezTo>
                      <a:pt x="21" y="225"/>
                      <a:pt x="10" y="242"/>
                      <a:pt x="0" y="259"/>
                    </a:cubicBezTo>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283" name="Freeform 947"/>
              <p:cNvSpPr>
                <a:spLocks/>
              </p:cNvSpPr>
              <p:nvPr/>
            </p:nvSpPr>
            <p:spPr bwMode="auto">
              <a:xfrm>
                <a:off x="7277100" y="1595438"/>
                <a:ext cx="298450" cy="322263"/>
              </a:xfrm>
              <a:custGeom>
                <a:avLst/>
                <a:gdLst/>
                <a:ahLst/>
                <a:cxnLst>
                  <a:cxn ang="0">
                    <a:pos x="206" y="401"/>
                  </a:cxn>
                  <a:cxn ang="0">
                    <a:pos x="206" y="401"/>
                  </a:cxn>
                  <a:cxn ang="0">
                    <a:pos x="239" y="359"/>
                  </a:cxn>
                  <a:cxn ang="0">
                    <a:pos x="313" y="41"/>
                  </a:cxn>
                  <a:cxn ang="0">
                    <a:pos x="33" y="209"/>
                  </a:cxn>
                  <a:cxn ang="0">
                    <a:pos x="0" y="259"/>
                  </a:cxn>
                </a:cxnLst>
                <a:rect l="0" t="0" r="r" b="b"/>
                <a:pathLst>
                  <a:path w="370" h="401">
                    <a:moveTo>
                      <a:pt x="206" y="401"/>
                    </a:moveTo>
                    <a:lnTo>
                      <a:pt x="206" y="401"/>
                    </a:lnTo>
                    <a:cubicBezTo>
                      <a:pt x="217" y="388"/>
                      <a:pt x="229" y="373"/>
                      <a:pt x="239" y="359"/>
                    </a:cubicBezTo>
                    <a:cubicBezTo>
                      <a:pt x="337" y="225"/>
                      <a:pt x="370" y="82"/>
                      <a:pt x="313" y="41"/>
                    </a:cubicBezTo>
                    <a:cubicBezTo>
                      <a:pt x="256" y="0"/>
                      <a:pt x="130" y="75"/>
                      <a:pt x="33" y="209"/>
                    </a:cubicBezTo>
                    <a:cubicBezTo>
                      <a:pt x="21" y="225"/>
                      <a:pt x="10" y="242"/>
                      <a:pt x="0" y="259"/>
                    </a:cubicBezTo>
                  </a:path>
                </a:pathLst>
              </a:custGeom>
              <a:noFill/>
              <a:ln w="11113"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284" name="Freeform 948"/>
              <p:cNvSpPr>
                <a:spLocks/>
              </p:cNvSpPr>
              <p:nvPr/>
            </p:nvSpPr>
            <p:spPr bwMode="auto">
              <a:xfrm>
                <a:off x="7394575" y="1916113"/>
                <a:ext cx="222250" cy="468313"/>
              </a:xfrm>
              <a:custGeom>
                <a:avLst/>
                <a:gdLst/>
                <a:ahLst/>
                <a:cxnLst>
                  <a:cxn ang="0">
                    <a:pos x="0" y="396"/>
                  </a:cxn>
                  <a:cxn ang="0">
                    <a:pos x="0" y="396"/>
                  </a:cxn>
                  <a:cxn ang="0">
                    <a:pos x="35" y="480"/>
                  </a:cxn>
                  <a:cxn ang="0">
                    <a:pos x="252" y="475"/>
                  </a:cxn>
                  <a:cxn ang="0">
                    <a:pos x="159" y="106"/>
                  </a:cxn>
                  <a:cxn ang="0">
                    <a:pos x="60" y="0"/>
                  </a:cxn>
                </a:cxnLst>
                <a:rect l="0" t="0" r="r" b="b"/>
                <a:pathLst>
                  <a:path w="276" h="581">
                    <a:moveTo>
                      <a:pt x="0" y="396"/>
                    </a:moveTo>
                    <a:lnTo>
                      <a:pt x="0" y="396"/>
                    </a:lnTo>
                    <a:cubicBezTo>
                      <a:pt x="16" y="450"/>
                      <a:pt x="24" y="462"/>
                      <a:pt x="35" y="480"/>
                    </a:cubicBezTo>
                    <a:cubicBezTo>
                      <a:pt x="102" y="581"/>
                      <a:pt x="234" y="523"/>
                      <a:pt x="252" y="475"/>
                    </a:cubicBezTo>
                    <a:cubicBezTo>
                      <a:pt x="276" y="412"/>
                      <a:pt x="260" y="241"/>
                      <a:pt x="159" y="106"/>
                    </a:cubicBezTo>
                    <a:cubicBezTo>
                      <a:pt x="147" y="90"/>
                      <a:pt x="78" y="4"/>
                      <a:pt x="60" y="0"/>
                    </a:cubicBezTo>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285" name="Freeform 949"/>
              <p:cNvSpPr>
                <a:spLocks/>
              </p:cNvSpPr>
              <p:nvPr/>
            </p:nvSpPr>
            <p:spPr bwMode="auto">
              <a:xfrm>
                <a:off x="7394575" y="1916113"/>
                <a:ext cx="222250" cy="468313"/>
              </a:xfrm>
              <a:custGeom>
                <a:avLst/>
                <a:gdLst/>
                <a:ahLst/>
                <a:cxnLst>
                  <a:cxn ang="0">
                    <a:pos x="0" y="396"/>
                  </a:cxn>
                  <a:cxn ang="0">
                    <a:pos x="0" y="396"/>
                  </a:cxn>
                  <a:cxn ang="0">
                    <a:pos x="35" y="480"/>
                  </a:cxn>
                  <a:cxn ang="0">
                    <a:pos x="252" y="475"/>
                  </a:cxn>
                  <a:cxn ang="0">
                    <a:pos x="159" y="106"/>
                  </a:cxn>
                  <a:cxn ang="0">
                    <a:pos x="60" y="0"/>
                  </a:cxn>
                </a:cxnLst>
                <a:rect l="0" t="0" r="r" b="b"/>
                <a:pathLst>
                  <a:path w="276" h="581">
                    <a:moveTo>
                      <a:pt x="0" y="396"/>
                    </a:moveTo>
                    <a:lnTo>
                      <a:pt x="0" y="396"/>
                    </a:lnTo>
                    <a:cubicBezTo>
                      <a:pt x="16" y="450"/>
                      <a:pt x="24" y="462"/>
                      <a:pt x="35" y="480"/>
                    </a:cubicBezTo>
                    <a:cubicBezTo>
                      <a:pt x="102" y="581"/>
                      <a:pt x="234" y="523"/>
                      <a:pt x="252" y="475"/>
                    </a:cubicBezTo>
                    <a:cubicBezTo>
                      <a:pt x="276" y="412"/>
                      <a:pt x="260" y="241"/>
                      <a:pt x="159" y="106"/>
                    </a:cubicBezTo>
                    <a:cubicBezTo>
                      <a:pt x="147" y="90"/>
                      <a:pt x="78" y="4"/>
                      <a:pt x="60" y="0"/>
                    </a:cubicBezTo>
                  </a:path>
                </a:pathLst>
              </a:custGeom>
              <a:noFill/>
              <a:ln w="11113"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9286" name="Freeform 950"/>
              <p:cNvSpPr>
                <a:spLocks/>
              </p:cNvSpPr>
              <p:nvPr/>
            </p:nvSpPr>
            <p:spPr bwMode="auto">
              <a:xfrm>
                <a:off x="7112000" y="1801813"/>
                <a:ext cx="330200" cy="436563"/>
              </a:xfrm>
              <a:custGeom>
                <a:avLst/>
                <a:gdLst/>
                <a:ahLst/>
                <a:cxnLst>
                  <a:cxn ang="0">
                    <a:pos x="409" y="142"/>
                  </a:cxn>
                  <a:cxn ang="0">
                    <a:pos x="409" y="142"/>
                  </a:cxn>
                  <a:cxn ang="0">
                    <a:pos x="206" y="0"/>
                  </a:cxn>
                  <a:cxn ang="0">
                    <a:pos x="0" y="144"/>
                  </a:cxn>
                  <a:cxn ang="0">
                    <a:pos x="64" y="541"/>
                  </a:cxn>
                  <a:cxn ang="0">
                    <a:pos x="349" y="538"/>
                  </a:cxn>
                  <a:cxn ang="0">
                    <a:pos x="409" y="142"/>
                  </a:cxn>
                </a:cxnLst>
                <a:rect l="0" t="0" r="r" b="b"/>
                <a:pathLst>
                  <a:path w="409" h="541">
                    <a:moveTo>
                      <a:pt x="409" y="142"/>
                    </a:moveTo>
                    <a:lnTo>
                      <a:pt x="409" y="142"/>
                    </a:lnTo>
                    <a:lnTo>
                      <a:pt x="206" y="0"/>
                    </a:lnTo>
                    <a:lnTo>
                      <a:pt x="0" y="144"/>
                    </a:lnTo>
                    <a:lnTo>
                      <a:pt x="64" y="541"/>
                    </a:lnTo>
                    <a:lnTo>
                      <a:pt x="349" y="538"/>
                    </a:lnTo>
                    <a:lnTo>
                      <a:pt x="409" y="142"/>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287" name="Freeform 951"/>
              <p:cNvSpPr>
                <a:spLocks/>
              </p:cNvSpPr>
              <p:nvPr/>
            </p:nvSpPr>
            <p:spPr bwMode="auto">
              <a:xfrm>
                <a:off x="6940550" y="1919288"/>
                <a:ext cx="223838" cy="466725"/>
              </a:xfrm>
              <a:custGeom>
                <a:avLst/>
                <a:gdLst/>
                <a:ahLst/>
                <a:cxnLst>
                  <a:cxn ang="0">
                    <a:pos x="277" y="396"/>
                  </a:cxn>
                  <a:cxn ang="0">
                    <a:pos x="277" y="396"/>
                  </a:cxn>
                  <a:cxn ang="0">
                    <a:pos x="241" y="480"/>
                  </a:cxn>
                  <a:cxn ang="0">
                    <a:pos x="25" y="475"/>
                  </a:cxn>
                  <a:cxn ang="0">
                    <a:pos x="118" y="106"/>
                  </a:cxn>
                  <a:cxn ang="0">
                    <a:pos x="217" y="0"/>
                  </a:cxn>
                </a:cxnLst>
                <a:rect l="0" t="0" r="r" b="b"/>
                <a:pathLst>
                  <a:path w="277" h="580">
                    <a:moveTo>
                      <a:pt x="277" y="396"/>
                    </a:moveTo>
                    <a:lnTo>
                      <a:pt x="277" y="396"/>
                    </a:lnTo>
                    <a:cubicBezTo>
                      <a:pt x="261" y="449"/>
                      <a:pt x="253" y="462"/>
                      <a:pt x="241" y="480"/>
                    </a:cubicBezTo>
                    <a:cubicBezTo>
                      <a:pt x="175" y="580"/>
                      <a:pt x="43" y="523"/>
                      <a:pt x="25" y="475"/>
                    </a:cubicBezTo>
                    <a:cubicBezTo>
                      <a:pt x="0" y="412"/>
                      <a:pt x="17" y="241"/>
                      <a:pt x="118" y="106"/>
                    </a:cubicBezTo>
                    <a:cubicBezTo>
                      <a:pt x="129" y="90"/>
                      <a:pt x="199" y="4"/>
                      <a:pt x="217" y="0"/>
                    </a:cubicBezTo>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288" name="Freeform 952"/>
              <p:cNvSpPr>
                <a:spLocks/>
              </p:cNvSpPr>
              <p:nvPr/>
            </p:nvSpPr>
            <p:spPr bwMode="auto">
              <a:xfrm>
                <a:off x="6940550" y="1919288"/>
                <a:ext cx="223838" cy="466725"/>
              </a:xfrm>
              <a:custGeom>
                <a:avLst/>
                <a:gdLst/>
                <a:ahLst/>
                <a:cxnLst>
                  <a:cxn ang="0">
                    <a:pos x="277" y="396"/>
                  </a:cxn>
                  <a:cxn ang="0">
                    <a:pos x="277" y="396"/>
                  </a:cxn>
                  <a:cxn ang="0">
                    <a:pos x="241" y="480"/>
                  </a:cxn>
                  <a:cxn ang="0">
                    <a:pos x="25" y="475"/>
                  </a:cxn>
                  <a:cxn ang="0">
                    <a:pos x="118" y="106"/>
                  </a:cxn>
                  <a:cxn ang="0">
                    <a:pos x="217" y="0"/>
                  </a:cxn>
                </a:cxnLst>
                <a:rect l="0" t="0" r="r" b="b"/>
                <a:pathLst>
                  <a:path w="277" h="580">
                    <a:moveTo>
                      <a:pt x="277" y="396"/>
                    </a:moveTo>
                    <a:lnTo>
                      <a:pt x="277" y="396"/>
                    </a:lnTo>
                    <a:cubicBezTo>
                      <a:pt x="261" y="449"/>
                      <a:pt x="253" y="462"/>
                      <a:pt x="241" y="480"/>
                    </a:cubicBezTo>
                    <a:cubicBezTo>
                      <a:pt x="175" y="580"/>
                      <a:pt x="43" y="523"/>
                      <a:pt x="25" y="475"/>
                    </a:cubicBezTo>
                    <a:cubicBezTo>
                      <a:pt x="0" y="412"/>
                      <a:pt x="17" y="241"/>
                      <a:pt x="118" y="106"/>
                    </a:cubicBezTo>
                    <a:cubicBezTo>
                      <a:pt x="129" y="90"/>
                      <a:pt x="199" y="4"/>
                      <a:pt x="217" y="0"/>
                    </a:cubicBezTo>
                  </a:path>
                </a:pathLst>
              </a:custGeom>
              <a:noFill/>
              <a:ln w="11113"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181" name="Freeform 1173"/>
              <p:cNvSpPr>
                <a:spLocks/>
              </p:cNvSpPr>
              <p:nvPr/>
            </p:nvSpPr>
            <p:spPr bwMode="auto">
              <a:xfrm>
                <a:off x="7286624" y="1855787"/>
                <a:ext cx="101600" cy="100013"/>
              </a:xfrm>
              <a:custGeom>
                <a:avLst/>
                <a:gdLst/>
                <a:ahLst/>
                <a:cxnLst>
                  <a:cxn ang="0">
                    <a:pos x="0" y="125"/>
                  </a:cxn>
                  <a:cxn ang="0">
                    <a:pos x="0" y="125"/>
                  </a:cxn>
                  <a:cxn ang="0">
                    <a:pos x="46" y="66"/>
                  </a:cxn>
                  <a:cxn ang="0">
                    <a:pos x="92" y="40"/>
                  </a:cxn>
                  <a:cxn ang="0">
                    <a:pos x="126" y="0"/>
                  </a:cxn>
                </a:cxnLst>
                <a:rect l="0" t="0" r="r" b="b"/>
                <a:pathLst>
                  <a:path w="126" h="125">
                    <a:moveTo>
                      <a:pt x="0" y="125"/>
                    </a:moveTo>
                    <a:lnTo>
                      <a:pt x="0" y="125"/>
                    </a:lnTo>
                    <a:cubicBezTo>
                      <a:pt x="0" y="102"/>
                      <a:pt x="31" y="73"/>
                      <a:pt x="46" y="66"/>
                    </a:cubicBezTo>
                    <a:cubicBezTo>
                      <a:pt x="69" y="55"/>
                      <a:pt x="79" y="51"/>
                      <a:pt x="92" y="40"/>
                    </a:cubicBezTo>
                    <a:cubicBezTo>
                      <a:pt x="108" y="25"/>
                      <a:pt x="112" y="15"/>
                      <a:pt x="126" y="0"/>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182" name="Freeform 1174"/>
              <p:cNvSpPr>
                <a:spLocks/>
              </p:cNvSpPr>
              <p:nvPr/>
            </p:nvSpPr>
            <p:spPr bwMode="auto">
              <a:xfrm>
                <a:off x="7372349" y="1827212"/>
                <a:ext cx="31750" cy="36513"/>
              </a:xfrm>
              <a:custGeom>
                <a:avLst/>
                <a:gdLst/>
                <a:ahLst/>
                <a:cxnLst>
                  <a:cxn ang="0">
                    <a:pos x="25" y="27"/>
                  </a:cxn>
                  <a:cxn ang="0">
                    <a:pos x="25" y="27"/>
                  </a:cxn>
                  <a:cxn ang="0">
                    <a:pos x="3" y="43"/>
                  </a:cxn>
                  <a:cxn ang="0">
                    <a:pos x="14" y="18"/>
                  </a:cxn>
                  <a:cxn ang="0">
                    <a:pos x="36" y="3"/>
                  </a:cxn>
                  <a:cxn ang="0">
                    <a:pos x="25" y="27"/>
                  </a:cxn>
                </a:cxnLst>
                <a:rect l="0" t="0" r="r" b="b"/>
                <a:pathLst>
                  <a:path w="39" h="45">
                    <a:moveTo>
                      <a:pt x="25" y="27"/>
                    </a:moveTo>
                    <a:lnTo>
                      <a:pt x="25" y="27"/>
                    </a:lnTo>
                    <a:cubicBezTo>
                      <a:pt x="15" y="38"/>
                      <a:pt x="6" y="45"/>
                      <a:pt x="3" y="43"/>
                    </a:cubicBezTo>
                    <a:cubicBezTo>
                      <a:pt x="0" y="40"/>
                      <a:pt x="5" y="29"/>
                      <a:pt x="14" y="18"/>
                    </a:cubicBezTo>
                    <a:cubicBezTo>
                      <a:pt x="23" y="7"/>
                      <a:pt x="33" y="0"/>
                      <a:pt x="36" y="3"/>
                    </a:cubicBezTo>
                    <a:cubicBezTo>
                      <a:pt x="39" y="5"/>
                      <a:pt x="34" y="16"/>
                      <a:pt x="25" y="27"/>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183" name="Freeform 1175"/>
              <p:cNvSpPr>
                <a:spLocks/>
              </p:cNvSpPr>
              <p:nvPr/>
            </p:nvSpPr>
            <p:spPr bwMode="auto">
              <a:xfrm>
                <a:off x="7372349" y="1827212"/>
                <a:ext cx="31750" cy="36513"/>
              </a:xfrm>
              <a:custGeom>
                <a:avLst/>
                <a:gdLst/>
                <a:ahLst/>
                <a:cxnLst>
                  <a:cxn ang="0">
                    <a:pos x="25" y="27"/>
                  </a:cxn>
                  <a:cxn ang="0">
                    <a:pos x="25" y="27"/>
                  </a:cxn>
                  <a:cxn ang="0">
                    <a:pos x="3" y="43"/>
                  </a:cxn>
                  <a:cxn ang="0">
                    <a:pos x="14" y="18"/>
                  </a:cxn>
                  <a:cxn ang="0">
                    <a:pos x="36" y="3"/>
                  </a:cxn>
                  <a:cxn ang="0">
                    <a:pos x="25" y="27"/>
                  </a:cxn>
                  <a:cxn ang="0">
                    <a:pos x="25" y="27"/>
                  </a:cxn>
                </a:cxnLst>
                <a:rect l="0" t="0" r="r" b="b"/>
                <a:pathLst>
                  <a:path w="39" h="45">
                    <a:moveTo>
                      <a:pt x="25" y="27"/>
                    </a:moveTo>
                    <a:lnTo>
                      <a:pt x="25" y="27"/>
                    </a:lnTo>
                    <a:cubicBezTo>
                      <a:pt x="15" y="38"/>
                      <a:pt x="6" y="45"/>
                      <a:pt x="3" y="43"/>
                    </a:cubicBezTo>
                    <a:cubicBezTo>
                      <a:pt x="0" y="40"/>
                      <a:pt x="5" y="29"/>
                      <a:pt x="14" y="18"/>
                    </a:cubicBezTo>
                    <a:cubicBezTo>
                      <a:pt x="23" y="7"/>
                      <a:pt x="33" y="0"/>
                      <a:pt x="36" y="3"/>
                    </a:cubicBezTo>
                    <a:cubicBezTo>
                      <a:pt x="39" y="5"/>
                      <a:pt x="34" y="16"/>
                      <a:pt x="25" y="27"/>
                    </a:cubicBezTo>
                    <a:lnTo>
                      <a:pt x="25" y="27"/>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184" name="Freeform 1176"/>
              <p:cNvSpPr>
                <a:spLocks/>
              </p:cNvSpPr>
              <p:nvPr/>
            </p:nvSpPr>
            <p:spPr bwMode="auto">
              <a:xfrm>
                <a:off x="7380287" y="1833562"/>
                <a:ext cx="31750" cy="34925"/>
              </a:xfrm>
              <a:custGeom>
                <a:avLst/>
                <a:gdLst/>
                <a:ahLst/>
                <a:cxnLst>
                  <a:cxn ang="0">
                    <a:pos x="24" y="26"/>
                  </a:cxn>
                  <a:cxn ang="0">
                    <a:pos x="24" y="26"/>
                  </a:cxn>
                  <a:cxn ang="0">
                    <a:pos x="3" y="42"/>
                  </a:cxn>
                  <a:cxn ang="0">
                    <a:pos x="14" y="18"/>
                  </a:cxn>
                  <a:cxn ang="0">
                    <a:pos x="36" y="2"/>
                  </a:cxn>
                  <a:cxn ang="0">
                    <a:pos x="24" y="26"/>
                  </a:cxn>
                </a:cxnLst>
                <a:rect l="0" t="0" r="r" b="b"/>
                <a:pathLst>
                  <a:path w="39" h="44">
                    <a:moveTo>
                      <a:pt x="24" y="26"/>
                    </a:moveTo>
                    <a:lnTo>
                      <a:pt x="24" y="26"/>
                    </a:lnTo>
                    <a:cubicBezTo>
                      <a:pt x="15" y="37"/>
                      <a:pt x="5" y="44"/>
                      <a:pt x="3" y="42"/>
                    </a:cubicBezTo>
                    <a:cubicBezTo>
                      <a:pt x="0" y="39"/>
                      <a:pt x="5" y="29"/>
                      <a:pt x="14" y="18"/>
                    </a:cubicBezTo>
                    <a:cubicBezTo>
                      <a:pt x="23" y="7"/>
                      <a:pt x="33" y="0"/>
                      <a:pt x="36" y="2"/>
                    </a:cubicBezTo>
                    <a:cubicBezTo>
                      <a:pt x="39" y="4"/>
                      <a:pt x="34" y="15"/>
                      <a:pt x="24" y="26"/>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185" name="Freeform 1177"/>
              <p:cNvSpPr>
                <a:spLocks/>
              </p:cNvSpPr>
              <p:nvPr/>
            </p:nvSpPr>
            <p:spPr bwMode="auto">
              <a:xfrm>
                <a:off x="7380287" y="1833562"/>
                <a:ext cx="31750" cy="34925"/>
              </a:xfrm>
              <a:custGeom>
                <a:avLst/>
                <a:gdLst/>
                <a:ahLst/>
                <a:cxnLst>
                  <a:cxn ang="0">
                    <a:pos x="24" y="26"/>
                  </a:cxn>
                  <a:cxn ang="0">
                    <a:pos x="24" y="26"/>
                  </a:cxn>
                  <a:cxn ang="0">
                    <a:pos x="3" y="42"/>
                  </a:cxn>
                  <a:cxn ang="0">
                    <a:pos x="14" y="18"/>
                  </a:cxn>
                  <a:cxn ang="0">
                    <a:pos x="36" y="2"/>
                  </a:cxn>
                  <a:cxn ang="0">
                    <a:pos x="24" y="26"/>
                  </a:cxn>
                  <a:cxn ang="0">
                    <a:pos x="24" y="26"/>
                  </a:cxn>
                </a:cxnLst>
                <a:rect l="0" t="0" r="r" b="b"/>
                <a:pathLst>
                  <a:path w="39" h="44">
                    <a:moveTo>
                      <a:pt x="24" y="26"/>
                    </a:moveTo>
                    <a:lnTo>
                      <a:pt x="24" y="26"/>
                    </a:lnTo>
                    <a:cubicBezTo>
                      <a:pt x="15" y="37"/>
                      <a:pt x="5" y="44"/>
                      <a:pt x="3" y="42"/>
                    </a:cubicBezTo>
                    <a:cubicBezTo>
                      <a:pt x="0" y="39"/>
                      <a:pt x="5" y="29"/>
                      <a:pt x="14" y="18"/>
                    </a:cubicBezTo>
                    <a:cubicBezTo>
                      <a:pt x="23" y="7"/>
                      <a:pt x="33" y="0"/>
                      <a:pt x="36" y="2"/>
                    </a:cubicBezTo>
                    <a:cubicBezTo>
                      <a:pt x="39" y="4"/>
                      <a:pt x="34" y="15"/>
                      <a:pt x="24" y="26"/>
                    </a:cubicBezTo>
                    <a:lnTo>
                      <a:pt x="24" y="26"/>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186" name="Freeform 1178"/>
              <p:cNvSpPr>
                <a:spLocks/>
              </p:cNvSpPr>
              <p:nvPr/>
            </p:nvSpPr>
            <p:spPr bwMode="auto">
              <a:xfrm>
                <a:off x="7273924" y="1958975"/>
                <a:ext cx="22225" cy="138113"/>
              </a:xfrm>
              <a:custGeom>
                <a:avLst/>
                <a:gdLst/>
                <a:ahLst/>
                <a:cxnLst>
                  <a:cxn ang="0">
                    <a:pos x="17" y="0"/>
                  </a:cxn>
                  <a:cxn ang="0">
                    <a:pos x="17" y="0"/>
                  </a:cxn>
                  <a:cxn ang="0">
                    <a:pos x="24" y="44"/>
                  </a:cxn>
                  <a:cxn ang="0">
                    <a:pos x="14" y="108"/>
                  </a:cxn>
                  <a:cxn ang="0">
                    <a:pos x="0" y="172"/>
                  </a:cxn>
                </a:cxnLst>
                <a:rect l="0" t="0" r="r" b="b"/>
                <a:pathLst>
                  <a:path w="28" h="172">
                    <a:moveTo>
                      <a:pt x="17" y="0"/>
                    </a:moveTo>
                    <a:lnTo>
                      <a:pt x="17" y="0"/>
                    </a:lnTo>
                    <a:cubicBezTo>
                      <a:pt x="21" y="24"/>
                      <a:pt x="22" y="26"/>
                      <a:pt x="24" y="44"/>
                    </a:cubicBezTo>
                    <a:cubicBezTo>
                      <a:pt x="26" y="61"/>
                      <a:pt x="28" y="83"/>
                      <a:pt x="14" y="108"/>
                    </a:cubicBezTo>
                    <a:cubicBezTo>
                      <a:pt x="4" y="127"/>
                      <a:pt x="5" y="152"/>
                      <a:pt x="0" y="172"/>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187" name="Freeform 1179"/>
              <p:cNvSpPr>
                <a:spLocks/>
              </p:cNvSpPr>
              <p:nvPr/>
            </p:nvSpPr>
            <p:spPr bwMode="auto">
              <a:xfrm>
                <a:off x="7254874" y="2081212"/>
                <a:ext cx="19050" cy="41275"/>
              </a:xfrm>
              <a:custGeom>
                <a:avLst/>
                <a:gdLst/>
                <a:ahLst/>
                <a:cxnLst>
                  <a:cxn ang="0">
                    <a:pos x="19" y="29"/>
                  </a:cxn>
                  <a:cxn ang="0">
                    <a:pos x="19" y="29"/>
                  </a:cxn>
                  <a:cxn ang="0">
                    <a:pos x="21" y="2"/>
                  </a:cxn>
                  <a:cxn ang="0">
                    <a:pos x="6" y="24"/>
                  </a:cxn>
                  <a:cxn ang="0">
                    <a:pos x="3" y="51"/>
                  </a:cxn>
                  <a:cxn ang="0">
                    <a:pos x="19" y="29"/>
                  </a:cxn>
                </a:cxnLst>
                <a:rect l="0" t="0" r="r" b="b"/>
                <a:pathLst>
                  <a:path w="25" h="52">
                    <a:moveTo>
                      <a:pt x="19" y="29"/>
                    </a:moveTo>
                    <a:lnTo>
                      <a:pt x="19" y="29"/>
                    </a:lnTo>
                    <a:cubicBezTo>
                      <a:pt x="24" y="15"/>
                      <a:pt x="25" y="3"/>
                      <a:pt x="21" y="2"/>
                    </a:cubicBezTo>
                    <a:cubicBezTo>
                      <a:pt x="18" y="0"/>
                      <a:pt x="11" y="10"/>
                      <a:pt x="6" y="24"/>
                    </a:cubicBezTo>
                    <a:cubicBezTo>
                      <a:pt x="1" y="37"/>
                      <a:pt x="0" y="49"/>
                      <a:pt x="3" y="51"/>
                    </a:cubicBezTo>
                    <a:cubicBezTo>
                      <a:pt x="7" y="52"/>
                      <a:pt x="14" y="42"/>
                      <a:pt x="19" y="29"/>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188" name="Freeform 1180"/>
              <p:cNvSpPr>
                <a:spLocks/>
              </p:cNvSpPr>
              <p:nvPr/>
            </p:nvSpPr>
            <p:spPr bwMode="auto">
              <a:xfrm>
                <a:off x="7254874" y="2081212"/>
                <a:ext cx="19050" cy="41275"/>
              </a:xfrm>
              <a:custGeom>
                <a:avLst/>
                <a:gdLst/>
                <a:ahLst/>
                <a:cxnLst>
                  <a:cxn ang="0">
                    <a:pos x="19" y="29"/>
                  </a:cxn>
                  <a:cxn ang="0">
                    <a:pos x="19" y="29"/>
                  </a:cxn>
                  <a:cxn ang="0">
                    <a:pos x="21" y="2"/>
                  </a:cxn>
                  <a:cxn ang="0">
                    <a:pos x="6" y="24"/>
                  </a:cxn>
                  <a:cxn ang="0">
                    <a:pos x="3" y="51"/>
                  </a:cxn>
                  <a:cxn ang="0">
                    <a:pos x="19" y="29"/>
                  </a:cxn>
                  <a:cxn ang="0">
                    <a:pos x="19" y="29"/>
                  </a:cxn>
                </a:cxnLst>
                <a:rect l="0" t="0" r="r" b="b"/>
                <a:pathLst>
                  <a:path w="25" h="52">
                    <a:moveTo>
                      <a:pt x="19" y="29"/>
                    </a:moveTo>
                    <a:lnTo>
                      <a:pt x="19" y="29"/>
                    </a:lnTo>
                    <a:cubicBezTo>
                      <a:pt x="24" y="15"/>
                      <a:pt x="25" y="3"/>
                      <a:pt x="21" y="2"/>
                    </a:cubicBezTo>
                    <a:cubicBezTo>
                      <a:pt x="18" y="0"/>
                      <a:pt x="11" y="10"/>
                      <a:pt x="6" y="24"/>
                    </a:cubicBezTo>
                    <a:cubicBezTo>
                      <a:pt x="1" y="37"/>
                      <a:pt x="0" y="49"/>
                      <a:pt x="3" y="51"/>
                    </a:cubicBezTo>
                    <a:cubicBezTo>
                      <a:pt x="7" y="52"/>
                      <a:pt x="14" y="42"/>
                      <a:pt x="19" y="29"/>
                    </a:cubicBezTo>
                    <a:lnTo>
                      <a:pt x="19" y="29"/>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189" name="Freeform 1181"/>
              <p:cNvSpPr>
                <a:spLocks/>
              </p:cNvSpPr>
              <p:nvPr/>
            </p:nvSpPr>
            <p:spPr bwMode="auto">
              <a:xfrm>
                <a:off x="7262812" y="2084387"/>
                <a:ext cx="19050" cy="41275"/>
              </a:xfrm>
              <a:custGeom>
                <a:avLst/>
                <a:gdLst/>
                <a:ahLst/>
                <a:cxnLst>
                  <a:cxn ang="0">
                    <a:pos x="19" y="28"/>
                  </a:cxn>
                  <a:cxn ang="0">
                    <a:pos x="19" y="28"/>
                  </a:cxn>
                  <a:cxn ang="0">
                    <a:pos x="21" y="1"/>
                  </a:cxn>
                  <a:cxn ang="0">
                    <a:pos x="6" y="23"/>
                  </a:cxn>
                  <a:cxn ang="0">
                    <a:pos x="3" y="50"/>
                  </a:cxn>
                  <a:cxn ang="0">
                    <a:pos x="19" y="28"/>
                  </a:cxn>
                </a:cxnLst>
                <a:rect l="0" t="0" r="r" b="b"/>
                <a:pathLst>
                  <a:path w="25" h="51">
                    <a:moveTo>
                      <a:pt x="19" y="28"/>
                    </a:moveTo>
                    <a:lnTo>
                      <a:pt x="19" y="28"/>
                    </a:lnTo>
                    <a:cubicBezTo>
                      <a:pt x="23" y="15"/>
                      <a:pt x="25" y="3"/>
                      <a:pt x="21" y="1"/>
                    </a:cubicBezTo>
                    <a:cubicBezTo>
                      <a:pt x="17" y="0"/>
                      <a:pt x="11" y="10"/>
                      <a:pt x="6" y="23"/>
                    </a:cubicBezTo>
                    <a:cubicBezTo>
                      <a:pt x="1" y="37"/>
                      <a:pt x="0" y="49"/>
                      <a:pt x="3" y="50"/>
                    </a:cubicBezTo>
                    <a:cubicBezTo>
                      <a:pt x="7" y="51"/>
                      <a:pt x="14" y="41"/>
                      <a:pt x="19" y="28"/>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190" name="Freeform 1182"/>
              <p:cNvSpPr>
                <a:spLocks/>
              </p:cNvSpPr>
              <p:nvPr/>
            </p:nvSpPr>
            <p:spPr bwMode="auto">
              <a:xfrm>
                <a:off x="7262812" y="2084387"/>
                <a:ext cx="19050" cy="41275"/>
              </a:xfrm>
              <a:custGeom>
                <a:avLst/>
                <a:gdLst/>
                <a:ahLst/>
                <a:cxnLst>
                  <a:cxn ang="0">
                    <a:pos x="19" y="28"/>
                  </a:cxn>
                  <a:cxn ang="0">
                    <a:pos x="19" y="28"/>
                  </a:cxn>
                  <a:cxn ang="0">
                    <a:pos x="21" y="1"/>
                  </a:cxn>
                  <a:cxn ang="0">
                    <a:pos x="6" y="23"/>
                  </a:cxn>
                  <a:cxn ang="0">
                    <a:pos x="3" y="50"/>
                  </a:cxn>
                  <a:cxn ang="0">
                    <a:pos x="19" y="28"/>
                  </a:cxn>
                  <a:cxn ang="0">
                    <a:pos x="19" y="28"/>
                  </a:cxn>
                </a:cxnLst>
                <a:rect l="0" t="0" r="r" b="b"/>
                <a:pathLst>
                  <a:path w="25" h="51">
                    <a:moveTo>
                      <a:pt x="19" y="28"/>
                    </a:moveTo>
                    <a:lnTo>
                      <a:pt x="19" y="28"/>
                    </a:lnTo>
                    <a:cubicBezTo>
                      <a:pt x="23" y="15"/>
                      <a:pt x="25" y="3"/>
                      <a:pt x="21" y="1"/>
                    </a:cubicBezTo>
                    <a:cubicBezTo>
                      <a:pt x="17" y="0"/>
                      <a:pt x="11" y="10"/>
                      <a:pt x="6" y="23"/>
                    </a:cubicBezTo>
                    <a:cubicBezTo>
                      <a:pt x="1" y="37"/>
                      <a:pt x="0" y="49"/>
                      <a:pt x="3" y="50"/>
                    </a:cubicBezTo>
                    <a:cubicBezTo>
                      <a:pt x="7" y="51"/>
                      <a:pt x="14" y="41"/>
                      <a:pt x="19" y="28"/>
                    </a:cubicBezTo>
                    <a:lnTo>
                      <a:pt x="19" y="28"/>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191" name="Freeform 1183"/>
              <p:cNvSpPr>
                <a:spLocks/>
              </p:cNvSpPr>
              <p:nvPr/>
            </p:nvSpPr>
            <p:spPr bwMode="auto">
              <a:xfrm>
                <a:off x="7286624" y="1949450"/>
                <a:ext cx="141288" cy="42863"/>
              </a:xfrm>
              <a:custGeom>
                <a:avLst/>
                <a:gdLst/>
                <a:ahLst/>
                <a:cxnLst>
                  <a:cxn ang="0">
                    <a:pos x="0" y="12"/>
                  </a:cxn>
                  <a:cxn ang="0">
                    <a:pos x="0" y="12"/>
                  </a:cxn>
                  <a:cxn ang="0">
                    <a:pos x="77" y="8"/>
                  </a:cxn>
                  <a:cxn ang="0">
                    <a:pos x="119" y="24"/>
                  </a:cxn>
                  <a:cxn ang="0">
                    <a:pos x="175" y="53"/>
                  </a:cxn>
                </a:cxnLst>
                <a:rect l="0" t="0" r="r" b="b"/>
                <a:pathLst>
                  <a:path w="175" h="53">
                    <a:moveTo>
                      <a:pt x="0" y="12"/>
                    </a:moveTo>
                    <a:lnTo>
                      <a:pt x="0" y="12"/>
                    </a:lnTo>
                    <a:cubicBezTo>
                      <a:pt x="21" y="0"/>
                      <a:pt x="56" y="5"/>
                      <a:pt x="77" y="8"/>
                    </a:cubicBezTo>
                    <a:cubicBezTo>
                      <a:pt x="93" y="10"/>
                      <a:pt x="105" y="16"/>
                      <a:pt x="119" y="24"/>
                    </a:cubicBezTo>
                    <a:cubicBezTo>
                      <a:pt x="133" y="34"/>
                      <a:pt x="154" y="47"/>
                      <a:pt x="175" y="53"/>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192" name="Freeform 1184"/>
              <p:cNvSpPr>
                <a:spLocks/>
              </p:cNvSpPr>
              <p:nvPr/>
            </p:nvSpPr>
            <p:spPr bwMode="auto">
              <a:xfrm>
                <a:off x="7415212" y="1978025"/>
                <a:ext cx="42863" cy="15875"/>
              </a:xfrm>
              <a:custGeom>
                <a:avLst/>
                <a:gdLst/>
                <a:ahLst/>
                <a:cxnLst>
                  <a:cxn ang="0">
                    <a:pos x="25" y="16"/>
                  </a:cxn>
                  <a:cxn ang="0">
                    <a:pos x="25" y="16"/>
                  </a:cxn>
                  <a:cxn ang="0">
                    <a:pos x="0" y="5"/>
                  </a:cxn>
                  <a:cxn ang="0">
                    <a:pos x="27" y="3"/>
                  </a:cxn>
                  <a:cxn ang="0">
                    <a:pos x="52" y="14"/>
                  </a:cxn>
                  <a:cxn ang="0">
                    <a:pos x="25" y="16"/>
                  </a:cxn>
                </a:cxnLst>
                <a:rect l="0" t="0" r="r" b="b"/>
                <a:pathLst>
                  <a:path w="52" h="19">
                    <a:moveTo>
                      <a:pt x="25" y="16"/>
                    </a:moveTo>
                    <a:lnTo>
                      <a:pt x="25" y="16"/>
                    </a:lnTo>
                    <a:cubicBezTo>
                      <a:pt x="11" y="14"/>
                      <a:pt x="0" y="9"/>
                      <a:pt x="0" y="5"/>
                    </a:cubicBezTo>
                    <a:cubicBezTo>
                      <a:pt x="1" y="1"/>
                      <a:pt x="13" y="0"/>
                      <a:pt x="27" y="3"/>
                    </a:cubicBezTo>
                    <a:cubicBezTo>
                      <a:pt x="41" y="5"/>
                      <a:pt x="52" y="10"/>
                      <a:pt x="52" y="14"/>
                    </a:cubicBezTo>
                    <a:cubicBezTo>
                      <a:pt x="51" y="18"/>
                      <a:pt x="39" y="19"/>
                      <a:pt x="25" y="16"/>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193" name="Freeform 1185"/>
              <p:cNvSpPr>
                <a:spLocks/>
              </p:cNvSpPr>
              <p:nvPr/>
            </p:nvSpPr>
            <p:spPr bwMode="auto">
              <a:xfrm>
                <a:off x="7415212" y="1978025"/>
                <a:ext cx="42863" cy="15875"/>
              </a:xfrm>
              <a:custGeom>
                <a:avLst/>
                <a:gdLst/>
                <a:ahLst/>
                <a:cxnLst>
                  <a:cxn ang="0">
                    <a:pos x="25" y="16"/>
                  </a:cxn>
                  <a:cxn ang="0">
                    <a:pos x="25" y="16"/>
                  </a:cxn>
                  <a:cxn ang="0">
                    <a:pos x="0" y="5"/>
                  </a:cxn>
                  <a:cxn ang="0">
                    <a:pos x="27" y="3"/>
                  </a:cxn>
                  <a:cxn ang="0">
                    <a:pos x="52" y="14"/>
                  </a:cxn>
                  <a:cxn ang="0">
                    <a:pos x="25" y="16"/>
                  </a:cxn>
                  <a:cxn ang="0">
                    <a:pos x="25" y="16"/>
                  </a:cxn>
                </a:cxnLst>
                <a:rect l="0" t="0" r="r" b="b"/>
                <a:pathLst>
                  <a:path w="52" h="19">
                    <a:moveTo>
                      <a:pt x="25" y="16"/>
                    </a:moveTo>
                    <a:lnTo>
                      <a:pt x="25" y="16"/>
                    </a:lnTo>
                    <a:cubicBezTo>
                      <a:pt x="11" y="14"/>
                      <a:pt x="0" y="9"/>
                      <a:pt x="0" y="5"/>
                    </a:cubicBezTo>
                    <a:cubicBezTo>
                      <a:pt x="1" y="1"/>
                      <a:pt x="13" y="0"/>
                      <a:pt x="27" y="3"/>
                    </a:cubicBezTo>
                    <a:cubicBezTo>
                      <a:pt x="41" y="5"/>
                      <a:pt x="52" y="10"/>
                      <a:pt x="52" y="14"/>
                    </a:cubicBezTo>
                    <a:cubicBezTo>
                      <a:pt x="51" y="18"/>
                      <a:pt x="39" y="19"/>
                      <a:pt x="25" y="16"/>
                    </a:cubicBezTo>
                    <a:lnTo>
                      <a:pt x="25" y="16"/>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194" name="Freeform 1186"/>
              <p:cNvSpPr>
                <a:spLocks/>
              </p:cNvSpPr>
              <p:nvPr/>
            </p:nvSpPr>
            <p:spPr bwMode="auto">
              <a:xfrm>
                <a:off x="7415212" y="1987550"/>
                <a:ext cx="41275" cy="14288"/>
              </a:xfrm>
              <a:custGeom>
                <a:avLst/>
                <a:gdLst/>
                <a:ahLst/>
                <a:cxnLst>
                  <a:cxn ang="0">
                    <a:pos x="25" y="16"/>
                  </a:cxn>
                  <a:cxn ang="0">
                    <a:pos x="25" y="16"/>
                  </a:cxn>
                  <a:cxn ang="0">
                    <a:pos x="0" y="5"/>
                  </a:cxn>
                  <a:cxn ang="0">
                    <a:pos x="27" y="3"/>
                  </a:cxn>
                  <a:cxn ang="0">
                    <a:pos x="52" y="14"/>
                  </a:cxn>
                  <a:cxn ang="0">
                    <a:pos x="25" y="16"/>
                  </a:cxn>
                </a:cxnLst>
                <a:rect l="0" t="0" r="r" b="b"/>
                <a:pathLst>
                  <a:path w="52" h="19">
                    <a:moveTo>
                      <a:pt x="25" y="16"/>
                    </a:moveTo>
                    <a:lnTo>
                      <a:pt x="25" y="16"/>
                    </a:lnTo>
                    <a:cubicBezTo>
                      <a:pt x="11" y="14"/>
                      <a:pt x="0" y="9"/>
                      <a:pt x="0" y="5"/>
                    </a:cubicBezTo>
                    <a:cubicBezTo>
                      <a:pt x="1" y="1"/>
                      <a:pt x="13" y="0"/>
                      <a:pt x="27" y="3"/>
                    </a:cubicBezTo>
                    <a:cubicBezTo>
                      <a:pt x="41" y="5"/>
                      <a:pt x="52" y="10"/>
                      <a:pt x="52" y="14"/>
                    </a:cubicBezTo>
                    <a:cubicBezTo>
                      <a:pt x="51" y="18"/>
                      <a:pt x="39" y="19"/>
                      <a:pt x="25" y="16"/>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195" name="Freeform 1187"/>
              <p:cNvSpPr>
                <a:spLocks/>
              </p:cNvSpPr>
              <p:nvPr/>
            </p:nvSpPr>
            <p:spPr bwMode="auto">
              <a:xfrm>
                <a:off x="7415212" y="1987550"/>
                <a:ext cx="41275" cy="14288"/>
              </a:xfrm>
              <a:custGeom>
                <a:avLst/>
                <a:gdLst/>
                <a:ahLst/>
                <a:cxnLst>
                  <a:cxn ang="0">
                    <a:pos x="25" y="16"/>
                  </a:cxn>
                  <a:cxn ang="0">
                    <a:pos x="25" y="16"/>
                  </a:cxn>
                  <a:cxn ang="0">
                    <a:pos x="0" y="5"/>
                  </a:cxn>
                  <a:cxn ang="0">
                    <a:pos x="27" y="3"/>
                  </a:cxn>
                  <a:cxn ang="0">
                    <a:pos x="52" y="14"/>
                  </a:cxn>
                  <a:cxn ang="0">
                    <a:pos x="25" y="16"/>
                  </a:cxn>
                  <a:cxn ang="0">
                    <a:pos x="25" y="16"/>
                  </a:cxn>
                </a:cxnLst>
                <a:rect l="0" t="0" r="r" b="b"/>
                <a:pathLst>
                  <a:path w="52" h="19">
                    <a:moveTo>
                      <a:pt x="25" y="16"/>
                    </a:moveTo>
                    <a:lnTo>
                      <a:pt x="25" y="16"/>
                    </a:lnTo>
                    <a:cubicBezTo>
                      <a:pt x="11" y="14"/>
                      <a:pt x="0" y="9"/>
                      <a:pt x="0" y="5"/>
                    </a:cubicBezTo>
                    <a:cubicBezTo>
                      <a:pt x="1" y="1"/>
                      <a:pt x="13" y="0"/>
                      <a:pt x="27" y="3"/>
                    </a:cubicBezTo>
                    <a:cubicBezTo>
                      <a:pt x="41" y="5"/>
                      <a:pt x="52" y="10"/>
                      <a:pt x="52" y="14"/>
                    </a:cubicBezTo>
                    <a:cubicBezTo>
                      <a:pt x="51" y="18"/>
                      <a:pt x="39" y="19"/>
                      <a:pt x="25" y="16"/>
                    </a:cubicBezTo>
                    <a:lnTo>
                      <a:pt x="25" y="16"/>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196" name="Freeform 1188"/>
              <p:cNvSpPr>
                <a:spLocks/>
              </p:cNvSpPr>
              <p:nvPr/>
            </p:nvSpPr>
            <p:spPr bwMode="auto">
              <a:xfrm>
                <a:off x="7138987" y="1957387"/>
                <a:ext cx="146050" cy="22225"/>
              </a:xfrm>
              <a:custGeom>
                <a:avLst/>
                <a:gdLst/>
                <a:ahLst/>
                <a:cxnLst>
                  <a:cxn ang="0">
                    <a:pos x="183" y="0"/>
                  </a:cxn>
                  <a:cxn ang="0">
                    <a:pos x="183" y="0"/>
                  </a:cxn>
                  <a:cxn ang="0">
                    <a:pos x="117" y="26"/>
                  </a:cxn>
                  <a:cxn ang="0">
                    <a:pos x="61" y="21"/>
                  </a:cxn>
                  <a:cxn ang="0">
                    <a:pos x="0" y="27"/>
                  </a:cxn>
                </a:cxnLst>
                <a:rect l="0" t="0" r="r" b="b"/>
                <a:pathLst>
                  <a:path w="183" h="28">
                    <a:moveTo>
                      <a:pt x="183" y="0"/>
                    </a:moveTo>
                    <a:lnTo>
                      <a:pt x="183" y="0"/>
                    </a:lnTo>
                    <a:cubicBezTo>
                      <a:pt x="172" y="20"/>
                      <a:pt x="137" y="27"/>
                      <a:pt x="117" y="26"/>
                    </a:cubicBezTo>
                    <a:cubicBezTo>
                      <a:pt x="101" y="28"/>
                      <a:pt x="78" y="21"/>
                      <a:pt x="61" y="21"/>
                    </a:cubicBezTo>
                    <a:cubicBezTo>
                      <a:pt x="44" y="19"/>
                      <a:pt x="20" y="22"/>
                      <a:pt x="0" y="27"/>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197" name="Freeform 1189"/>
              <p:cNvSpPr>
                <a:spLocks/>
              </p:cNvSpPr>
              <p:nvPr/>
            </p:nvSpPr>
            <p:spPr bwMode="auto">
              <a:xfrm>
                <a:off x="7113587" y="1978025"/>
                <a:ext cx="41275" cy="20638"/>
              </a:xfrm>
              <a:custGeom>
                <a:avLst/>
                <a:gdLst/>
                <a:ahLst/>
                <a:cxnLst>
                  <a:cxn ang="0">
                    <a:pos x="23" y="6"/>
                  </a:cxn>
                  <a:cxn ang="0">
                    <a:pos x="23" y="6"/>
                  </a:cxn>
                  <a:cxn ang="0">
                    <a:pos x="50" y="4"/>
                  </a:cxn>
                  <a:cxn ang="0">
                    <a:pos x="28" y="19"/>
                  </a:cxn>
                  <a:cxn ang="0">
                    <a:pos x="1" y="22"/>
                  </a:cxn>
                  <a:cxn ang="0">
                    <a:pos x="23" y="6"/>
                  </a:cxn>
                </a:cxnLst>
                <a:rect l="0" t="0" r="r" b="b"/>
                <a:pathLst>
                  <a:path w="51" h="25">
                    <a:moveTo>
                      <a:pt x="23" y="6"/>
                    </a:moveTo>
                    <a:lnTo>
                      <a:pt x="23" y="6"/>
                    </a:lnTo>
                    <a:cubicBezTo>
                      <a:pt x="36" y="1"/>
                      <a:pt x="48" y="0"/>
                      <a:pt x="50" y="4"/>
                    </a:cubicBezTo>
                    <a:cubicBezTo>
                      <a:pt x="51" y="7"/>
                      <a:pt x="41" y="14"/>
                      <a:pt x="28" y="19"/>
                    </a:cubicBezTo>
                    <a:cubicBezTo>
                      <a:pt x="14" y="24"/>
                      <a:pt x="2" y="25"/>
                      <a:pt x="1" y="22"/>
                    </a:cubicBezTo>
                    <a:cubicBezTo>
                      <a:pt x="0" y="18"/>
                      <a:pt x="9" y="11"/>
                      <a:pt x="23" y="6"/>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198" name="Freeform 1190"/>
              <p:cNvSpPr>
                <a:spLocks/>
              </p:cNvSpPr>
              <p:nvPr/>
            </p:nvSpPr>
            <p:spPr bwMode="auto">
              <a:xfrm>
                <a:off x="7113587" y="1978025"/>
                <a:ext cx="41275" cy="20638"/>
              </a:xfrm>
              <a:custGeom>
                <a:avLst/>
                <a:gdLst/>
                <a:ahLst/>
                <a:cxnLst>
                  <a:cxn ang="0">
                    <a:pos x="23" y="6"/>
                  </a:cxn>
                  <a:cxn ang="0">
                    <a:pos x="23" y="6"/>
                  </a:cxn>
                  <a:cxn ang="0">
                    <a:pos x="50" y="4"/>
                  </a:cxn>
                  <a:cxn ang="0">
                    <a:pos x="28" y="19"/>
                  </a:cxn>
                  <a:cxn ang="0">
                    <a:pos x="1" y="22"/>
                  </a:cxn>
                  <a:cxn ang="0">
                    <a:pos x="23" y="6"/>
                  </a:cxn>
                  <a:cxn ang="0">
                    <a:pos x="23" y="6"/>
                  </a:cxn>
                </a:cxnLst>
                <a:rect l="0" t="0" r="r" b="b"/>
                <a:pathLst>
                  <a:path w="51" h="25">
                    <a:moveTo>
                      <a:pt x="23" y="6"/>
                    </a:moveTo>
                    <a:lnTo>
                      <a:pt x="23" y="6"/>
                    </a:lnTo>
                    <a:cubicBezTo>
                      <a:pt x="36" y="1"/>
                      <a:pt x="48" y="0"/>
                      <a:pt x="50" y="4"/>
                    </a:cubicBezTo>
                    <a:cubicBezTo>
                      <a:pt x="51" y="7"/>
                      <a:pt x="41" y="14"/>
                      <a:pt x="28" y="19"/>
                    </a:cubicBezTo>
                    <a:cubicBezTo>
                      <a:pt x="14" y="24"/>
                      <a:pt x="2" y="25"/>
                      <a:pt x="1" y="22"/>
                    </a:cubicBezTo>
                    <a:cubicBezTo>
                      <a:pt x="0" y="18"/>
                      <a:pt x="9" y="11"/>
                      <a:pt x="23" y="6"/>
                    </a:cubicBezTo>
                    <a:lnTo>
                      <a:pt x="23" y="6"/>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199" name="Freeform 1191"/>
              <p:cNvSpPr>
                <a:spLocks/>
              </p:cNvSpPr>
              <p:nvPr/>
            </p:nvSpPr>
            <p:spPr bwMode="auto">
              <a:xfrm>
                <a:off x="7108824" y="1970087"/>
                <a:ext cx="41275" cy="20638"/>
              </a:xfrm>
              <a:custGeom>
                <a:avLst/>
                <a:gdLst/>
                <a:ahLst/>
                <a:cxnLst>
                  <a:cxn ang="0">
                    <a:pos x="23" y="6"/>
                  </a:cxn>
                  <a:cxn ang="0">
                    <a:pos x="23" y="6"/>
                  </a:cxn>
                  <a:cxn ang="0">
                    <a:pos x="50" y="4"/>
                  </a:cxn>
                  <a:cxn ang="0">
                    <a:pos x="28" y="19"/>
                  </a:cxn>
                  <a:cxn ang="0">
                    <a:pos x="1" y="22"/>
                  </a:cxn>
                  <a:cxn ang="0">
                    <a:pos x="23" y="6"/>
                  </a:cxn>
                </a:cxnLst>
                <a:rect l="0" t="0" r="r" b="b"/>
                <a:pathLst>
                  <a:path w="51" h="25">
                    <a:moveTo>
                      <a:pt x="23" y="6"/>
                    </a:moveTo>
                    <a:lnTo>
                      <a:pt x="23" y="6"/>
                    </a:lnTo>
                    <a:cubicBezTo>
                      <a:pt x="37" y="2"/>
                      <a:pt x="49" y="0"/>
                      <a:pt x="50" y="4"/>
                    </a:cubicBezTo>
                    <a:cubicBezTo>
                      <a:pt x="51" y="8"/>
                      <a:pt x="42" y="14"/>
                      <a:pt x="28" y="19"/>
                    </a:cubicBezTo>
                    <a:cubicBezTo>
                      <a:pt x="15" y="24"/>
                      <a:pt x="3" y="25"/>
                      <a:pt x="1" y="22"/>
                    </a:cubicBezTo>
                    <a:cubicBezTo>
                      <a:pt x="0" y="18"/>
                      <a:pt x="10" y="11"/>
                      <a:pt x="23" y="6"/>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200" name="Freeform 1192"/>
              <p:cNvSpPr>
                <a:spLocks/>
              </p:cNvSpPr>
              <p:nvPr/>
            </p:nvSpPr>
            <p:spPr bwMode="auto">
              <a:xfrm>
                <a:off x="7108824" y="1970087"/>
                <a:ext cx="41275" cy="20638"/>
              </a:xfrm>
              <a:custGeom>
                <a:avLst/>
                <a:gdLst/>
                <a:ahLst/>
                <a:cxnLst>
                  <a:cxn ang="0">
                    <a:pos x="23" y="6"/>
                  </a:cxn>
                  <a:cxn ang="0">
                    <a:pos x="23" y="6"/>
                  </a:cxn>
                  <a:cxn ang="0">
                    <a:pos x="50" y="4"/>
                  </a:cxn>
                  <a:cxn ang="0">
                    <a:pos x="28" y="19"/>
                  </a:cxn>
                  <a:cxn ang="0">
                    <a:pos x="1" y="22"/>
                  </a:cxn>
                  <a:cxn ang="0">
                    <a:pos x="23" y="6"/>
                  </a:cxn>
                  <a:cxn ang="0">
                    <a:pos x="23" y="6"/>
                  </a:cxn>
                </a:cxnLst>
                <a:rect l="0" t="0" r="r" b="b"/>
                <a:pathLst>
                  <a:path w="51" h="25">
                    <a:moveTo>
                      <a:pt x="23" y="6"/>
                    </a:moveTo>
                    <a:lnTo>
                      <a:pt x="23" y="6"/>
                    </a:lnTo>
                    <a:cubicBezTo>
                      <a:pt x="37" y="2"/>
                      <a:pt x="49" y="0"/>
                      <a:pt x="50" y="4"/>
                    </a:cubicBezTo>
                    <a:cubicBezTo>
                      <a:pt x="51" y="8"/>
                      <a:pt x="42" y="14"/>
                      <a:pt x="28" y="19"/>
                    </a:cubicBezTo>
                    <a:cubicBezTo>
                      <a:pt x="15" y="24"/>
                      <a:pt x="3" y="25"/>
                      <a:pt x="1" y="22"/>
                    </a:cubicBezTo>
                    <a:cubicBezTo>
                      <a:pt x="0" y="18"/>
                      <a:pt x="10" y="11"/>
                      <a:pt x="23" y="6"/>
                    </a:cubicBezTo>
                    <a:lnTo>
                      <a:pt x="23" y="6"/>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201" name="Freeform 1193"/>
              <p:cNvSpPr>
                <a:spLocks/>
              </p:cNvSpPr>
              <p:nvPr/>
            </p:nvSpPr>
            <p:spPr bwMode="auto">
              <a:xfrm>
                <a:off x="7181849" y="1846262"/>
                <a:ext cx="103188" cy="111125"/>
              </a:xfrm>
              <a:custGeom>
                <a:avLst/>
                <a:gdLst/>
                <a:ahLst/>
                <a:cxnLst>
                  <a:cxn ang="0">
                    <a:pos x="128" y="138"/>
                  </a:cxn>
                  <a:cxn ang="0">
                    <a:pos x="128" y="138"/>
                  </a:cxn>
                  <a:cxn ang="0">
                    <a:pos x="82" y="84"/>
                  </a:cxn>
                  <a:cxn ang="0">
                    <a:pos x="42" y="40"/>
                  </a:cxn>
                  <a:cxn ang="0">
                    <a:pos x="0" y="0"/>
                  </a:cxn>
                </a:cxnLst>
                <a:rect l="0" t="0" r="r" b="b"/>
                <a:pathLst>
                  <a:path w="128" h="138">
                    <a:moveTo>
                      <a:pt x="128" y="138"/>
                    </a:moveTo>
                    <a:lnTo>
                      <a:pt x="128" y="138"/>
                    </a:lnTo>
                    <a:cubicBezTo>
                      <a:pt x="104" y="130"/>
                      <a:pt x="92" y="109"/>
                      <a:pt x="82" y="84"/>
                    </a:cubicBezTo>
                    <a:cubicBezTo>
                      <a:pt x="80" y="74"/>
                      <a:pt x="62" y="54"/>
                      <a:pt x="42" y="40"/>
                    </a:cubicBezTo>
                    <a:cubicBezTo>
                      <a:pt x="28" y="32"/>
                      <a:pt x="15" y="14"/>
                      <a:pt x="0" y="0"/>
                    </a:cubicBezTo>
                  </a:path>
                </a:pathLst>
              </a:custGeom>
              <a:noFill/>
              <a:ln w="15875"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202" name="Freeform 1194"/>
              <p:cNvSpPr>
                <a:spLocks/>
              </p:cNvSpPr>
              <p:nvPr/>
            </p:nvSpPr>
            <p:spPr bwMode="auto">
              <a:xfrm>
                <a:off x="7154862" y="1830387"/>
                <a:ext cx="36513" cy="31750"/>
              </a:xfrm>
              <a:custGeom>
                <a:avLst/>
                <a:gdLst/>
                <a:ahLst/>
                <a:cxnLst>
                  <a:cxn ang="0">
                    <a:pos x="27" y="14"/>
                  </a:cxn>
                  <a:cxn ang="0">
                    <a:pos x="27" y="14"/>
                  </a:cxn>
                  <a:cxn ang="0">
                    <a:pos x="42" y="36"/>
                  </a:cxn>
                  <a:cxn ang="0">
                    <a:pos x="18" y="25"/>
                  </a:cxn>
                  <a:cxn ang="0">
                    <a:pos x="2" y="3"/>
                  </a:cxn>
                  <a:cxn ang="0">
                    <a:pos x="27" y="14"/>
                  </a:cxn>
                </a:cxnLst>
                <a:rect l="0" t="0" r="r" b="b"/>
                <a:pathLst>
                  <a:path w="45" h="39">
                    <a:moveTo>
                      <a:pt x="27" y="14"/>
                    </a:moveTo>
                    <a:lnTo>
                      <a:pt x="27" y="14"/>
                    </a:lnTo>
                    <a:cubicBezTo>
                      <a:pt x="38" y="24"/>
                      <a:pt x="45" y="33"/>
                      <a:pt x="42" y="36"/>
                    </a:cubicBezTo>
                    <a:cubicBezTo>
                      <a:pt x="40" y="39"/>
                      <a:pt x="29" y="34"/>
                      <a:pt x="18" y="25"/>
                    </a:cubicBezTo>
                    <a:cubicBezTo>
                      <a:pt x="7" y="16"/>
                      <a:pt x="0" y="6"/>
                      <a:pt x="2" y="3"/>
                    </a:cubicBezTo>
                    <a:cubicBezTo>
                      <a:pt x="5" y="0"/>
                      <a:pt x="16" y="5"/>
                      <a:pt x="27" y="14"/>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203" name="Freeform 1195"/>
              <p:cNvSpPr>
                <a:spLocks/>
              </p:cNvSpPr>
              <p:nvPr/>
            </p:nvSpPr>
            <p:spPr bwMode="auto">
              <a:xfrm>
                <a:off x="7154862" y="1830387"/>
                <a:ext cx="36513" cy="31750"/>
              </a:xfrm>
              <a:custGeom>
                <a:avLst/>
                <a:gdLst/>
                <a:ahLst/>
                <a:cxnLst>
                  <a:cxn ang="0">
                    <a:pos x="27" y="14"/>
                  </a:cxn>
                  <a:cxn ang="0">
                    <a:pos x="27" y="14"/>
                  </a:cxn>
                  <a:cxn ang="0">
                    <a:pos x="42" y="36"/>
                  </a:cxn>
                  <a:cxn ang="0">
                    <a:pos x="18" y="25"/>
                  </a:cxn>
                  <a:cxn ang="0">
                    <a:pos x="2" y="3"/>
                  </a:cxn>
                  <a:cxn ang="0">
                    <a:pos x="27" y="14"/>
                  </a:cxn>
                  <a:cxn ang="0">
                    <a:pos x="27" y="14"/>
                  </a:cxn>
                </a:cxnLst>
                <a:rect l="0" t="0" r="r" b="b"/>
                <a:pathLst>
                  <a:path w="45" h="39">
                    <a:moveTo>
                      <a:pt x="27" y="14"/>
                    </a:moveTo>
                    <a:lnTo>
                      <a:pt x="27" y="14"/>
                    </a:lnTo>
                    <a:cubicBezTo>
                      <a:pt x="38" y="24"/>
                      <a:pt x="45" y="33"/>
                      <a:pt x="42" y="36"/>
                    </a:cubicBezTo>
                    <a:cubicBezTo>
                      <a:pt x="40" y="39"/>
                      <a:pt x="29" y="34"/>
                      <a:pt x="18" y="25"/>
                    </a:cubicBezTo>
                    <a:cubicBezTo>
                      <a:pt x="7" y="16"/>
                      <a:pt x="0" y="6"/>
                      <a:pt x="2" y="3"/>
                    </a:cubicBezTo>
                    <a:cubicBezTo>
                      <a:pt x="5" y="0"/>
                      <a:pt x="16" y="5"/>
                      <a:pt x="27" y="14"/>
                    </a:cubicBezTo>
                    <a:lnTo>
                      <a:pt x="27" y="14"/>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204" name="Freeform 1196"/>
              <p:cNvSpPr>
                <a:spLocks/>
              </p:cNvSpPr>
              <p:nvPr/>
            </p:nvSpPr>
            <p:spPr bwMode="auto">
              <a:xfrm>
                <a:off x="7159624" y="1824037"/>
                <a:ext cx="36513" cy="30163"/>
              </a:xfrm>
              <a:custGeom>
                <a:avLst/>
                <a:gdLst/>
                <a:ahLst/>
                <a:cxnLst>
                  <a:cxn ang="0">
                    <a:pos x="27" y="15"/>
                  </a:cxn>
                  <a:cxn ang="0">
                    <a:pos x="27" y="15"/>
                  </a:cxn>
                  <a:cxn ang="0">
                    <a:pos x="42" y="37"/>
                  </a:cxn>
                  <a:cxn ang="0">
                    <a:pos x="18" y="25"/>
                  </a:cxn>
                  <a:cxn ang="0">
                    <a:pos x="3" y="3"/>
                  </a:cxn>
                  <a:cxn ang="0">
                    <a:pos x="27" y="15"/>
                  </a:cxn>
                </a:cxnLst>
                <a:rect l="0" t="0" r="r" b="b"/>
                <a:pathLst>
                  <a:path w="45" h="39">
                    <a:moveTo>
                      <a:pt x="27" y="15"/>
                    </a:moveTo>
                    <a:lnTo>
                      <a:pt x="27" y="15"/>
                    </a:lnTo>
                    <a:cubicBezTo>
                      <a:pt x="38" y="24"/>
                      <a:pt x="45" y="34"/>
                      <a:pt x="42" y="37"/>
                    </a:cubicBezTo>
                    <a:cubicBezTo>
                      <a:pt x="40" y="39"/>
                      <a:pt x="29" y="34"/>
                      <a:pt x="18" y="25"/>
                    </a:cubicBezTo>
                    <a:cubicBezTo>
                      <a:pt x="7" y="16"/>
                      <a:pt x="0" y="6"/>
                      <a:pt x="3" y="3"/>
                    </a:cubicBezTo>
                    <a:cubicBezTo>
                      <a:pt x="5" y="0"/>
                      <a:pt x="16" y="5"/>
                      <a:pt x="27" y="15"/>
                    </a:cubicBezTo>
                    <a:close/>
                  </a:path>
                </a:pathLst>
              </a:custGeom>
              <a:solidFill>
                <a:srgbClr val="1A181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205" name="Freeform 1197"/>
              <p:cNvSpPr>
                <a:spLocks/>
              </p:cNvSpPr>
              <p:nvPr/>
            </p:nvSpPr>
            <p:spPr bwMode="auto">
              <a:xfrm>
                <a:off x="7159624" y="1824037"/>
                <a:ext cx="36513" cy="30163"/>
              </a:xfrm>
              <a:custGeom>
                <a:avLst/>
                <a:gdLst/>
                <a:ahLst/>
                <a:cxnLst>
                  <a:cxn ang="0">
                    <a:pos x="27" y="15"/>
                  </a:cxn>
                  <a:cxn ang="0">
                    <a:pos x="27" y="15"/>
                  </a:cxn>
                  <a:cxn ang="0">
                    <a:pos x="42" y="37"/>
                  </a:cxn>
                  <a:cxn ang="0">
                    <a:pos x="18" y="25"/>
                  </a:cxn>
                  <a:cxn ang="0">
                    <a:pos x="3" y="3"/>
                  </a:cxn>
                  <a:cxn ang="0">
                    <a:pos x="27" y="15"/>
                  </a:cxn>
                  <a:cxn ang="0">
                    <a:pos x="27" y="15"/>
                  </a:cxn>
                </a:cxnLst>
                <a:rect l="0" t="0" r="r" b="b"/>
                <a:pathLst>
                  <a:path w="45" h="39">
                    <a:moveTo>
                      <a:pt x="27" y="15"/>
                    </a:moveTo>
                    <a:lnTo>
                      <a:pt x="27" y="15"/>
                    </a:lnTo>
                    <a:cubicBezTo>
                      <a:pt x="38" y="24"/>
                      <a:pt x="45" y="34"/>
                      <a:pt x="42" y="37"/>
                    </a:cubicBezTo>
                    <a:cubicBezTo>
                      <a:pt x="40" y="39"/>
                      <a:pt x="29" y="34"/>
                      <a:pt x="18" y="25"/>
                    </a:cubicBezTo>
                    <a:cubicBezTo>
                      <a:pt x="7" y="16"/>
                      <a:pt x="0" y="6"/>
                      <a:pt x="3" y="3"/>
                    </a:cubicBezTo>
                    <a:cubicBezTo>
                      <a:pt x="5" y="0"/>
                      <a:pt x="16" y="5"/>
                      <a:pt x="27" y="15"/>
                    </a:cubicBezTo>
                    <a:lnTo>
                      <a:pt x="27" y="15"/>
                    </a:lnTo>
                    <a:close/>
                  </a:path>
                </a:pathLst>
              </a:custGeom>
              <a:noFill/>
              <a:ln w="20638"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206" name="Freeform 1198"/>
              <p:cNvSpPr>
                <a:spLocks/>
              </p:cNvSpPr>
              <p:nvPr/>
            </p:nvSpPr>
            <p:spPr bwMode="auto">
              <a:xfrm>
                <a:off x="7281862" y="1952625"/>
                <a:ext cx="12700" cy="12700"/>
              </a:xfrm>
              <a:custGeom>
                <a:avLst/>
                <a:gdLst/>
                <a:ahLst/>
                <a:cxnLst>
                  <a:cxn ang="0">
                    <a:pos x="15" y="8"/>
                  </a:cxn>
                  <a:cxn ang="0">
                    <a:pos x="15" y="8"/>
                  </a:cxn>
                  <a:cxn ang="0">
                    <a:pos x="7" y="15"/>
                  </a:cxn>
                  <a:cxn ang="0">
                    <a:pos x="0" y="8"/>
                  </a:cxn>
                  <a:cxn ang="0">
                    <a:pos x="7" y="0"/>
                  </a:cxn>
                  <a:cxn ang="0">
                    <a:pos x="15" y="8"/>
                  </a:cxn>
                  <a:cxn ang="0">
                    <a:pos x="15" y="8"/>
                  </a:cxn>
                </a:cxnLst>
                <a:rect l="0" t="0" r="r" b="b"/>
                <a:pathLst>
                  <a:path w="15" h="15">
                    <a:moveTo>
                      <a:pt x="15" y="8"/>
                    </a:moveTo>
                    <a:lnTo>
                      <a:pt x="15" y="8"/>
                    </a:lnTo>
                    <a:cubicBezTo>
                      <a:pt x="15" y="12"/>
                      <a:pt x="11" y="15"/>
                      <a:pt x="7" y="15"/>
                    </a:cubicBezTo>
                    <a:cubicBezTo>
                      <a:pt x="3" y="15"/>
                      <a:pt x="0" y="12"/>
                      <a:pt x="0" y="8"/>
                    </a:cubicBezTo>
                    <a:cubicBezTo>
                      <a:pt x="0" y="3"/>
                      <a:pt x="3" y="0"/>
                      <a:pt x="7" y="0"/>
                    </a:cubicBezTo>
                    <a:cubicBezTo>
                      <a:pt x="11" y="0"/>
                      <a:pt x="15" y="3"/>
                      <a:pt x="15" y="8"/>
                    </a:cubicBezTo>
                    <a:lnTo>
                      <a:pt x="15" y="8"/>
                    </a:lnTo>
                    <a:close/>
                  </a:path>
                </a:pathLst>
              </a:custGeom>
              <a:noFill/>
              <a:ln w="4763" cap="flat">
                <a:solidFill>
                  <a:srgbClr val="1A1818"/>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1394" name="Straight Connector 1393"/>
            <p:cNvCxnSpPr/>
            <p:nvPr/>
          </p:nvCxnSpPr>
          <p:spPr>
            <a:xfrm>
              <a:off x="4572000" y="152400"/>
              <a:ext cx="0" cy="2971800"/>
            </a:xfrm>
            <a:prstGeom prst="line">
              <a:avLst/>
            </a:prstGeom>
          </p:spPr>
          <p:style>
            <a:lnRef idx="3">
              <a:schemeClr val="dk1"/>
            </a:lnRef>
            <a:fillRef idx="0">
              <a:schemeClr val="dk1"/>
            </a:fillRef>
            <a:effectRef idx="2">
              <a:schemeClr val="dk1"/>
            </a:effectRef>
            <a:fontRef idx="minor">
              <a:schemeClr val="tx1"/>
            </a:fontRef>
          </p:style>
        </p:cxnSp>
        <p:cxnSp>
          <p:nvCxnSpPr>
            <p:cNvPr id="1396" name="Straight Connector 1395"/>
            <p:cNvCxnSpPr/>
            <p:nvPr/>
          </p:nvCxnSpPr>
          <p:spPr>
            <a:xfrm>
              <a:off x="4572000" y="3124200"/>
              <a:ext cx="4343400" cy="0"/>
            </a:xfrm>
            <a:prstGeom prst="line">
              <a:avLst/>
            </a:prstGeom>
          </p:spPr>
          <p:style>
            <a:lnRef idx="3">
              <a:schemeClr val="dk1"/>
            </a:lnRef>
            <a:fillRef idx="0">
              <a:schemeClr val="dk1"/>
            </a:fillRef>
            <a:effectRef idx="2">
              <a:schemeClr val="dk1"/>
            </a:effectRef>
            <a:fontRef idx="minor">
              <a:schemeClr val="tx1"/>
            </a:fontRef>
          </p:style>
        </p:cxnSp>
        <p:sp>
          <p:nvSpPr>
            <p:cNvPr id="1398" name="TextBox 1397"/>
            <p:cNvSpPr txBox="1"/>
            <p:nvPr/>
          </p:nvSpPr>
          <p:spPr>
            <a:xfrm rot="16200000">
              <a:off x="2618110" y="1280171"/>
              <a:ext cx="2877712" cy="646331"/>
            </a:xfrm>
            <a:prstGeom prst="rect">
              <a:avLst/>
            </a:prstGeom>
            <a:noFill/>
          </p:spPr>
          <p:txBody>
            <a:bodyPr wrap="none" rtlCol="0">
              <a:spAutoFit/>
            </a:bodyPr>
            <a:lstStyle/>
            <a:p>
              <a:pPr algn="ctr"/>
              <a:r>
                <a:rPr lang="en-US" b="1" dirty="0" smtClean="0"/>
                <a:t>Net Diversification</a:t>
              </a:r>
            </a:p>
            <a:p>
              <a:pPr algn="ctr"/>
              <a:r>
                <a:rPr lang="en-US" b="1" dirty="0" smtClean="0"/>
                <a:t>(Speciation – Extinction)</a:t>
              </a:r>
              <a:endParaRPr lang="en-US" b="1" dirty="0"/>
            </a:p>
          </p:txBody>
        </p:sp>
        <p:sp>
          <p:nvSpPr>
            <p:cNvPr id="1401" name="TextBox 1400"/>
            <p:cNvSpPr txBox="1"/>
            <p:nvPr/>
          </p:nvSpPr>
          <p:spPr>
            <a:xfrm>
              <a:off x="5562600" y="4114800"/>
              <a:ext cx="2864887" cy="369332"/>
            </a:xfrm>
            <a:prstGeom prst="rect">
              <a:avLst/>
            </a:prstGeom>
            <a:noFill/>
          </p:spPr>
          <p:txBody>
            <a:bodyPr wrap="none" rtlCol="0">
              <a:spAutoFit/>
            </a:bodyPr>
            <a:lstStyle/>
            <a:p>
              <a:pPr algn="ctr"/>
              <a:r>
                <a:rPr lang="en-US" b="1" dirty="0" smtClean="0"/>
                <a:t>Character Combinations</a:t>
              </a:r>
            </a:p>
          </p:txBody>
        </p:sp>
        <p:cxnSp>
          <p:nvCxnSpPr>
            <p:cNvPr id="1406" name="Straight Connector 1405"/>
            <p:cNvCxnSpPr/>
            <p:nvPr/>
          </p:nvCxnSpPr>
          <p:spPr>
            <a:xfrm>
              <a:off x="8382000" y="762000"/>
              <a:ext cx="762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19" name="Straight Arrow Connector 1418"/>
          <p:cNvCxnSpPr/>
          <p:nvPr/>
        </p:nvCxnSpPr>
        <p:spPr>
          <a:xfrm>
            <a:off x="5486400" y="2514600"/>
            <a:ext cx="3429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20" name="TextBox 1419"/>
          <p:cNvSpPr txBox="1"/>
          <p:nvPr/>
        </p:nvSpPr>
        <p:spPr>
          <a:xfrm flipH="1">
            <a:off x="5410200" y="2590800"/>
            <a:ext cx="1295400" cy="369332"/>
          </a:xfrm>
          <a:prstGeom prst="rect">
            <a:avLst/>
          </a:prstGeom>
          <a:noFill/>
        </p:spPr>
        <p:txBody>
          <a:bodyPr wrap="square" rtlCol="0">
            <a:spAutoFit/>
          </a:bodyPr>
          <a:lstStyle/>
          <a:p>
            <a:r>
              <a:rPr lang="en-US" dirty="0" smtClean="0"/>
              <a:t>time</a:t>
            </a:r>
            <a:endParaRPr lang="en-US" dirty="0"/>
          </a:p>
        </p:txBody>
      </p:sp>
      <p:sp>
        <p:nvSpPr>
          <p:cNvPr id="1421" name="TextBox 1420"/>
          <p:cNvSpPr txBox="1"/>
          <p:nvPr/>
        </p:nvSpPr>
        <p:spPr>
          <a:xfrm>
            <a:off x="0" y="0"/>
            <a:ext cx="3382657" cy="954107"/>
          </a:xfrm>
          <a:prstGeom prst="rect">
            <a:avLst/>
          </a:prstGeom>
          <a:noFill/>
        </p:spPr>
        <p:txBody>
          <a:bodyPr wrap="none" rtlCol="0">
            <a:spAutoFit/>
          </a:bodyPr>
          <a:lstStyle/>
          <a:p>
            <a:r>
              <a:rPr lang="en-US" sz="2800" b="1" dirty="0" smtClean="0"/>
              <a:t>Conclusions </a:t>
            </a:r>
          </a:p>
          <a:p>
            <a:r>
              <a:rPr lang="en-US" sz="2800" b="1" dirty="0" err="1" smtClean="0"/>
              <a:t>BiSSE</a:t>
            </a:r>
            <a:r>
              <a:rPr lang="en-US" sz="2800" b="1" dirty="0" smtClean="0"/>
              <a:t> </a:t>
            </a:r>
            <a:r>
              <a:rPr lang="en-US" sz="2000" b="1" dirty="0" smtClean="0"/>
              <a:t>(O’Meara et al. )</a:t>
            </a:r>
            <a:r>
              <a:rPr lang="en-US" sz="2800" b="1" dirty="0" smtClean="0"/>
              <a:t>:</a:t>
            </a:r>
          </a:p>
        </p:txBody>
      </p:sp>
      <p:sp>
        <p:nvSpPr>
          <p:cNvPr id="214" name="TextBox 213"/>
          <p:cNvSpPr txBox="1"/>
          <p:nvPr/>
        </p:nvSpPr>
        <p:spPr>
          <a:xfrm>
            <a:off x="6705600" y="6488668"/>
            <a:ext cx="2590800" cy="369332"/>
          </a:xfrm>
          <a:prstGeom prst="rect">
            <a:avLst/>
          </a:prstGeom>
          <a:noFill/>
        </p:spPr>
        <p:txBody>
          <a:bodyPr wrap="square" rtlCol="0">
            <a:spAutoFit/>
          </a:bodyPr>
          <a:lstStyle/>
          <a:p>
            <a:r>
              <a:rPr lang="en-US" i="1" dirty="0" smtClean="0"/>
              <a:t>O’Meara, Smith et al.</a:t>
            </a:r>
            <a:endParaRPr lang="en-US" i="1"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13359</TotalTime>
  <Words>15209</Words>
  <Application>Microsoft Office PowerPoint</Application>
  <PresentationFormat>On-screen Show (4:3)</PresentationFormat>
  <Paragraphs>2812</Paragraphs>
  <Slides>127</Slides>
  <Notes>108</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127</vt:i4>
      </vt:variant>
    </vt:vector>
  </HeadingPairs>
  <TitlesOfParts>
    <vt:vector size="130" baseType="lpstr">
      <vt:lpstr>Default Design</vt:lpstr>
      <vt:lpstr>Equation</vt:lpstr>
      <vt:lpstr>Chart</vt:lpstr>
      <vt:lpstr>Bottom-Up,Top-Down &amp; Sideways Perspectives on Evolutionary &amp; Ecological Process: Consequences for Conservation Policy</vt:lpstr>
      <vt:lpstr>Slide 2</vt:lpstr>
      <vt:lpstr>Slide 3</vt:lpstr>
      <vt:lpstr>Outline</vt:lpstr>
      <vt:lpstr>Slide 5</vt:lpstr>
      <vt:lpstr>Slide 6</vt:lpstr>
      <vt:lpstr>Slide 7</vt:lpstr>
      <vt:lpstr>Slide 8</vt:lpstr>
      <vt:lpstr>Slide 9</vt:lpstr>
      <vt:lpstr>Slide 10</vt:lpstr>
      <vt:lpstr>Slide 11</vt:lpstr>
      <vt:lpstr>Fitness Mutation Parameters in the FIELD: (Rutter et al. 2010, 2012 &amp; unpublished)  Whole genome mutation rate for fitness = 0.12 (haploid)  Mutation effects relative to the environment are small:  h2m for fitness ~ 1 x 10-4   High frequency of beneficial mutations  G X E: variance G x E (MA line effects in 3/4 experiments) MA line x Season MA line x Year MA line x Experiment   Mutations Contribute Substantially to Population Genetic Variation of Fitness     </vt:lpstr>
      <vt:lpstr>Slide 13</vt:lpstr>
      <vt:lpstr>Slide 14</vt:lpstr>
      <vt:lpstr>Slide 15</vt:lpstr>
      <vt:lpstr>Slide 16</vt:lpstr>
      <vt:lpstr>Synthesizing Sequence and Phenotype Results   (Rutter et al.,  2012)</vt:lpstr>
      <vt:lpstr>Slide 18</vt:lpstr>
      <vt:lpstr>Slide 19</vt:lpstr>
      <vt:lpstr>Slide 20</vt:lpstr>
      <vt:lpstr>Slide 21</vt:lpstr>
      <vt:lpstr>Slide 22</vt:lpstr>
      <vt:lpstr>Slide 23</vt:lpstr>
      <vt:lpstr>Slide 24</vt:lpstr>
      <vt:lpstr>Experimental Approach:  Array Design</vt:lpstr>
      <vt:lpstr>Response Variables:</vt:lpstr>
      <vt:lpstr>Slide 27</vt:lpstr>
      <vt:lpstr>Slide 28</vt:lpstr>
      <vt:lpstr>Slide 29</vt:lpstr>
      <vt:lpstr> Can we use the phylogeny of the angiosperms to document multi-trait selection?</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Synthesis</vt:lpstr>
      <vt:lpstr>Slide 49</vt:lpstr>
      <vt:lpstr>Slide 50</vt:lpstr>
      <vt:lpstr>Slide 51</vt:lpstr>
      <vt:lpstr>Slide 52</vt:lpstr>
      <vt:lpstr>Slide 53</vt:lpstr>
      <vt:lpstr>Slide 54</vt:lpstr>
      <vt:lpstr>Slide 55</vt:lpstr>
      <vt:lpstr>Slide 56</vt:lpstr>
      <vt:lpstr>Hadena adult activity varies spatially and temporally</vt:lpstr>
      <vt:lpstr>Slide 58</vt:lpstr>
      <vt:lpstr>Slide 59</vt:lpstr>
      <vt:lpstr>Slide 60</vt:lpstr>
      <vt:lpstr>Slide 61</vt:lpstr>
      <vt:lpstr>Future Directions</vt:lpstr>
      <vt:lpstr>Slide 63</vt:lpstr>
      <vt:lpstr>Slide 64</vt:lpstr>
      <vt:lpstr>The end</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How to document the pattern of natural selection on a multivariate character (the flower)?</vt:lpstr>
      <vt:lpstr>Slide 81</vt:lpstr>
      <vt:lpstr>Slide 82</vt:lpstr>
      <vt:lpstr>Experimental Approach:  Array Design</vt:lpstr>
      <vt:lpstr>Response Variables:</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Black-footed Rock Wallaby Recovery Program  Mark Eldridge, Australian Museum</vt:lpstr>
      <vt:lpstr>Slide 108</vt:lpstr>
      <vt:lpstr>Slide 109</vt:lpstr>
      <vt:lpstr>Slide 110</vt:lpstr>
      <vt:lpstr>Slide 111</vt:lpstr>
      <vt:lpstr>Slide 112</vt:lpstr>
      <vt:lpstr>Mutations have a distribution of fitness effects</vt:lpstr>
      <vt:lpstr>Slide 114</vt:lpstr>
      <vt:lpstr>Predicting the Probability of Outbreeding Depression   </vt:lpstr>
      <vt:lpstr>Implications of Different Species Concepts for Genetic Rescue </vt:lpstr>
      <vt:lpstr>    Future Directions Conservation  &amp; Restoration arena:  </vt:lpstr>
      <vt:lpstr>Slide 118</vt:lpstr>
      <vt:lpstr>Synchrony in Species Interactions</vt:lpstr>
      <vt:lpstr>Slide 120</vt:lpstr>
      <vt:lpstr>Slide 121</vt:lpstr>
      <vt:lpstr>Scale Interaction Outcome:</vt:lpstr>
      <vt:lpstr>Slide 123</vt:lpstr>
      <vt:lpstr>Slide 124</vt:lpstr>
      <vt:lpstr>Slide 125</vt:lpstr>
      <vt:lpstr>Slide 126</vt:lpstr>
      <vt:lpstr>Slide 127</vt:lpstr>
    </vt:vector>
  </TitlesOfParts>
  <Company>University of Maryland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Anonymous</dc:creator>
  <cp:lastModifiedBy>Anonymous</cp:lastModifiedBy>
  <cp:revision>388</cp:revision>
  <dcterms:created xsi:type="dcterms:W3CDTF">2009-10-27T21:49:01Z</dcterms:created>
  <dcterms:modified xsi:type="dcterms:W3CDTF">2014-02-28T22:30:05Z</dcterms:modified>
</cp:coreProperties>
</file>